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6" r:id="rId9"/>
    <p:sldId id="287" r:id="rId10"/>
    <p:sldId id="264" r:id="rId11"/>
    <p:sldId id="288" r:id="rId12"/>
    <p:sldId id="265" r:id="rId13"/>
    <p:sldId id="289" r:id="rId14"/>
    <p:sldId id="267" r:id="rId15"/>
    <p:sldId id="270" r:id="rId16"/>
    <p:sldId id="269" r:id="rId17"/>
    <p:sldId id="268" r:id="rId18"/>
    <p:sldId id="271" r:id="rId19"/>
    <p:sldId id="272" r:id="rId20"/>
    <p:sldId id="290" r:id="rId21"/>
    <p:sldId id="291" r:id="rId22"/>
    <p:sldId id="292" r:id="rId23"/>
    <p:sldId id="273" r:id="rId24"/>
    <p:sldId id="275" r:id="rId25"/>
    <p:sldId id="274" r:id="rId26"/>
    <p:sldId id="276" r:id="rId27"/>
    <p:sldId id="277" r:id="rId28"/>
    <p:sldId id="278" r:id="rId29"/>
    <p:sldId id="279" r:id="rId30"/>
    <p:sldId id="283" r:id="rId31"/>
    <p:sldId id="280" r:id="rId32"/>
    <p:sldId id="281" r:id="rId33"/>
    <p:sldId id="282" r:id="rId34"/>
    <p:sldId id="284" r:id="rId35"/>
    <p:sldId id="293" r:id="rId36"/>
    <p:sldId id="285" r:id="rId3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22" autoAdjust="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C48B2-72DA-4A83-8E5A-49DA0629D038}" type="doc">
      <dgm:prSet loTypeId="urn:microsoft.com/office/officeart/2005/8/layout/vList4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92E3ECF8-99E5-45F9-B3B5-D256E2427C9F}">
      <dgm:prSet phldrT="[Tekst]" custT="1"/>
      <dgm:spPr/>
      <dgm:t>
        <a:bodyPr/>
        <a:lstStyle/>
        <a:p>
          <a:r>
            <a:rPr lang="pl-PL" sz="1800" dirty="0" smtClean="0"/>
            <a:t>Forma prawna</a:t>
          </a:r>
          <a:endParaRPr lang="pl-PL" sz="1800" dirty="0"/>
        </a:p>
      </dgm:t>
    </dgm:pt>
    <dgm:pt modelId="{36B7B6D8-82ED-4067-9D1D-5D91D36B51BC}" type="parTrans" cxnId="{1725A01D-103D-44DC-941B-E2EEB566D89B}">
      <dgm:prSet/>
      <dgm:spPr/>
      <dgm:t>
        <a:bodyPr/>
        <a:lstStyle/>
        <a:p>
          <a:endParaRPr lang="pl-PL"/>
        </a:p>
      </dgm:t>
    </dgm:pt>
    <dgm:pt modelId="{FA8BDA5A-E7C0-4FEB-BCFC-7228330155E3}" type="sibTrans" cxnId="{1725A01D-103D-44DC-941B-E2EEB566D89B}">
      <dgm:prSet/>
      <dgm:spPr/>
      <dgm:t>
        <a:bodyPr/>
        <a:lstStyle/>
        <a:p>
          <a:endParaRPr lang="pl-PL"/>
        </a:p>
      </dgm:t>
    </dgm:pt>
    <dgm:pt modelId="{93A3F425-2F9D-415F-9FD6-9AA93F005B8A}">
      <dgm:prSet phldrT="[Tekst]" custT="1"/>
      <dgm:spPr/>
      <dgm:t>
        <a:bodyPr/>
        <a:lstStyle/>
        <a:p>
          <a:r>
            <a:rPr lang="pl-PL" sz="1200" dirty="0" smtClean="0"/>
            <a:t>Spółka z o.o./Spółka akcyjna</a:t>
          </a:r>
          <a:endParaRPr lang="pl-PL" sz="1200" dirty="0"/>
        </a:p>
      </dgm:t>
    </dgm:pt>
    <dgm:pt modelId="{BB6C10E7-E5E5-4E71-A91F-632D0CE0926B}" type="parTrans" cxnId="{D518F9E3-E91D-4734-A723-FD1B70BA5780}">
      <dgm:prSet/>
      <dgm:spPr/>
      <dgm:t>
        <a:bodyPr/>
        <a:lstStyle/>
        <a:p>
          <a:endParaRPr lang="pl-PL"/>
        </a:p>
      </dgm:t>
    </dgm:pt>
    <dgm:pt modelId="{45ADB266-9365-4111-B5A6-7BE82904BD75}" type="sibTrans" cxnId="{D518F9E3-E91D-4734-A723-FD1B70BA5780}">
      <dgm:prSet/>
      <dgm:spPr/>
      <dgm:t>
        <a:bodyPr/>
        <a:lstStyle/>
        <a:p>
          <a:endParaRPr lang="pl-PL"/>
        </a:p>
      </dgm:t>
    </dgm:pt>
    <dgm:pt modelId="{DD24847A-AFA6-46AF-9078-1438F0624477}">
      <dgm:prSet phldrT="[Tekst]" custT="1"/>
      <dgm:spPr/>
      <dgm:t>
        <a:bodyPr/>
        <a:lstStyle/>
        <a:p>
          <a:r>
            <a:rPr lang="pl-PL" sz="1200" dirty="0" smtClean="0"/>
            <a:t>Powoływana przez rektora za zgodą senatu</a:t>
          </a:r>
          <a:endParaRPr lang="pl-PL" sz="1200" dirty="0"/>
        </a:p>
      </dgm:t>
    </dgm:pt>
    <dgm:pt modelId="{F53F7FB3-A586-4F31-AC66-DD7644FDA03F}" type="parTrans" cxnId="{C05B10D0-CFC5-495D-BDC8-614DA8E15AD2}">
      <dgm:prSet/>
      <dgm:spPr/>
      <dgm:t>
        <a:bodyPr/>
        <a:lstStyle/>
        <a:p>
          <a:endParaRPr lang="pl-PL"/>
        </a:p>
      </dgm:t>
    </dgm:pt>
    <dgm:pt modelId="{EF44524E-B9CF-4048-9F2C-ECAB6B548319}" type="sibTrans" cxnId="{C05B10D0-CFC5-495D-BDC8-614DA8E15AD2}">
      <dgm:prSet/>
      <dgm:spPr/>
      <dgm:t>
        <a:bodyPr/>
        <a:lstStyle/>
        <a:p>
          <a:endParaRPr lang="pl-PL"/>
        </a:p>
      </dgm:t>
    </dgm:pt>
    <dgm:pt modelId="{05616021-6D8A-4D30-BFF2-FFF47AAC249D}">
      <dgm:prSet phldrT="[Tekst]" custT="1"/>
      <dgm:spPr/>
      <dgm:t>
        <a:bodyPr/>
        <a:lstStyle/>
        <a:p>
          <a:r>
            <a:rPr lang="pl-PL" sz="2000" dirty="0" smtClean="0"/>
            <a:t>Zadania</a:t>
          </a:r>
          <a:endParaRPr lang="pl-PL" sz="2000" dirty="0"/>
        </a:p>
      </dgm:t>
    </dgm:pt>
    <dgm:pt modelId="{06354984-EE84-4CA7-99FA-63766136F525}" type="parTrans" cxnId="{B50ACB65-61C9-4739-84F7-2B9C541CB298}">
      <dgm:prSet/>
      <dgm:spPr/>
      <dgm:t>
        <a:bodyPr/>
        <a:lstStyle/>
        <a:p>
          <a:endParaRPr lang="pl-PL"/>
        </a:p>
      </dgm:t>
    </dgm:pt>
    <dgm:pt modelId="{505D2DE6-A390-4695-92E1-62968B3B88C8}" type="sibTrans" cxnId="{B50ACB65-61C9-4739-84F7-2B9C541CB298}">
      <dgm:prSet/>
      <dgm:spPr/>
      <dgm:t>
        <a:bodyPr/>
        <a:lstStyle/>
        <a:p>
          <a:endParaRPr lang="pl-PL"/>
        </a:p>
      </dgm:t>
    </dgm:pt>
    <dgm:pt modelId="{FB94E475-AAC1-4550-98EA-EDB8DFAA1F07}">
      <dgm:prSet phldrT="[Tekst]" custT="1"/>
      <dgm:spPr/>
      <dgm:t>
        <a:bodyPr/>
        <a:lstStyle/>
        <a:p>
          <a:r>
            <a:rPr lang="pl-PL" sz="1400" dirty="0" smtClean="0"/>
            <a:t>Komercjalizacja wyników badań naukowych i prac rozwojowych</a:t>
          </a:r>
          <a:endParaRPr lang="pl-PL" sz="1400" dirty="0"/>
        </a:p>
      </dgm:t>
    </dgm:pt>
    <dgm:pt modelId="{FB579AE2-608B-4D36-81EE-53398A0DB8A0}" type="parTrans" cxnId="{F1951D4B-4E78-4F86-8987-5281247F7923}">
      <dgm:prSet/>
      <dgm:spPr/>
      <dgm:t>
        <a:bodyPr/>
        <a:lstStyle/>
        <a:p>
          <a:endParaRPr lang="pl-PL"/>
        </a:p>
      </dgm:t>
    </dgm:pt>
    <dgm:pt modelId="{5AEF9CCA-A663-4CD8-9939-7B4F75CCF1A5}" type="sibTrans" cxnId="{F1951D4B-4E78-4F86-8987-5281247F7923}">
      <dgm:prSet/>
      <dgm:spPr/>
      <dgm:t>
        <a:bodyPr/>
        <a:lstStyle/>
        <a:p>
          <a:endParaRPr lang="pl-PL"/>
        </a:p>
      </dgm:t>
    </dgm:pt>
    <dgm:pt modelId="{13B07F81-BD70-42B5-8E51-FE252D7E3EE4}">
      <dgm:prSet phldrT="[Tekst]" custT="1"/>
      <dgm:spPr/>
      <dgm:t>
        <a:bodyPr/>
        <a:lstStyle/>
        <a:p>
          <a:r>
            <a:rPr lang="pl-PL" sz="1400" dirty="0" smtClean="0"/>
            <a:t>Tworzenie spółek kapitałowych celem wdrażania wyników powstałych na uczelni</a:t>
          </a:r>
          <a:endParaRPr lang="pl-PL" sz="1400" dirty="0"/>
        </a:p>
      </dgm:t>
    </dgm:pt>
    <dgm:pt modelId="{E4FCB15D-C7AF-45F9-84C4-9BE00C714CEA}" type="parTrans" cxnId="{853F13F8-5811-455A-9529-D01EA147642F}">
      <dgm:prSet/>
      <dgm:spPr/>
      <dgm:t>
        <a:bodyPr/>
        <a:lstStyle/>
        <a:p>
          <a:endParaRPr lang="pl-PL"/>
        </a:p>
      </dgm:t>
    </dgm:pt>
    <dgm:pt modelId="{9939D8F7-75F4-4833-BF64-1E8A864B8900}" type="sibTrans" cxnId="{853F13F8-5811-455A-9529-D01EA147642F}">
      <dgm:prSet/>
      <dgm:spPr/>
      <dgm:t>
        <a:bodyPr/>
        <a:lstStyle/>
        <a:p>
          <a:endParaRPr lang="pl-PL"/>
        </a:p>
      </dgm:t>
    </dgm:pt>
    <dgm:pt modelId="{4D3D0F5B-C96E-4952-BEFE-3ECD7D03E80E}">
      <dgm:prSet phldrT="[Tekst]"/>
      <dgm:spPr/>
      <dgm:t>
        <a:bodyPr/>
        <a:lstStyle/>
        <a:p>
          <a:r>
            <a:rPr lang="pl-PL" dirty="0" smtClean="0"/>
            <a:t>Forma przekazywania technologii</a:t>
          </a:r>
          <a:endParaRPr lang="pl-PL" dirty="0"/>
        </a:p>
      </dgm:t>
    </dgm:pt>
    <dgm:pt modelId="{47332512-D588-4E43-A654-5FEF2049B54B}" type="parTrans" cxnId="{40B5191E-18F3-4471-89F9-5DF433E8DF9C}">
      <dgm:prSet/>
      <dgm:spPr/>
      <dgm:t>
        <a:bodyPr/>
        <a:lstStyle/>
        <a:p>
          <a:endParaRPr lang="pl-PL"/>
        </a:p>
      </dgm:t>
    </dgm:pt>
    <dgm:pt modelId="{98A0F1CF-8B1F-4E8A-BE27-A0F928801875}" type="sibTrans" cxnId="{40B5191E-18F3-4471-89F9-5DF433E8DF9C}">
      <dgm:prSet/>
      <dgm:spPr/>
      <dgm:t>
        <a:bodyPr/>
        <a:lstStyle/>
        <a:p>
          <a:endParaRPr lang="pl-PL"/>
        </a:p>
      </dgm:t>
    </dgm:pt>
    <dgm:pt modelId="{36A09540-3BAC-4E7C-BDE3-342346A67D5D}">
      <dgm:prSet phldrT="[Tekst]"/>
      <dgm:spPr/>
      <dgm:t>
        <a:bodyPr/>
        <a:lstStyle/>
        <a:p>
          <a:r>
            <a:rPr lang="pl-PL" dirty="0" smtClean="0"/>
            <a:t>APORT</a:t>
          </a:r>
          <a:endParaRPr lang="pl-PL" dirty="0"/>
        </a:p>
      </dgm:t>
    </dgm:pt>
    <dgm:pt modelId="{733DAC91-5FC2-4EBB-A3DB-757A7FAD6972}" type="parTrans" cxnId="{91C0404E-8F3C-4E0D-B3AB-F94797CDBBC0}">
      <dgm:prSet/>
      <dgm:spPr/>
      <dgm:t>
        <a:bodyPr/>
        <a:lstStyle/>
        <a:p>
          <a:endParaRPr lang="pl-PL"/>
        </a:p>
      </dgm:t>
    </dgm:pt>
    <dgm:pt modelId="{0EA82366-9923-4441-A941-D40AC5AE5C6A}" type="sibTrans" cxnId="{91C0404E-8F3C-4E0D-B3AB-F94797CDBBC0}">
      <dgm:prSet/>
      <dgm:spPr/>
      <dgm:t>
        <a:bodyPr/>
        <a:lstStyle/>
        <a:p>
          <a:endParaRPr lang="pl-PL"/>
        </a:p>
      </dgm:t>
    </dgm:pt>
    <dgm:pt modelId="{DAA6BEAC-1F83-4240-9D1A-4BEB8CC02E86}">
      <dgm:prSet phldrT="[Tekst]" custT="1"/>
      <dgm:spPr/>
      <dgm:t>
        <a:bodyPr/>
        <a:lstStyle/>
        <a:p>
          <a:r>
            <a:rPr lang="pl-PL" sz="1400" dirty="0" smtClean="0"/>
            <a:t>Obejmowanie udziałów w spółkach kapitałowych</a:t>
          </a:r>
          <a:endParaRPr lang="pl-PL" sz="1400" dirty="0"/>
        </a:p>
      </dgm:t>
    </dgm:pt>
    <dgm:pt modelId="{694C14DA-A861-4D50-AE9B-46ABF0DE0D47}" type="parTrans" cxnId="{DAC45E1A-BAD7-4BB4-A691-6B24044E83DC}">
      <dgm:prSet/>
      <dgm:spPr/>
      <dgm:t>
        <a:bodyPr/>
        <a:lstStyle/>
        <a:p>
          <a:endParaRPr lang="pl-PL"/>
        </a:p>
      </dgm:t>
    </dgm:pt>
    <dgm:pt modelId="{3D86E13A-0446-4B11-BF1A-EA00F453B1A6}" type="sibTrans" cxnId="{DAC45E1A-BAD7-4BB4-A691-6B24044E83DC}">
      <dgm:prSet/>
      <dgm:spPr/>
      <dgm:t>
        <a:bodyPr/>
        <a:lstStyle/>
        <a:p>
          <a:endParaRPr lang="pl-PL"/>
        </a:p>
      </dgm:t>
    </dgm:pt>
    <dgm:pt modelId="{4D0AFDB3-1F2F-410B-8E1F-9B5D0AF37DA9}" type="pres">
      <dgm:prSet presAssocID="{C22C48B2-72DA-4A83-8E5A-49DA0629D0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2194729-02DF-4C73-9D26-774B2B8B8A01}" type="pres">
      <dgm:prSet presAssocID="{92E3ECF8-99E5-45F9-B3B5-D256E2427C9F}" presName="comp" presStyleCnt="0"/>
      <dgm:spPr/>
    </dgm:pt>
    <dgm:pt modelId="{6AD75B5B-2C0E-4CE4-A12A-2294E1A8CE2F}" type="pres">
      <dgm:prSet presAssocID="{92E3ECF8-99E5-45F9-B3B5-D256E2427C9F}" presName="box" presStyleLbl="node1" presStyleIdx="0" presStyleCnt="3" custScaleY="74198"/>
      <dgm:spPr/>
      <dgm:t>
        <a:bodyPr/>
        <a:lstStyle/>
        <a:p>
          <a:endParaRPr lang="pl-PL"/>
        </a:p>
      </dgm:t>
    </dgm:pt>
    <dgm:pt modelId="{05ADB765-BBBB-470E-A33C-642B59870E33}" type="pres">
      <dgm:prSet presAssocID="{92E3ECF8-99E5-45F9-B3B5-D256E2427C9F}" presName="img" presStyleLbl="fgImgPlace1" presStyleIdx="0" presStyleCnt="3" custScaleX="57216" custScaleY="611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C7E433-4B5B-4DDC-812E-8B04737A1349}" type="pres">
      <dgm:prSet presAssocID="{92E3ECF8-99E5-45F9-B3B5-D256E2427C9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B50A08-F224-4BFA-A679-B852D8F8120A}" type="pres">
      <dgm:prSet presAssocID="{FA8BDA5A-E7C0-4FEB-BCFC-7228330155E3}" presName="spacer" presStyleCnt="0"/>
      <dgm:spPr/>
    </dgm:pt>
    <dgm:pt modelId="{7F918697-7637-46F5-81A6-3873F4E1585C}" type="pres">
      <dgm:prSet presAssocID="{05616021-6D8A-4D30-BFF2-FFF47AAC249D}" presName="comp" presStyleCnt="0"/>
      <dgm:spPr/>
    </dgm:pt>
    <dgm:pt modelId="{2A1463A1-8B12-4012-9384-A7D09F657B8C}" type="pres">
      <dgm:prSet presAssocID="{05616021-6D8A-4D30-BFF2-FFF47AAC249D}" presName="box" presStyleLbl="node1" presStyleIdx="1" presStyleCnt="3" custScaleY="154002"/>
      <dgm:spPr/>
      <dgm:t>
        <a:bodyPr/>
        <a:lstStyle/>
        <a:p>
          <a:endParaRPr lang="pl-PL"/>
        </a:p>
      </dgm:t>
    </dgm:pt>
    <dgm:pt modelId="{5500ADFC-886E-47E2-A52A-E23430E7F94D}" type="pres">
      <dgm:prSet presAssocID="{05616021-6D8A-4D30-BFF2-FFF47AAC249D}" presName="img" presStyleLbl="fgImgPlace1" presStyleIdx="1" presStyleCnt="3" custFlipVert="1" custScaleX="57216" custScaleY="716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561F26-C981-440E-A74A-F13ACE2488C2}" type="pres">
      <dgm:prSet presAssocID="{05616021-6D8A-4D30-BFF2-FFF47AAC249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3EC6F2-DF77-42DE-8B3F-16D7CEFABF54}" type="pres">
      <dgm:prSet presAssocID="{505D2DE6-A390-4695-92E1-62968B3B88C8}" presName="spacer" presStyleCnt="0"/>
      <dgm:spPr/>
    </dgm:pt>
    <dgm:pt modelId="{B743F69F-FD58-4FD5-842A-41066670214F}" type="pres">
      <dgm:prSet presAssocID="{4D3D0F5B-C96E-4952-BEFE-3ECD7D03E80E}" presName="comp" presStyleCnt="0"/>
      <dgm:spPr/>
    </dgm:pt>
    <dgm:pt modelId="{D51D637D-C687-4A0F-83B2-06552C204A57}" type="pres">
      <dgm:prSet presAssocID="{4D3D0F5B-C96E-4952-BEFE-3ECD7D03E80E}" presName="box" presStyleLbl="node1" presStyleIdx="2" presStyleCnt="3" custScaleY="56904"/>
      <dgm:spPr/>
      <dgm:t>
        <a:bodyPr/>
        <a:lstStyle/>
        <a:p>
          <a:endParaRPr lang="pl-PL"/>
        </a:p>
      </dgm:t>
    </dgm:pt>
    <dgm:pt modelId="{B22E53D5-9A01-45A6-AF03-8468035A3DAC}" type="pres">
      <dgm:prSet presAssocID="{4D3D0F5B-C96E-4952-BEFE-3ECD7D03E80E}" presName="img" presStyleLbl="fgImgPlace1" presStyleIdx="2" presStyleCnt="3" custScaleX="55787" custScaleY="606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BD21730-A5D1-43EC-BB99-D3FD395BBEEF}" type="pres">
      <dgm:prSet presAssocID="{4D3D0F5B-C96E-4952-BEFE-3ECD7D03E80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50ACB65-61C9-4739-84F7-2B9C541CB298}" srcId="{C22C48B2-72DA-4A83-8E5A-49DA0629D038}" destId="{05616021-6D8A-4D30-BFF2-FFF47AAC249D}" srcOrd="1" destOrd="0" parTransId="{06354984-EE84-4CA7-99FA-63766136F525}" sibTransId="{505D2DE6-A390-4695-92E1-62968B3B88C8}"/>
    <dgm:cxn modelId="{A656B10D-AC2C-4FC2-B87C-44020186BBE6}" type="presOf" srcId="{DAA6BEAC-1F83-4240-9D1A-4BEB8CC02E86}" destId="{2A1463A1-8B12-4012-9384-A7D09F657B8C}" srcOrd="0" destOrd="2" presId="urn:microsoft.com/office/officeart/2005/8/layout/vList4"/>
    <dgm:cxn modelId="{C0238E04-D065-42AE-9546-544990C6D437}" type="presOf" srcId="{05616021-6D8A-4D30-BFF2-FFF47AAC249D}" destId="{D6561F26-C981-440E-A74A-F13ACE2488C2}" srcOrd="1" destOrd="0" presId="urn:microsoft.com/office/officeart/2005/8/layout/vList4"/>
    <dgm:cxn modelId="{6DEF40F5-A147-4B57-9530-89BA9C76F40B}" type="presOf" srcId="{93A3F425-2F9D-415F-9FD6-9AA93F005B8A}" destId="{AAC7E433-4B5B-4DDC-812E-8B04737A1349}" srcOrd="1" destOrd="1" presId="urn:microsoft.com/office/officeart/2005/8/layout/vList4"/>
    <dgm:cxn modelId="{92BECF08-78CD-49A7-9B28-122DD8C0FE79}" type="presOf" srcId="{FB94E475-AAC1-4550-98EA-EDB8DFAA1F07}" destId="{2A1463A1-8B12-4012-9384-A7D09F657B8C}" srcOrd="0" destOrd="1" presId="urn:microsoft.com/office/officeart/2005/8/layout/vList4"/>
    <dgm:cxn modelId="{EB527B39-DC44-4C8C-9354-DF641486A882}" type="presOf" srcId="{13B07F81-BD70-42B5-8E51-FE252D7E3EE4}" destId="{D6561F26-C981-440E-A74A-F13ACE2488C2}" srcOrd="1" destOrd="3" presId="urn:microsoft.com/office/officeart/2005/8/layout/vList4"/>
    <dgm:cxn modelId="{AADDA09B-C57D-435D-B783-52E6D07D91C0}" type="presOf" srcId="{C22C48B2-72DA-4A83-8E5A-49DA0629D038}" destId="{4D0AFDB3-1F2F-410B-8E1F-9B5D0AF37DA9}" srcOrd="0" destOrd="0" presId="urn:microsoft.com/office/officeart/2005/8/layout/vList4"/>
    <dgm:cxn modelId="{5E5B75CF-B64C-476F-A5C4-18AA7B3DA37B}" type="presOf" srcId="{4D3D0F5B-C96E-4952-BEFE-3ECD7D03E80E}" destId="{D51D637D-C687-4A0F-83B2-06552C204A57}" srcOrd="0" destOrd="0" presId="urn:microsoft.com/office/officeart/2005/8/layout/vList4"/>
    <dgm:cxn modelId="{F8C0BF41-7482-4F15-8865-C87ED6AE17C8}" type="presOf" srcId="{92E3ECF8-99E5-45F9-B3B5-D256E2427C9F}" destId="{AAC7E433-4B5B-4DDC-812E-8B04737A1349}" srcOrd="1" destOrd="0" presId="urn:microsoft.com/office/officeart/2005/8/layout/vList4"/>
    <dgm:cxn modelId="{1438BF0B-C121-4E36-B777-DF8AE95A5B18}" type="presOf" srcId="{92E3ECF8-99E5-45F9-B3B5-D256E2427C9F}" destId="{6AD75B5B-2C0E-4CE4-A12A-2294E1A8CE2F}" srcOrd="0" destOrd="0" presId="urn:microsoft.com/office/officeart/2005/8/layout/vList4"/>
    <dgm:cxn modelId="{853F13F8-5811-455A-9529-D01EA147642F}" srcId="{05616021-6D8A-4D30-BFF2-FFF47AAC249D}" destId="{13B07F81-BD70-42B5-8E51-FE252D7E3EE4}" srcOrd="2" destOrd="0" parTransId="{E4FCB15D-C7AF-45F9-84C4-9BE00C714CEA}" sibTransId="{9939D8F7-75F4-4833-BF64-1E8A864B8900}"/>
    <dgm:cxn modelId="{7B5B310F-A239-462A-B085-E28DD44122C7}" type="presOf" srcId="{13B07F81-BD70-42B5-8E51-FE252D7E3EE4}" destId="{2A1463A1-8B12-4012-9384-A7D09F657B8C}" srcOrd="0" destOrd="3" presId="urn:microsoft.com/office/officeart/2005/8/layout/vList4"/>
    <dgm:cxn modelId="{40B5191E-18F3-4471-89F9-5DF433E8DF9C}" srcId="{C22C48B2-72DA-4A83-8E5A-49DA0629D038}" destId="{4D3D0F5B-C96E-4952-BEFE-3ECD7D03E80E}" srcOrd="2" destOrd="0" parTransId="{47332512-D588-4E43-A654-5FEF2049B54B}" sibTransId="{98A0F1CF-8B1F-4E8A-BE27-A0F928801875}"/>
    <dgm:cxn modelId="{FB235E80-54F5-4353-BE5E-501532DD350F}" type="presOf" srcId="{93A3F425-2F9D-415F-9FD6-9AA93F005B8A}" destId="{6AD75B5B-2C0E-4CE4-A12A-2294E1A8CE2F}" srcOrd="0" destOrd="1" presId="urn:microsoft.com/office/officeart/2005/8/layout/vList4"/>
    <dgm:cxn modelId="{F1951D4B-4E78-4F86-8987-5281247F7923}" srcId="{05616021-6D8A-4D30-BFF2-FFF47AAC249D}" destId="{FB94E475-AAC1-4550-98EA-EDB8DFAA1F07}" srcOrd="0" destOrd="0" parTransId="{FB579AE2-608B-4D36-81EE-53398A0DB8A0}" sibTransId="{5AEF9CCA-A663-4CD8-9939-7B4F75CCF1A5}"/>
    <dgm:cxn modelId="{91C0404E-8F3C-4E0D-B3AB-F94797CDBBC0}" srcId="{4D3D0F5B-C96E-4952-BEFE-3ECD7D03E80E}" destId="{36A09540-3BAC-4E7C-BDE3-342346A67D5D}" srcOrd="0" destOrd="0" parTransId="{733DAC91-5FC2-4EBB-A3DB-757A7FAD6972}" sibTransId="{0EA82366-9923-4441-A941-D40AC5AE5C6A}"/>
    <dgm:cxn modelId="{0B950C71-A782-4866-A886-4A714D0CCD5B}" type="presOf" srcId="{36A09540-3BAC-4E7C-BDE3-342346A67D5D}" destId="{D51D637D-C687-4A0F-83B2-06552C204A57}" srcOrd="0" destOrd="1" presId="urn:microsoft.com/office/officeart/2005/8/layout/vList4"/>
    <dgm:cxn modelId="{C237B232-DEDA-497E-8843-62DDA6B325CF}" type="presOf" srcId="{DAA6BEAC-1F83-4240-9D1A-4BEB8CC02E86}" destId="{D6561F26-C981-440E-A74A-F13ACE2488C2}" srcOrd="1" destOrd="2" presId="urn:microsoft.com/office/officeart/2005/8/layout/vList4"/>
    <dgm:cxn modelId="{7FDD2526-A725-483E-BDAC-51B8347FD41F}" type="presOf" srcId="{DD24847A-AFA6-46AF-9078-1438F0624477}" destId="{6AD75B5B-2C0E-4CE4-A12A-2294E1A8CE2F}" srcOrd="0" destOrd="2" presId="urn:microsoft.com/office/officeart/2005/8/layout/vList4"/>
    <dgm:cxn modelId="{7B22D1C2-E03E-4D74-A387-2BB37F36006B}" type="presOf" srcId="{DD24847A-AFA6-46AF-9078-1438F0624477}" destId="{AAC7E433-4B5B-4DDC-812E-8B04737A1349}" srcOrd="1" destOrd="2" presId="urn:microsoft.com/office/officeart/2005/8/layout/vList4"/>
    <dgm:cxn modelId="{DAC45E1A-BAD7-4BB4-A691-6B24044E83DC}" srcId="{05616021-6D8A-4D30-BFF2-FFF47AAC249D}" destId="{DAA6BEAC-1F83-4240-9D1A-4BEB8CC02E86}" srcOrd="1" destOrd="0" parTransId="{694C14DA-A861-4D50-AE9B-46ABF0DE0D47}" sibTransId="{3D86E13A-0446-4B11-BF1A-EA00F453B1A6}"/>
    <dgm:cxn modelId="{33A138BB-2096-48F6-A3E4-19B6C3A68500}" type="presOf" srcId="{4D3D0F5B-C96E-4952-BEFE-3ECD7D03E80E}" destId="{ABD21730-A5D1-43EC-BB99-D3FD395BBEEF}" srcOrd="1" destOrd="0" presId="urn:microsoft.com/office/officeart/2005/8/layout/vList4"/>
    <dgm:cxn modelId="{98555AAE-1471-400B-8D25-A50D68F1D19B}" type="presOf" srcId="{FB94E475-AAC1-4550-98EA-EDB8DFAA1F07}" destId="{D6561F26-C981-440E-A74A-F13ACE2488C2}" srcOrd="1" destOrd="1" presId="urn:microsoft.com/office/officeart/2005/8/layout/vList4"/>
    <dgm:cxn modelId="{78BA98B0-B585-402A-9586-658F0C660979}" type="presOf" srcId="{36A09540-3BAC-4E7C-BDE3-342346A67D5D}" destId="{ABD21730-A5D1-43EC-BB99-D3FD395BBEEF}" srcOrd="1" destOrd="1" presId="urn:microsoft.com/office/officeart/2005/8/layout/vList4"/>
    <dgm:cxn modelId="{C05B10D0-CFC5-495D-BDC8-614DA8E15AD2}" srcId="{92E3ECF8-99E5-45F9-B3B5-D256E2427C9F}" destId="{DD24847A-AFA6-46AF-9078-1438F0624477}" srcOrd="1" destOrd="0" parTransId="{F53F7FB3-A586-4F31-AC66-DD7644FDA03F}" sibTransId="{EF44524E-B9CF-4048-9F2C-ECAB6B548319}"/>
    <dgm:cxn modelId="{07E8398C-28D3-463C-ADB7-14D5CD45CC01}" type="presOf" srcId="{05616021-6D8A-4D30-BFF2-FFF47AAC249D}" destId="{2A1463A1-8B12-4012-9384-A7D09F657B8C}" srcOrd="0" destOrd="0" presId="urn:microsoft.com/office/officeart/2005/8/layout/vList4"/>
    <dgm:cxn modelId="{D518F9E3-E91D-4734-A723-FD1B70BA5780}" srcId="{92E3ECF8-99E5-45F9-B3B5-D256E2427C9F}" destId="{93A3F425-2F9D-415F-9FD6-9AA93F005B8A}" srcOrd="0" destOrd="0" parTransId="{BB6C10E7-E5E5-4E71-A91F-632D0CE0926B}" sibTransId="{45ADB266-9365-4111-B5A6-7BE82904BD75}"/>
    <dgm:cxn modelId="{1725A01D-103D-44DC-941B-E2EEB566D89B}" srcId="{C22C48B2-72DA-4A83-8E5A-49DA0629D038}" destId="{92E3ECF8-99E5-45F9-B3B5-D256E2427C9F}" srcOrd="0" destOrd="0" parTransId="{36B7B6D8-82ED-4067-9D1D-5D91D36B51BC}" sibTransId="{FA8BDA5A-E7C0-4FEB-BCFC-7228330155E3}"/>
    <dgm:cxn modelId="{F23DDF5E-0228-4352-9287-143D99406859}" type="presParOf" srcId="{4D0AFDB3-1F2F-410B-8E1F-9B5D0AF37DA9}" destId="{62194729-02DF-4C73-9D26-774B2B8B8A01}" srcOrd="0" destOrd="0" presId="urn:microsoft.com/office/officeart/2005/8/layout/vList4"/>
    <dgm:cxn modelId="{02E3AEC0-2B8A-4AD7-B949-1A403E16E2E4}" type="presParOf" srcId="{62194729-02DF-4C73-9D26-774B2B8B8A01}" destId="{6AD75B5B-2C0E-4CE4-A12A-2294E1A8CE2F}" srcOrd="0" destOrd="0" presId="urn:microsoft.com/office/officeart/2005/8/layout/vList4"/>
    <dgm:cxn modelId="{B9459BDF-1B7F-4804-89CB-DAE6DA9F801E}" type="presParOf" srcId="{62194729-02DF-4C73-9D26-774B2B8B8A01}" destId="{05ADB765-BBBB-470E-A33C-642B59870E33}" srcOrd="1" destOrd="0" presId="urn:microsoft.com/office/officeart/2005/8/layout/vList4"/>
    <dgm:cxn modelId="{F0735324-5C47-4938-8A66-1100B835E2D0}" type="presParOf" srcId="{62194729-02DF-4C73-9D26-774B2B8B8A01}" destId="{AAC7E433-4B5B-4DDC-812E-8B04737A1349}" srcOrd="2" destOrd="0" presId="urn:microsoft.com/office/officeart/2005/8/layout/vList4"/>
    <dgm:cxn modelId="{C79FCCC3-BAC6-4A83-AE49-4CEF0A1DAC40}" type="presParOf" srcId="{4D0AFDB3-1F2F-410B-8E1F-9B5D0AF37DA9}" destId="{B6B50A08-F224-4BFA-A679-B852D8F8120A}" srcOrd="1" destOrd="0" presId="urn:microsoft.com/office/officeart/2005/8/layout/vList4"/>
    <dgm:cxn modelId="{0553B195-0354-4BB8-835F-547C55E2EAF2}" type="presParOf" srcId="{4D0AFDB3-1F2F-410B-8E1F-9B5D0AF37DA9}" destId="{7F918697-7637-46F5-81A6-3873F4E1585C}" srcOrd="2" destOrd="0" presId="urn:microsoft.com/office/officeart/2005/8/layout/vList4"/>
    <dgm:cxn modelId="{9935A8E4-4BAD-4746-8F27-287CC85A076B}" type="presParOf" srcId="{7F918697-7637-46F5-81A6-3873F4E1585C}" destId="{2A1463A1-8B12-4012-9384-A7D09F657B8C}" srcOrd="0" destOrd="0" presId="urn:microsoft.com/office/officeart/2005/8/layout/vList4"/>
    <dgm:cxn modelId="{C4299DA1-3475-46C9-B805-8DE337BB3DB8}" type="presParOf" srcId="{7F918697-7637-46F5-81A6-3873F4E1585C}" destId="{5500ADFC-886E-47E2-A52A-E23430E7F94D}" srcOrd="1" destOrd="0" presId="urn:microsoft.com/office/officeart/2005/8/layout/vList4"/>
    <dgm:cxn modelId="{05F90BD2-C082-46EF-A130-DE91DD593E13}" type="presParOf" srcId="{7F918697-7637-46F5-81A6-3873F4E1585C}" destId="{D6561F26-C981-440E-A74A-F13ACE2488C2}" srcOrd="2" destOrd="0" presId="urn:microsoft.com/office/officeart/2005/8/layout/vList4"/>
    <dgm:cxn modelId="{F8A3B1FB-AC2E-4E53-9D04-02BFD4A619AD}" type="presParOf" srcId="{4D0AFDB3-1F2F-410B-8E1F-9B5D0AF37DA9}" destId="{8A3EC6F2-DF77-42DE-8B3F-16D7CEFABF54}" srcOrd="3" destOrd="0" presId="urn:microsoft.com/office/officeart/2005/8/layout/vList4"/>
    <dgm:cxn modelId="{ED4F638A-6205-4415-98BE-B96D9D74329D}" type="presParOf" srcId="{4D0AFDB3-1F2F-410B-8E1F-9B5D0AF37DA9}" destId="{B743F69F-FD58-4FD5-842A-41066670214F}" srcOrd="4" destOrd="0" presId="urn:microsoft.com/office/officeart/2005/8/layout/vList4"/>
    <dgm:cxn modelId="{2D1CFD75-31EB-47F9-8F11-5F08A138A843}" type="presParOf" srcId="{B743F69F-FD58-4FD5-842A-41066670214F}" destId="{D51D637D-C687-4A0F-83B2-06552C204A57}" srcOrd="0" destOrd="0" presId="urn:microsoft.com/office/officeart/2005/8/layout/vList4"/>
    <dgm:cxn modelId="{116422AE-28E3-45DC-881F-158F2B14A68A}" type="presParOf" srcId="{B743F69F-FD58-4FD5-842A-41066670214F}" destId="{B22E53D5-9A01-45A6-AF03-8468035A3DAC}" srcOrd="1" destOrd="0" presId="urn:microsoft.com/office/officeart/2005/8/layout/vList4"/>
    <dgm:cxn modelId="{5EE207DB-1CE6-49C3-AFAB-7B07C3F44B81}" type="presParOf" srcId="{B743F69F-FD58-4FD5-842A-41066670214F}" destId="{ABD21730-A5D1-43EC-BB99-D3FD395BBE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F1AF0-7163-4133-84AA-AF1CEBA45D59}" type="doc">
      <dgm:prSet loTypeId="urn:microsoft.com/office/officeart/2005/8/layout/bProcess3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A51BCC3C-EBC7-48BE-842B-CF188DA82ADA}">
      <dgm:prSet phldrT="[Tekst]"/>
      <dgm:spPr/>
      <dgm:t>
        <a:bodyPr/>
        <a:lstStyle/>
        <a:p>
          <a:r>
            <a:rPr lang="pl-PL" b="1" dirty="0"/>
            <a:t>Naukowiec zgłasza technologię X z zakresu mechaniki</a:t>
          </a:r>
        </a:p>
      </dgm:t>
    </dgm:pt>
    <dgm:pt modelId="{8C4ACF32-7B26-44BA-862F-D6C17B675486}" type="parTrans" cxnId="{6901687C-8776-4ACF-A3CF-7A3E7FACFC15}">
      <dgm:prSet/>
      <dgm:spPr/>
      <dgm:t>
        <a:bodyPr/>
        <a:lstStyle/>
        <a:p>
          <a:endParaRPr lang="pl-PL"/>
        </a:p>
      </dgm:t>
    </dgm:pt>
    <dgm:pt modelId="{3F4B99D0-92A0-4E69-BB51-9E4819155F81}" type="sibTrans" cxnId="{6901687C-8776-4ACF-A3CF-7A3E7FACFC15}">
      <dgm:prSet/>
      <dgm:spPr/>
      <dgm:t>
        <a:bodyPr/>
        <a:lstStyle/>
        <a:p>
          <a:endParaRPr lang="pl-PL"/>
        </a:p>
      </dgm:t>
    </dgm:pt>
    <dgm:pt modelId="{705A992B-E211-4E75-BAA2-50879B6A6429}">
      <dgm:prSet phldrT="[Tekst]"/>
      <dgm:spPr/>
      <dgm:t>
        <a:bodyPr/>
        <a:lstStyle/>
        <a:p>
          <a:r>
            <a:rPr lang="pl-PL"/>
            <a:t>zgłoszenie do jednostki uczelni celem ochrony tej technologii</a:t>
          </a:r>
        </a:p>
      </dgm:t>
    </dgm:pt>
    <dgm:pt modelId="{ACA9D938-438A-48A9-AA86-D10A3455B03F}" type="parTrans" cxnId="{0E3ED22D-0A0E-4261-9D48-940CE58E95BB}">
      <dgm:prSet/>
      <dgm:spPr/>
      <dgm:t>
        <a:bodyPr/>
        <a:lstStyle/>
        <a:p>
          <a:endParaRPr lang="pl-PL"/>
        </a:p>
      </dgm:t>
    </dgm:pt>
    <dgm:pt modelId="{0E5930C7-0742-4AC2-9586-51C3F830B8F7}" type="sibTrans" cxnId="{0E3ED22D-0A0E-4261-9D48-940CE58E95BB}">
      <dgm:prSet/>
      <dgm:spPr/>
      <dgm:t>
        <a:bodyPr/>
        <a:lstStyle/>
        <a:p>
          <a:endParaRPr lang="pl-PL"/>
        </a:p>
      </dgm:t>
    </dgm:pt>
    <dgm:pt modelId="{3241C333-EEBA-4003-BB66-5E7606EE4759}">
      <dgm:prSet phldrT="[Tekst]"/>
      <dgm:spPr/>
      <dgm:t>
        <a:bodyPr/>
        <a:lstStyle/>
        <a:p>
          <a:r>
            <a:rPr lang="pl-PL" b="1"/>
            <a:t>Spółka celowa znajduje odbiorcę i przeprowadza z nim wstępne negocjacje</a:t>
          </a:r>
        </a:p>
      </dgm:t>
    </dgm:pt>
    <dgm:pt modelId="{63964B01-53D8-4498-BEE2-F7E758CD3AF4}" type="parTrans" cxnId="{73317585-2C87-464E-B331-30B5BCEB7EA5}">
      <dgm:prSet/>
      <dgm:spPr/>
      <dgm:t>
        <a:bodyPr/>
        <a:lstStyle/>
        <a:p>
          <a:endParaRPr lang="pl-PL"/>
        </a:p>
      </dgm:t>
    </dgm:pt>
    <dgm:pt modelId="{AAF00497-B661-4F0F-A865-B23F7BB9B426}" type="sibTrans" cxnId="{73317585-2C87-464E-B331-30B5BCEB7EA5}">
      <dgm:prSet/>
      <dgm:spPr/>
      <dgm:t>
        <a:bodyPr/>
        <a:lstStyle/>
        <a:p>
          <a:endParaRPr lang="pl-PL"/>
        </a:p>
      </dgm:t>
    </dgm:pt>
    <dgm:pt modelId="{86EA00BE-06B2-4605-8936-A9C7581C2F3B}">
      <dgm:prSet phldrT="[Tekst]"/>
      <dgm:spPr/>
      <dgm:t>
        <a:bodyPr/>
        <a:lstStyle/>
        <a:p>
          <a:r>
            <a:rPr lang="pl-PL"/>
            <a:t>wstępne negocjacje wyłaniają zainteresowanego kontrahenta, a także powalają wyłonić przedmiot aportu</a:t>
          </a:r>
        </a:p>
      </dgm:t>
    </dgm:pt>
    <dgm:pt modelId="{33A0C244-057B-4B4D-A32E-FDB4AA3D7E9F}" type="parTrans" cxnId="{87038074-A9C8-4692-ADDC-9AC727B2B9F7}">
      <dgm:prSet/>
      <dgm:spPr/>
      <dgm:t>
        <a:bodyPr/>
        <a:lstStyle/>
        <a:p>
          <a:endParaRPr lang="pl-PL"/>
        </a:p>
      </dgm:t>
    </dgm:pt>
    <dgm:pt modelId="{F50CB748-947F-4DA6-BE34-878AC270C34A}" type="sibTrans" cxnId="{87038074-A9C8-4692-ADDC-9AC727B2B9F7}">
      <dgm:prSet/>
      <dgm:spPr/>
      <dgm:t>
        <a:bodyPr/>
        <a:lstStyle/>
        <a:p>
          <a:endParaRPr lang="pl-PL"/>
        </a:p>
      </dgm:t>
    </dgm:pt>
    <dgm:pt modelId="{3BA4EFAC-DDBF-419C-B812-6675D8BCBD00}">
      <dgm:prSet phldrT="[Tekst]"/>
      <dgm:spPr/>
      <dgm:t>
        <a:bodyPr/>
        <a:lstStyle/>
        <a:p>
          <a:r>
            <a:rPr lang="pl-PL" b="1"/>
            <a:t>Naukowiec (kierownik jednostki) wnioskuje o wycenę technologii X</a:t>
          </a:r>
        </a:p>
      </dgm:t>
    </dgm:pt>
    <dgm:pt modelId="{D21D91FC-4A84-4EF4-94C8-BEAD548E85D9}" type="parTrans" cxnId="{5B7F8504-253D-4CE7-9653-CC1DCFE048C6}">
      <dgm:prSet/>
      <dgm:spPr/>
      <dgm:t>
        <a:bodyPr/>
        <a:lstStyle/>
        <a:p>
          <a:endParaRPr lang="pl-PL"/>
        </a:p>
      </dgm:t>
    </dgm:pt>
    <dgm:pt modelId="{6872CAEF-4A90-441B-8DF7-EE86C6DA5530}" type="sibTrans" cxnId="{5B7F8504-253D-4CE7-9653-CC1DCFE048C6}">
      <dgm:prSet/>
      <dgm:spPr/>
      <dgm:t>
        <a:bodyPr/>
        <a:lstStyle/>
        <a:p>
          <a:endParaRPr lang="pl-PL"/>
        </a:p>
      </dgm:t>
    </dgm:pt>
    <dgm:pt modelId="{305967FE-AD90-43FF-9000-D33B0B1BEF9D}">
      <dgm:prSet phldrT="[Tekst]"/>
      <dgm:spPr/>
      <dgm:t>
        <a:bodyPr/>
        <a:lstStyle/>
        <a:p>
          <a:r>
            <a:rPr lang="pl-PL"/>
            <a:t>uczelnia ponosi wysokie koszty wyceny (około </a:t>
          </a:r>
          <a:br>
            <a:rPr lang="pl-PL"/>
          </a:br>
          <a:r>
            <a:rPr lang="pl-PL"/>
            <a:t>20 000 PLN)</a:t>
          </a:r>
        </a:p>
      </dgm:t>
    </dgm:pt>
    <dgm:pt modelId="{0BB22B1D-A24E-4C8B-A929-36FAAB418789}" type="parTrans" cxnId="{F567EC38-2F39-4455-93B4-5807A41FE0BC}">
      <dgm:prSet/>
      <dgm:spPr/>
      <dgm:t>
        <a:bodyPr/>
        <a:lstStyle/>
        <a:p>
          <a:endParaRPr lang="pl-PL"/>
        </a:p>
      </dgm:t>
    </dgm:pt>
    <dgm:pt modelId="{AF41C1EC-4CC4-4B66-9EB1-4F07B1486203}" type="sibTrans" cxnId="{F567EC38-2F39-4455-93B4-5807A41FE0BC}">
      <dgm:prSet/>
      <dgm:spPr/>
      <dgm:t>
        <a:bodyPr/>
        <a:lstStyle/>
        <a:p>
          <a:endParaRPr lang="pl-PL"/>
        </a:p>
      </dgm:t>
    </dgm:pt>
    <dgm:pt modelId="{C29C5184-4A08-4D9A-B9CE-21FBE3D21E50}">
      <dgm:prSet phldrT="[Tekst]"/>
      <dgm:spPr/>
      <dgm:t>
        <a:bodyPr/>
        <a:lstStyle/>
        <a:p>
          <a:r>
            <a:rPr lang="pl-PL"/>
            <a:t>zgłoszenie do spółki celowej , aby ta poszukiwała odbiorcy</a:t>
          </a:r>
        </a:p>
      </dgm:t>
    </dgm:pt>
    <dgm:pt modelId="{B88ECB03-77D1-419F-A068-2DF509172CFA}" type="parTrans" cxnId="{D0167F82-50E8-4FE6-9C35-90DEE979959D}">
      <dgm:prSet/>
      <dgm:spPr/>
      <dgm:t>
        <a:bodyPr/>
        <a:lstStyle/>
        <a:p>
          <a:endParaRPr lang="pl-PL"/>
        </a:p>
      </dgm:t>
    </dgm:pt>
    <dgm:pt modelId="{1E9DC27C-1484-46BE-87C5-99E7EC954356}" type="sibTrans" cxnId="{D0167F82-50E8-4FE6-9C35-90DEE979959D}">
      <dgm:prSet/>
      <dgm:spPr/>
      <dgm:t>
        <a:bodyPr/>
        <a:lstStyle/>
        <a:p>
          <a:endParaRPr lang="pl-PL"/>
        </a:p>
      </dgm:t>
    </dgm:pt>
    <dgm:pt modelId="{A983ADE6-09E5-4B16-B42E-69333C93C3B2}">
      <dgm:prSet phldrT="[Tekst]"/>
      <dgm:spPr/>
      <dgm:t>
        <a:bodyPr/>
        <a:lstStyle/>
        <a:p>
          <a:r>
            <a:rPr lang="pl-PL"/>
            <a:t>wycena musi być rzetelna, tak aby nie pozostawiać wątpliwości organom podatkowym</a:t>
          </a:r>
        </a:p>
      </dgm:t>
    </dgm:pt>
    <dgm:pt modelId="{2F297983-6953-49A3-8B86-7CCF9BA60F24}" type="parTrans" cxnId="{D9F3CFB7-29E8-4713-8717-AE98414E5487}">
      <dgm:prSet/>
      <dgm:spPr/>
      <dgm:t>
        <a:bodyPr/>
        <a:lstStyle/>
        <a:p>
          <a:endParaRPr lang="pl-PL"/>
        </a:p>
      </dgm:t>
    </dgm:pt>
    <dgm:pt modelId="{E8162288-5A63-4DDB-91FB-703D7740EBF0}" type="sibTrans" cxnId="{D9F3CFB7-29E8-4713-8717-AE98414E5487}">
      <dgm:prSet/>
      <dgm:spPr/>
      <dgm:t>
        <a:bodyPr/>
        <a:lstStyle/>
        <a:p>
          <a:endParaRPr lang="pl-PL"/>
        </a:p>
      </dgm:t>
    </dgm:pt>
    <dgm:pt modelId="{BD65A205-3A92-470D-A84A-5D18BDED6782}">
      <dgm:prSet phldrT="[Tekst]"/>
      <dgm:spPr/>
      <dgm:t>
        <a:bodyPr/>
        <a:lstStyle/>
        <a:p>
          <a:r>
            <a:rPr lang="pl-PL"/>
            <a:t>Rzeczoznawca wycenia technologię X na 1 500 000,00 PLN</a:t>
          </a:r>
        </a:p>
      </dgm:t>
    </dgm:pt>
    <dgm:pt modelId="{26530411-43BB-41CF-B418-2737EAC92276}" type="parTrans" cxnId="{F541FDFB-C096-46FF-9EB7-EC1A92C4DE44}">
      <dgm:prSet/>
      <dgm:spPr/>
      <dgm:t>
        <a:bodyPr/>
        <a:lstStyle/>
        <a:p>
          <a:endParaRPr lang="pl-PL"/>
        </a:p>
      </dgm:t>
    </dgm:pt>
    <dgm:pt modelId="{0632BE78-6EA2-4894-BF17-05F412738E70}" type="sibTrans" cxnId="{F541FDFB-C096-46FF-9EB7-EC1A92C4DE44}">
      <dgm:prSet/>
      <dgm:spPr/>
      <dgm:t>
        <a:bodyPr/>
        <a:lstStyle/>
        <a:p>
          <a:endParaRPr lang="pl-PL"/>
        </a:p>
      </dgm:t>
    </dgm:pt>
    <dgm:pt modelId="{398D9C31-DBCF-4F70-AE48-FB000C769867}">
      <dgm:prSet phldrT="[Tekst]"/>
      <dgm:spPr/>
      <dgm:t>
        <a:bodyPr/>
        <a:lstStyle/>
        <a:p>
          <a:r>
            <a:rPr lang="pl-PL"/>
            <a:t>Ponieważ wartość technologii X jest wyższa od 250 000 euro wg ustawy prawo o szkolnictwie wyższym rozporządzenie tą technologią wymaga zgody senatu uczelni i Ministra Skarbu</a:t>
          </a:r>
        </a:p>
      </dgm:t>
    </dgm:pt>
    <dgm:pt modelId="{9B787E05-EAFC-4884-A864-302C07B963DA}" type="parTrans" cxnId="{F62ECB94-4A83-469C-9050-B67D7498E26B}">
      <dgm:prSet/>
      <dgm:spPr/>
      <dgm:t>
        <a:bodyPr/>
        <a:lstStyle/>
        <a:p>
          <a:endParaRPr lang="pl-PL"/>
        </a:p>
      </dgm:t>
    </dgm:pt>
    <dgm:pt modelId="{0527F461-3D8B-45B5-9ECC-BDA836D14DC2}" type="sibTrans" cxnId="{F62ECB94-4A83-469C-9050-B67D7498E26B}">
      <dgm:prSet/>
      <dgm:spPr/>
      <dgm:t>
        <a:bodyPr/>
        <a:lstStyle/>
        <a:p>
          <a:endParaRPr lang="pl-PL"/>
        </a:p>
      </dgm:t>
    </dgm:pt>
    <dgm:pt modelId="{8283426D-F07D-48CE-80B5-93591E489D45}">
      <dgm:prSet phldrT="[Tekst]"/>
      <dgm:spPr/>
      <dgm:t>
        <a:bodyPr/>
        <a:lstStyle/>
        <a:p>
          <a:r>
            <a:rPr lang="pl-PL" b="1"/>
            <a:t>Naukowiec (kierownik jednostki) wnioskuje do kwestora o wprowadzenie technologii na aktywa uczelni</a:t>
          </a:r>
        </a:p>
      </dgm:t>
    </dgm:pt>
    <dgm:pt modelId="{94F9601E-3CAF-4894-92FF-1CE11B56F378}" type="parTrans" cxnId="{77BEABD6-9EB2-4741-BCA7-AADC3113E690}">
      <dgm:prSet/>
      <dgm:spPr/>
      <dgm:t>
        <a:bodyPr/>
        <a:lstStyle/>
        <a:p>
          <a:endParaRPr lang="pl-PL"/>
        </a:p>
      </dgm:t>
    </dgm:pt>
    <dgm:pt modelId="{EC1649F6-3184-4C52-BAB3-6CC1AE8A357A}" type="sibTrans" cxnId="{77BEABD6-9EB2-4741-BCA7-AADC3113E690}">
      <dgm:prSet/>
      <dgm:spPr/>
      <dgm:t>
        <a:bodyPr/>
        <a:lstStyle/>
        <a:p>
          <a:endParaRPr lang="pl-PL"/>
        </a:p>
      </dgm:t>
    </dgm:pt>
    <dgm:pt modelId="{F0158A0F-1586-4BBA-B3DD-D41548380CBB}">
      <dgm:prSet phldrT="[Tekst]"/>
      <dgm:spPr/>
      <dgm:t>
        <a:bodyPr/>
        <a:lstStyle/>
        <a:p>
          <a:r>
            <a:rPr lang="pl-PL"/>
            <a:t>od tego momentu uczelnia ponosi comiesięczne koszty amortyzacji  - około</a:t>
          </a:r>
          <a:br>
            <a:rPr lang="pl-PL"/>
          </a:br>
          <a:r>
            <a:rPr lang="pl-PL"/>
            <a:t>25 000,00 miesięcznie (amortyzacja liniowa </a:t>
          </a:r>
          <a:br>
            <a:rPr lang="pl-PL"/>
          </a:br>
          <a:r>
            <a:rPr lang="pl-PL"/>
            <a:t>5 lat)</a:t>
          </a:r>
        </a:p>
      </dgm:t>
    </dgm:pt>
    <dgm:pt modelId="{70AC5BB3-99E8-4F47-A89A-994E0BD90F8F}" type="parTrans" cxnId="{AFF48094-EC6D-42F1-A2EE-A1EC5F2C3320}">
      <dgm:prSet/>
      <dgm:spPr/>
      <dgm:t>
        <a:bodyPr/>
        <a:lstStyle/>
        <a:p>
          <a:endParaRPr lang="pl-PL"/>
        </a:p>
      </dgm:t>
    </dgm:pt>
    <dgm:pt modelId="{7560C5F6-27B9-4B7B-B6F3-7DCEE6CFDACB}" type="sibTrans" cxnId="{AFF48094-EC6D-42F1-A2EE-A1EC5F2C3320}">
      <dgm:prSet/>
      <dgm:spPr/>
      <dgm:t>
        <a:bodyPr/>
        <a:lstStyle/>
        <a:p>
          <a:endParaRPr lang="pl-PL"/>
        </a:p>
      </dgm:t>
    </dgm:pt>
    <dgm:pt modelId="{B8191CB2-9B4E-499C-8A9C-8A19E5A15BCF}">
      <dgm:prSet phldrT="[Tekst]"/>
      <dgm:spPr/>
      <dgm:t>
        <a:bodyPr/>
        <a:lstStyle/>
        <a:p>
          <a:r>
            <a:rPr lang="pl-PL"/>
            <a:t>wycena trwa około miesiąca</a:t>
          </a:r>
        </a:p>
      </dgm:t>
    </dgm:pt>
    <dgm:pt modelId="{DC61EDF1-1780-4FE6-8DA3-3E5450CEFA21}" type="parTrans" cxnId="{6A52D973-C68D-4B0D-97D4-F1ED5ABBD074}">
      <dgm:prSet/>
      <dgm:spPr/>
      <dgm:t>
        <a:bodyPr/>
        <a:lstStyle/>
        <a:p>
          <a:endParaRPr lang="pl-PL"/>
        </a:p>
      </dgm:t>
    </dgm:pt>
    <dgm:pt modelId="{759AB2B1-4DAE-4A39-BA65-33846FE4C402}" type="sibTrans" cxnId="{6A52D973-C68D-4B0D-97D4-F1ED5ABBD074}">
      <dgm:prSet/>
      <dgm:spPr/>
      <dgm:t>
        <a:bodyPr/>
        <a:lstStyle/>
        <a:p>
          <a:endParaRPr lang="pl-PL"/>
        </a:p>
      </dgm:t>
    </dgm:pt>
    <dgm:pt modelId="{E33CDCC1-B19E-4AED-B708-8E702C3EB17D}">
      <dgm:prSet phldrT="[Tekst]"/>
      <dgm:spPr/>
      <dgm:t>
        <a:bodyPr/>
        <a:lstStyle/>
        <a:p>
          <a:r>
            <a:rPr lang="pl-PL" b="1"/>
            <a:t>Wniosek o zgodę Ministra Skarbu</a:t>
          </a:r>
        </a:p>
      </dgm:t>
    </dgm:pt>
    <dgm:pt modelId="{7D5B976E-2FDD-41F5-9F70-A568CB34A848}" type="parTrans" cxnId="{414678DE-C68D-4A3D-BA2B-723264CCF125}">
      <dgm:prSet/>
      <dgm:spPr/>
      <dgm:t>
        <a:bodyPr/>
        <a:lstStyle/>
        <a:p>
          <a:endParaRPr lang="pl-PL"/>
        </a:p>
      </dgm:t>
    </dgm:pt>
    <dgm:pt modelId="{A7962CD8-86B5-4716-A304-728773100B60}" type="sibTrans" cxnId="{414678DE-C68D-4A3D-BA2B-723264CCF125}">
      <dgm:prSet/>
      <dgm:spPr/>
      <dgm:t>
        <a:bodyPr/>
        <a:lstStyle/>
        <a:p>
          <a:endParaRPr lang="pl-PL"/>
        </a:p>
      </dgm:t>
    </dgm:pt>
    <dgm:pt modelId="{00F9E54F-A131-4DC4-BFFE-DF06BABB2FDD}">
      <dgm:prSet phldrT="[Tekst]"/>
      <dgm:spPr/>
      <dgm:t>
        <a:bodyPr/>
        <a:lstStyle/>
        <a:p>
          <a:r>
            <a:rPr lang="pl-PL"/>
            <a:t>konieczność przygotwania szeregu dokumentacji objaśniającej cel operacji gospodarczej o raz jej celowość</a:t>
          </a:r>
        </a:p>
      </dgm:t>
    </dgm:pt>
    <dgm:pt modelId="{04449F80-C162-4618-BDA6-26264E47F468}" type="parTrans" cxnId="{B9A0D850-DE4A-42D4-8ED1-D719E7E52D9C}">
      <dgm:prSet/>
      <dgm:spPr/>
      <dgm:t>
        <a:bodyPr/>
        <a:lstStyle/>
        <a:p>
          <a:endParaRPr lang="pl-PL"/>
        </a:p>
      </dgm:t>
    </dgm:pt>
    <dgm:pt modelId="{D94D7357-013E-4A61-A19D-33A8E36D7790}" type="sibTrans" cxnId="{B9A0D850-DE4A-42D4-8ED1-D719E7E52D9C}">
      <dgm:prSet/>
      <dgm:spPr/>
      <dgm:t>
        <a:bodyPr/>
        <a:lstStyle/>
        <a:p>
          <a:endParaRPr lang="pl-PL"/>
        </a:p>
      </dgm:t>
    </dgm:pt>
    <dgm:pt modelId="{0CF9DFDD-E228-46EA-8F18-F9D88B9FA35E}">
      <dgm:prSet phldrT="[Tekst]"/>
      <dgm:spPr/>
      <dgm:t>
        <a:bodyPr/>
        <a:lstStyle/>
        <a:p>
          <a:r>
            <a:rPr lang="pl-PL"/>
            <a:t>na podjęcie decyzji Minister Skarbu ma minimum 30 dni (w razie zasięgnięcia opinii innego departamentu +14 dni)</a:t>
          </a:r>
        </a:p>
      </dgm:t>
    </dgm:pt>
    <dgm:pt modelId="{4F859991-0866-46E2-A821-32A22289A0F1}" type="parTrans" cxnId="{E525018B-F190-4818-BB86-7E97A6E1FED7}">
      <dgm:prSet/>
      <dgm:spPr/>
      <dgm:t>
        <a:bodyPr/>
        <a:lstStyle/>
        <a:p>
          <a:endParaRPr lang="pl-PL"/>
        </a:p>
      </dgm:t>
    </dgm:pt>
    <dgm:pt modelId="{C757D663-7B83-443D-9353-C30027A80794}" type="sibTrans" cxnId="{E525018B-F190-4818-BB86-7E97A6E1FED7}">
      <dgm:prSet/>
      <dgm:spPr/>
      <dgm:t>
        <a:bodyPr/>
        <a:lstStyle/>
        <a:p>
          <a:endParaRPr lang="pl-PL"/>
        </a:p>
      </dgm:t>
    </dgm:pt>
    <dgm:pt modelId="{6C646131-2562-458A-A30C-BCA7282A3B3E}">
      <dgm:prSet phldrT="[Tekst]"/>
      <dgm:spPr/>
      <dgm:t>
        <a:bodyPr/>
        <a:lstStyle/>
        <a:p>
          <a:r>
            <a:rPr lang="pl-PL"/>
            <a:t>Minister Skarbu wyraża zgodę na wniesienie technologii aportem do Spółki celowej</a:t>
          </a:r>
        </a:p>
      </dgm:t>
    </dgm:pt>
    <dgm:pt modelId="{7F0BE947-106F-4FF8-9D3B-F696E6EE96D4}" type="parTrans" cxnId="{B7831395-D62B-4AA7-8787-3E84799D056A}">
      <dgm:prSet/>
      <dgm:spPr/>
      <dgm:t>
        <a:bodyPr/>
        <a:lstStyle/>
        <a:p>
          <a:endParaRPr lang="pl-PL"/>
        </a:p>
      </dgm:t>
    </dgm:pt>
    <dgm:pt modelId="{1FFBA51D-84F7-4FB4-8ED8-8D67234E94B0}" type="sibTrans" cxnId="{B7831395-D62B-4AA7-8787-3E84799D056A}">
      <dgm:prSet/>
      <dgm:spPr/>
      <dgm:t>
        <a:bodyPr/>
        <a:lstStyle/>
        <a:p>
          <a:endParaRPr lang="pl-PL"/>
        </a:p>
      </dgm:t>
    </dgm:pt>
    <dgm:pt modelId="{D600E8D6-CB23-457C-B8D6-17B145DAD71B}">
      <dgm:prSet phldrT="[Tekst]"/>
      <dgm:spPr/>
      <dgm:t>
        <a:bodyPr/>
        <a:lstStyle/>
        <a:p>
          <a:r>
            <a:rPr lang="pl-PL"/>
            <a:t>Senat uczelni po stosownym objaśnieniu celu komercjalizacji wyraża zgodę na rozporządzenie technologią</a:t>
          </a:r>
        </a:p>
      </dgm:t>
    </dgm:pt>
    <dgm:pt modelId="{1873E9A1-5E7A-485D-AF80-5CBB7ED690A3}" type="parTrans" cxnId="{A2B9595F-8E1D-4BA1-9659-E635B3770BF5}">
      <dgm:prSet/>
      <dgm:spPr/>
      <dgm:t>
        <a:bodyPr/>
        <a:lstStyle/>
        <a:p>
          <a:endParaRPr lang="pl-PL"/>
        </a:p>
      </dgm:t>
    </dgm:pt>
    <dgm:pt modelId="{C9D5B40A-AF00-49CC-A759-A583F72B0E8D}" type="sibTrans" cxnId="{A2B9595F-8E1D-4BA1-9659-E635B3770BF5}">
      <dgm:prSet/>
      <dgm:spPr/>
      <dgm:t>
        <a:bodyPr/>
        <a:lstStyle/>
        <a:p>
          <a:endParaRPr lang="pl-PL"/>
        </a:p>
      </dgm:t>
    </dgm:pt>
    <dgm:pt modelId="{D286A99F-D945-48F8-8B31-12976072739C}" type="pres">
      <dgm:prSet presAssocID="{B16F1AF0-7163-4133-84AA-AF1CEBA45D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79BBF19-6854-4E0D-BE2E-8B7A7C436C43}" type="pres">
      <dgm:prSet presAssocID="{A51BCC3C-EBC7-48BE-842B-CF188DA82AD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6AB068-A590-4C51-9657-F88537B1F6BD}" type="pres">
      <dgm:prSet presAssocID="{3F4B99D0-92A0-4E69-BB51-9E4819155F81}" presName="sibTrans" presStyleLbl="sibTrans1D1" presStyleIdx="0" presStyleCnt="8"/>
      <dgm:spPr/>
      <dgm:t>
        <a:bodyPr/>
        <a:lstStyle/>
        <a:p>
          <a:endParaRPr lang="pl-PL"/>
        </a:p>
      </dgm:t>
    </dgm:pt>
    <dgm:pt modelId="{97114957-DFF8-453D-9EA1-449B5D635DEE}" type="pres">
      <dgm:prSet presAssocID="{3F4B99D0-92A0-4E69-BB51-9E4819155F81}" presName="connectorText" presStyleLbl="sibTrans1D1" presStyleIdx="0" presStyleCnt="8"/>
      <dgm:spPr/>
      <dgm:t>
        <a:bodyPr/>
        <a:lstStyle/>
        <a:p>
          <a:endParaRPr lang="pl-PL"/>
        </a:p>
      </dgm:t>
    </dgm:pt>
    <dgm:pt modelId="{37CCC85C-1082-417E-B857-4599B7568B54}" type="pres">
      <dgm:prSet presAssocID="{3241C333-EEBA-4003-BB66-5E7606EE475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1AA0BA-FD75-4F27-B1F5-83983DB84AAB}" type="pres">
      <dgm:prSet presAssocID="{AAF00497-B661-4F0F-A865-B23F7BB9B426}" presName="sibTrans" presStyleLbl="sibTrans1D1" presStyleIdx="1" presStyleCnt="8"/>
      <dgm:spPr/>
      <dgm:t>
        <a:bodyPr/>
        <a:lstStyle/>
        <a:p>
          <a:endParaRPr lang="pl-PL"/>
        </a:p>
      </dgm:t>
    </dgm:pt>
    <dgm:pt modelId="{3B5E8463-E940-496E-9217-0264542C8003}" type="pres">
      <dgm:prSet presAssocID="{AAF00497-B661-4F0F-A865-B23F7BB9B426}" presName="connectorText" presStyleLbl="sibTrans1D1" presStyleIdx="1" presStyleCnt="8"/>
      <dgm:spPr/>
      <dgm:t>
        <a:bodyPr/>
        <a:lstStyle/>
        <a:p>
          <a:endParaRPr lang="pl-PL"/>
        </a:p>
      </dgm:t>
    </dgm:pt>
    <dgm:pt modelId="{85A23E3C-8226-4ABE-99BA-02C99510C05A}" type="pres">
      <dgm:prSet presAssocID="{3BA4EFAC-DDBF-419C-B812-6675D8BCBD00}" presName="node" presStyleLbl="node1" presStyleIdx="2" presStyleCnt="9" custScaleX="1086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83C819-AB20-4453-A007-A2C22C259D11}" type="pres">
      <dgm:prSet presAssocID="{6872CAEF-4A90-441B-8DF7-EE86C6DA5530}" presName="sibTrans" presStyleLbl="sibTrans1D1" presStyleIdx="2" presStyleCnt="8"/>
      <dgm:spPr/>
      <dgm:t>
        <a:bodyPr/>
        <a:lstStyle/>
        <a:p>
          <a:endParaRPr lang="pl-PL"/>
        </a:p>
      </dgm:t>
    </dgm:pt>
    <dgm:pt modelId="{B37319B1-1324-42DF-AA5E-044327C93ACA}" type="pres">
      <dgm:prSet presAssocID="{6872CAEF-4A90-441B-8DF7-EE86C6DA5530}" presName="connectorText" presStyleLbl="sibTrans1D1" presStyleIdx="2" presStyleCnt="8"/>
      <dgm:spPr/>
      <dgm:t>
        <a:bodyPr/>
        <a:lstStyle/>
        <a:p>
          <a:endParaRPr lang="pl-PL"/>
        </a:p>
      </dgm:t>
    </dgm:pt>
    <dgm:pt modelId="{75EAC937-1D40-43C5-A40E-3D59369D4D88}" type="pres">
      <dgm:prSet presAssocID="{BD65A205-3A92-470D-A84A-5D18BDED678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CEC30E-4F5A-41A1-B218-FFB4718C3AF0}" type="pres">
      <dgm:prSet presAssocID="{0632BE78-6EA2-4894-BF17-05F412738E70}" presName="sibTrans" presStyleLbl="sibTrans1D1" presStyleIdx="3" presStyleCnt="8"/>
      <dgm:spPr/>
      <dgm:t>
        <a:bodyPr/>
        <a:lstStyle/>
        <a:p>
          <a:endParaRPr lang="pl-PL"/>
        </a:p>
      </dgm:t>
    </dgm:pt>
    <dgm:pt modelId="{2EF567D6-32E4-425C-A27E-31AA597BD209}" type="pres">
      <dgm:prSet presAssocID="{0632BE78-6EA2-4894-BF17-05F412738E70}" presName="connectorText" presStyleLbl="sibTrans1D1" presStyleIdx="3" presStyleCnt="8"/>
      <dgm:spPr/>
      <dgm:t>
        <a:bodyPr/>
        <a:lstStyle/>
        <a:p>
          <a:endParaRPr lang="pl-PL"/>
        </a:p>
      </dgm:t>
    </dgm:pt>
    <dgm:pt modelId="{CCF5A201-13B1-466D-A32F-008D3BD5A772}" type="pres">
      <dgm:prSet presAssocID="{8283426D-F07D-48CE-80B5-93591E489D4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7EBA25-0537-4446-A670-48121B407BB4}" type="pres">
      <dgm:prSet presAssocID="{EC1649F6-3184-4C52-BAB3-6CC1AE8A357A}" presName="sibTrans" presStyleLbl="sibTrans1D1" presStyleIdx="4" presStyleCnt="8"/>
      <dgm:spPr/>
      <dgm:t>
        <a:bodyPr/>
        <a:lstStyle/>
        <a:p>
          <a:endParaRPr lang="pl-PL"/>
        </a:p>
      </dgm:t>
    </dgm:pt>
    <dgm:pt modelId="{224F6D5B-2DE3-48EF-80CF-E1DD6BA46796}" type="pres">
      <dgm:prSet presAssocID="{EC1649F6-3184-4C52-BAB3-6CC1AE8A357A}" presName="connectorText" presStyleLbl="sibTrans1D1" presStyleIdx="4" presStyleCnt="8"/>
      <dgm:spPr/>
      <dgm:t>
        <a:bodyPr/>
        <a:lstStyle/>
        <a:p>
          <a:endParaRPr lang="pl-PL"/>
        </a:p>
      </dgm:t>
    </dgm:pt>
    <dgm:pt modelId="{24A713D9-BA44-47AA-B3D6-43502450F069}" type="pres">
      <dgm:prSet presAssocID="{398D9C31-DBCF-4F70-AE48-FB000C76986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D54258-EB7F-435B-8F4E-B36BEB8C32EE}" type="pres">
      <dgm:prSet presAssocID="{0527F461-3D8B-45B5-9ECC-BDA836D14DC2}" presName="sibTrans" presStyleLbl="sibTrans1D1" presStyleIdx="5" presStyleCnt="8"/>
      <dgm:spPr/>
      <dgm:t>
        <a:bodyPr/>
        <a:lstStyle/>
        <a:p>
          <a:endParaRPr lang="pl-PL"/>
        </a:p>
      </dgm:t>
    </dgm:pt>
    <dgm:pt modelId="{D470F886-C672-4FE7-8581-99408EF22150}" type="pres">
      <dgm:prSet presAssocID="{0527F461-3D8B-45B5-9ECC-BDA836D14DC2}" presName="connectorText" presStyleLbl="sibTrans1D1" presStyleIdx="5" presStyleCnt="8"/>
      <dgm:spPr/>
      <dgm:t>
        <a:bodyPr/>
        <a:lstStyle/>
        <a:p>
          <a:endParaRPr lang="pl-PL"/>
        </a:p>
      </dgm:t>
    </dgm:pt>
    <dgm:pt modelId="{5344AEBD-BF8A-400A-B33B-04A6CEC583EA}" type="pres">
      <dgm:prSet presAssocID="{D600E8D6-CB23-457C-B8D6-17B145DAD71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355E59-CCB0-41F7-ADB3-E107526643C7}" type="pres">
      <dgm:prSet presAssocID="{C9D5B40A-AF00-49CC-A759-A583F72B0E8D}" presName="sibTrans" presStyleLbl="sibTrans1D1" presStyleIdx="6" presStyleCnt="8"/>
      <dgm:spPr/>
      <dgm:t>
        <a:bodyPr/>
        <a:lstStyle/>
        <a:p>
          <a:endParaRPr lang="pl-PL"/>
        </a:p>
      </dgm:t>
    </dgm:pt>
    <dgm:pt modelId="{5E52D10E-E829-416F-90D8-E8D3D43AF7F0}" type="pres">
      <dgm:prSet presAssocID="{C9D5B40A-AF00-49CC-A759-A583F72B0E8D}" presName="connectorText" presStyleLbl="sibTrans1D1" presStyleIdx="6" presStyleCnt="8"/>
      <dgm:spPr/>
      <dgm:t>
        <a:bodyPr/>
        <a:lstStyle/>
        <a:p>
          <a:endParaRPr lang="pl-PL"/>
        </a:p>
      </dgm:t>
    </dgm:pt>
    <dgm:pt modelId="{0570067C-E79A-4AF9-A2E9-4DCEF5BE8847}" type="pres">
      <dgm:prSet presAssocID="{E33CDCC1-B19E-4AED-B708-8E702C3EB17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EB48FC-FF13-4A2B-9704-165D4BA74592}" type="pres">
      <dgm:prSet presAssocID="{A7962CD8-86B5-4716-A304-728773100B60}" presName="sibTrans" presStyleLbl="sibTrans1D1" presStyleIdx="7" presStyleCnt="8"/>
      <dgm:spPr/>
      <dgm:t>
        <a:bodyPr/>
        <a:lstStyle/>
        <a:p>
          <a:endParaRPr lang="pl-PL"/>
        </a:p>
      </dgm:t>
    </dgm:pt>
    <dgm:pt modelId="{11659406-3648-4018-A81A-C89EB410CC9D}" type="pres">
      <dgm:prSet presAssocID="{A7962CD8-86B5-4716-A304-728773100B60}" presName="connectorText" presStyleLbl="sibTrans1D1" presStyleIdx="7" presStyleCnt="8"/>
      <dgm:spPr/>
      <dgm:t>
        <a:bodyPr/>
        <a:lstStyle/>
        <a:p>
          <a:endParaRPr lang="pl-PL"/>
        </a:p>
      </dgm:t>
    </dgm:pt>
    <dgm:pt modelId="{516C7660-3DB6-4189-8E38-FE89F8FE29B5}" type="pres">
      <dgm:prSet presAssocID="{6C646131-2562-458A-A30C-BCA7282A3B3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26CF058-FA4B-4E81-87D5-079DA8E5FB03}" type="presOf" srcId="{BD65A205-3A92-470D-A84A-5D18BDED6782}" destId="{75EAC937-1D40-43C5-A40E-3D59369D4D88}" srcOrd="0" destOrd="0" presId="urn:microsoft.com/office/officeart/2005/8/layout/bProcess3"/>
    <dgm:cxn modelId="{A434029D-3586-475F-9E1C-D4067B7D8343}" type="presOf" srcId="{8283426D-F07D-48CE-80B5-93591E489D45}" destId="{CCF5A201-13B1-466D-A32F-008D3BD5A772}" srcOrd="0" destOrd="0" presId="urn:microsoft.com/office/officeart/2005/8/layout/bProcess3"/>
    <dgm:cxn modelId="{414678DE-C68D-4A3D-BA2B-723264CCF125}" srcId="{B16F1AF0-7163-4133-84AA-AF1CEBA45D59}" destId="{E33CDCC1-B19E-4AED-B708-8E702C3EB17D}" srcOrd="7" destOrd="0" parTransId="{7D5B976E-2FDD-41F5-9F70-A568CB34A848}" sibTransId="{A7962CD8-86B5-4716-A304-728773100B60}"/>
    <dgm:cxn modelId="{415C6C5C-AE3D-4FB0-AD49-C01C442073E4}" type="presOf" srcId="{0527F461-3D8B-45B5-9ECC-BDA836D14DC2}" destId="{D470F886-C672-4FE7-8581-99408EF22150}" srcOrd="1" destOrd="0" presId="urn:microsoft.com/office/officeart/2005/8/layout/bProcess3"/>
    <dgm:cxn modelId="{8D79658F-A601-4A53-A7CA-FA8CF0B4304F}" type="presOf" srcId="{0CF9DFDD-E228-46EA-8F18-F9D88B9FA35E}" destId="{0570067C-E79A-4AF9-A2E9-4DCEF5BE8847}" srcOrd="0" destOrd="2" presId="urn:microsoft.com/office/officeart/2005/8/layout/bProcess3"/>
    <dgm:cxn modelId="{87038074-A9C8-4692-ADDC-9AC727B2B9F7}" srcId="{3241C333-EEBA-4003-BB66-5E7606EE4759}" destId="{86EA00BE-06B2-4605-8936-A9C7581C2F3B}" srcOrd="0" destOrd="0" parTransId="{33A0C244-057B-4B4D-A32E-FDB4AA3D7E9F}" sibTransId="{F50CB748-947F-4DA6-BE34-878AC270C34A}"/>
    <dgm:cxn modelId="{D9F3CFB7-29E8-4713-8717-AE98414E5487}" srcId="{3BA4EFAC-DDBF-419C-B812-6675D8BCBD00}" destId="{A983ADE6-09E5-4B16-B42E-69333C93C3B2}" srcOrd="1" destOrd="0" parTransId="{2F297983-6953-49A3-8B86-7CCF9BA60F24}" sibTransId="{E8162288-5A63-4DDB-91FB-703D7740EBF0}"/>
    <dgm:cxn modelId="{BA642A52-DA08-438D-A302-258076FA9548}" type="presOf" srcId="{3241C333-EEBA-4003-BB66-5E7606EE4759}" destId="{37CCC85C-1082-417E-B857-4599B7568B54}" srcOrd="0" destOrd="0" presId="urn:microsoft.com/office/officeart/2005/8/layout/bProcess3"/>
    <dgm:cxn modelId="{CC87248A-EECB-453B-BDD6-48446D1337BA}" type="presOf" srcId="{0632BE78-6EA2-4894-BF17-05F412738E70}" destId="{D3CEC30E-4F5A-41A1-B218-FFB4718C3AF0}" srcOrd="0" destOrd="0" presId="urn:microsoft.com/office/officeart/2005/8/layout/bProcess3"/>
    <dgm:cxn modelId="{C51A33EF-6B27-47C0-A617-40C9185732DA}" type="presOf" srcId="{00F9E54F-A131-4DC4-BFFE-DF06BABB2FDD}" destId="{0570067C-E79A-4AF9-A2E9-4DCEF5BE8847}" srcOrd="0" destOrd="1" presId="urn:microsoft.com/office/officeart/2005/8/layout/bProcess3"/>
    <dgm:cxn modelId="{4BBB3E05-7727-4263-80A9-472A0814D2E7}" type="presOf" srcId="{A983ADE6-09E5-4B16-B42E-69333C93C3B2}" destId="{85A23E3C-8226-4ABE-99BA-02C99510C05A}" srcOrd="0" destOrd="2" presId="urn:microsoft.com/office/officeart/2005/8/layout/bProcess3"/>
    <dgm:cxn modelId="{E461599D-DBF7-4F2D-8BD9-875B1938F76E}" type="presOf" srcId="{0632BE78-6EA2-4894-BF17-05F412738E70}" destId="{2EF567D6-32E4-425C-A27E-31AA597BD209}" srcOrd="1" destOrd="0" presId="urn:microsoft.com/office/officeart/2005/8/layout/bProcess3"/>
    <dgm:cxn modelId="{5B7F8504-253D-4CE7-9653-CC1DCFE048C6}" srcId="{B16F1AF0-7163-4133-84AA-AF1CEBA45D59}" destId="{3BA4EFAC-DDBF-419C-B812-6675D8BCBD00}" srcOrd="2" destOrd="0" parTransId="{D21D91FC-4A84-4EF4-94C8-BEAD548E85D9}" sibTransId="{6872CAEF-4A90-441B-8DF7-EE86C6DA5530}"/>
    <dgm:cxn modelId="{A2B9595F-8E1D-4BA1-9659-E635B3770BF5}" srcId="{B16F1AF0-7163-4133-84AA-AF1CEBA45D59}" destId="{D600E8D6-CB23-457C-B8D6-17B145DAD71B}" srcOrd="6" destOrd="0" parTransId="{1873E9A1-5E7A-485D-AF80-5CBB7ED690A3}" sibTransId="{C9D5B40A-AF00-49CC-A759-A583F72B0E8D}"/>
    <dgm:cxn modelId="{8B980821-1CF1-44CB-A436-205EC0485F10}" type="presOf" srcId="{A51BCC3C-EBC7-48BE-842B-CF188DA82ADA}" destId="{B79BBF19-6854-4E0D-BE2E-8B7A7C436C43}" srcOrd="0" destOrd="0" presId="urn:microsoft.com/office/officeart/2005/8/layout/bProcess3"/>
    <dgm:cxn modelId="{F62ECB94-4A83-469C-9050-B67D7498E26B}" srcId="{B16F1AF0-7163-4133-84AA-AF1CEBA45D59}" destId="{398D9C31-DBCF-4F70-AE48-FB000C769867}" srcOrd="5" destOrd="0" parTransId="{9B787E05-EAFC-4884-A864-302C07B963DA}" sibTransId="{0527F461-3D8B-45B5-9ECC-BDA836D14DC2}"/>
    <dgm:cxn modelId="{B9A0D850-DE4A-42D4-8ED1-D719E7E52D9C}" srcId="{E33CDCC1-B19E-4AED-B708-8E702C3EB17D}" destId="{00F9E54F-A131-4DC4-BFFE-DF06BABB2FDD}" srcOrd="0" destOrd="0" parTransId="{04449F80-C162-4618-BDA6-26264E47F468}" sibTransId="{D94D7357-013E-4A61-A19D-33A8E36D7790}"/>
    <dgm:cxn modelId="{7823DC3B-DDC0-4A83-B627-81440448AA39}" type="presOf" srcId="{C9D5B40A-AF00-49CC-A759-A583F72B0E8D}" destId="{82355E59-CCB0-41F7-ADB3-E107526643C7}" srcOrd="0" destOrd="0" presId="urn:microsoft.com/office/officeart/2005/8/layout/bProcess3"/>
    <dgm:cxn modelId="{73317585-2C87-464E-B331-30B5BCEB7EA5}" srcId="{B16F1AF0-7163-4133-84AA-AF1CEBA45D59}" destId="{3241C333-EEBA-4003-BB66-5E7606EE4759}" srcOrd="1" destOrd="0" parTransId="{63964B01-53D8-4498-BEE2-F7E758CD3AF4}" sibTransId="{AAF00497-B661-4F0F-A865-B23F7BB9B426}"/>
    <dgm:cxn modelId="{E99D3F56-AE1E-4AFF-8D8F-9D2EC169CE6E}" type="presOf" srcId="{0527F461-3D8B-45B5-9ECC-BDA836D14DC2}" destId="{E3D54258-EB7F-435B-8F4E-B36BEB8C32EE}" srcOrd="0" destOrd="0" presId="urn:microsoft.com/office/officeart/2005/8/layout/bProcess3"/>
    <dgm:cxn modelId="{14C0555B-99ED-4492-AEB1-270E3E203818}" type="presOf" srcId="{A7962CD8-86B5-4716-A304-728773100B60}" destId="{11659406-3648-4018-A81A-C89EB410CC9D}" srcOrd="1" destOrd="0" presId="urn:microsoft.com/office/officeart/2005/8/layout/bProcess3"/>
    <dgm:cxn modelId="{072BCE32-0A40-4B5D-B549-BC026261685C}" type="presOf" srcId="{EC1649F6-3184-4C52-BAB3-6CC1AE8A357A}" destId="{D17EBA25-0537-4446-A670-48121B407BB4}" srcOrd="0" destOrd="0" presId="urn:microsoft.com/office/officeart/2005/8/layout/bProcess3"/>
    <dgm:cxn modelId="{B5BD4B42-AF2C-4FA0-91F4-7B701BED1C7A}" type="presOf" srcId="{6872CAEF-4A90-441B-8DF7-EE86C6DA5530}" destId="{2483C819-AB20-4453-A007-A2C22C259D11}" srcOrd="0" destOrd="0" presId="urn:microsoft.com/office/officeart/2005/8/layout/bProcess3"/>
    <dgm:cxn modelId="{1757F77C-B8D1-4A52-92FB-0E0DEC257380}" type="presOf" srcId="{398D9C31-DBCF-4F70-AE48-FB000C769867}" destId="{24A713D9-BA44-47AA-B3D6-43502450F069}" srcOrd="0" destOrd="0" presId="urn:microsoft.com/office/officeart/2005/8/layout/bProcess3"/>
    <dgm:cxn modelId="{DDD96E2F-DC36-4176-984F-A2F22653C2A4}" type="presOf" srcId="{3F4B99D0-92A0-4E69-BB51-9E4819155F81}" destId="{97114957-DFF8-453D-9EA1-449B5D635DEE}" srcOrd="1" destOrd="0" presId="urn:microsoft.com/office/officeart/2005/8/layout/bProcess3"/>
    <dgm:cxn modelId="{E525018B-F190-4818-BB86-7E97A6E1FED7}" srcId="{E33CDCC1-B19E-4AED-B708-8E702C3EB17D}" destId="{0CF9DFDD-E228-46EA-8F18-F9D88B9FA35E}" srcOrd="1" destOrd="0" parTransId="{4F859991-0866-46E2-A821-32A22289A0F1}" sibTransId="{C757D663-7B83-443D-9353-C30027A80794}"/>
    <dgm:cxn modelId="{4C3118B7-8F3C-4A09-B0A4-A8A748E896C4}" type="presOf" srcId="{B16F1AF0-7163-4133-84AA-AF1CEBA45D59}" destId="{D286A99F-D945-48F8-8B31-12976072739C}" srcOrd="0" destOrd="0" presId="urn:microsoft.com/office/officeart/2005/8/layout/bProcess3"/>
    <dgm:cxn modelId="{6901687C-8776-4ACF-A3CF-7A3E7FACFC15}" srcId="{B16F1AF0-7163-4133-84AA-AF1CEBA45D59}" destId="{A51BCC3C-EBC7-48BE-842B-CF188DA82ADA}" srcOrd="0" destOrd="0" parTransId="{8C4ACF32-7B26-44BA-862F-D6C17B675486}" sibTransId="{3F4B99D0-92A0-4E69-BB51-9E4819155F81}"/>
    <dgm:cxn modelId="{31AE356C-7F92-4531-856E-0C9066BF700C}" type="presOf" srcId="{F0158A0F-1586-4BBA-B3DD-D41548380CBB}" destId="{CCF5A201-13B1-466D-A32F-008D3BD5A772}" srcOrd="0" destOrd="1" presId="urn:microsoft.com/office/officeart/2005/8/layout/bProcess3"/>
    <dgm:cxn modelId="{FD35291B-1EEE-46CE-88DD-94D3B2A0DA53}" type="presOf" srcId="{B8191CB2-9B4E-499C-8A9C-8A19E5A15BCF}" destId="{85A23E3C-8226-4ABE-99BA-02C99510C05A}" srcOrd="0" destOrd="3" presId="urn:microsoft.com/office/officeart/2005/8/layout/bProcess3"/>
    <dgm:cxn modelId="{6A52D973-C68D-4B0D-97D4-F1ED5ABBD074}" srcId="{3BA4EFAC-DDBF-419C-B812-6675D8BCBD00}" destId="{B8191CB2-9B4E-499C-8A9C-8A19E5A15BCF}" srcOrd="2" destOrd="0" parTransId="{DC61EDF1-1780-4FE6-8DA3-3E5450CEFA21}" sibTransId="{759AB2B1-4DAE-4A39-BA65-33846FE4C402}"/>
    <dgm:cxn modelId="{5F0EB2D0-B230-4FBB-BA11-814AF8374E61}" type="presOf" srcId="{AAF00497-B661-4F0F-A865-B23F7BB9B426}" destId="{191AA0BA-FD75-4F27-B1F5-83983DB84AAB}" srcOrd="0" destOrd="0" presId="urn:microsoft.com/office/officeart/2005/8/layout/bProcess3"/>
    <dgm:cxn modelId="{7AB69185-8081-4FCE-8E30-85C54323082B}" type="presOf" srcId="{3F4B99D0-92A0-4E69-BB51-9E4819155F81}" destId="{3B6AB068-A590-4C51-9657-F88537B1F6BD}" srcOrd="0" destOrd="0" presId="urn:microsoft.com/office/officeart/2005/8/layout/bProcess3"/>
    <dgm:cxn modelId="{F541FDFB-C096-46FF-9EB7-EC1A92C4DE44}" srcId="{B16F1AF0-7163-4133-84AA-AF1CEBA45D59}" destId="{BD65A205-3A92-470D-A84A-5D18BDED6782}" srcOrd="3" destOrd="0" parTransId="{26530411-43BB-41CF-B418-2737EAC92276}" sibTransId="{0632BE78-6EA2-4894-BF17-05F412738E70}"/>
    <dgm:cxn modelId="{AFF48094-EC6D-42F1-A2EE-A1EC5F2C3320}" srcId="{8283426D-F07D-48CE-80B5-93591E489D45}" destId="{F0158A0F-1586-4BBA-B3DD-D41548380CBB}" srcOrd="0" destOrd="0" parTransId="{70AC5BB3-99E8-4F47-A89A-994E0BD90F8F}" sibTransId="{7560C5F6-27B9-4B7B-B6F3-7DCEE6CFDACB}"/>
    <dgm:cxn modelId="{B7831395-D62B-4AA7-8787-3E84799D056A}" srcId="{B16F1AF0-7163-4133-84AA-AF1CEBA45D59}" destId="{6C646131-2562-458A-A30C-BCA7282A3B3E}" srcOrd="8" destOrd="0" parTransId="{7F0BE947-106F-4FF8-9D3B-F696E6EE96D4}" sibTransId="{1FFBA51D-84F7-4FB4-8ED8-8D67234E94B0}"/>
    <dgm:cxn modelId="{06D24F5B-CADD-440C-95FB-5ED692F7581C}" type="presOf" srcId="{705A992B-E211-4E75-BAA2-50879B6A6429}" destId="{B79BBF19-6854-4E0D-BE2E-8B7A7C436C43}" srcOrd="0" destOrd="1" presId="urn:microsoft.com/office/officeart/2005/8/layout/bProcess3"/>
    <dgm:cxn modelId="{F567EC38-2F39-4455-93B4-5807A41FE0BC}" srcId="{3BA4EFAC-DDBF-419C-B812-6675D8BCBD00}" destId="{305967FE-AD90-43FF-9000-D33B0B1BEF9D}" srcOrd="0" destOrd="0" parTransId="{0BB22B1D-A24E-4C8B-A929-36FAAB418789}" sibTransId="{AF41C1EC-4CC4-4B66-9EB1-4F07B1486203}"/>
    <dgm:cxn modelId="{D02F1A7C-6619-45DA-85F0-07A15D84FDB5}" type="presOf" srcId="{3BA4EFAC-DDBF-419C-B812-6675D8BCBD00}" destId="{85A23E3C-8226-4ABE-99BA-02C99510C05A}" srcOrd="0" destOrd="0" presId="urn:microsoft.com/office/officeart/2005/8/layout/bProcess3"/>
    <dgm:cxn modelId="{1BF83529-5DD1-4026-8944-D0118FB25633}" type="presOf" srcId="{6872CAEF-4A90-441B-8DF7-EE86C6DA5530}" destId="{B37319B1-1324-42DF-AA5E-044327C93ACA}" srcOrd="1" destOrd="0" presId="urn:microsoft.com/office/officeart/2005/8/layout/bProcess3"/>
    <dgm:cxn modelId="{C8AF221A-E77E-4469-A750-D6DE955E490C}" type="presOf" srcId="{86EA00BE-06B2-4605-8936-A9C7581C2F3B}" destId="{37CCC85C-1082-417E-B857-4599B7568B54}" srcOrd="0" destOrd="1" presId="urn:microsoft.com/office/officeart/2005/8/layout/bProcess3"/>
    <dgm:cxn modelId="{2224E472-8566-4098-A328-6D940907EA71}" type="presOf" srcId="{A7962CD8-86B5-4716-A304-728773100B60}" destId="{4AEB48FC-FF13-4A2B-9704-165D4BA74592}" srcOrd="0" destOrd="0" presId="urn:microsoft.com/office/officeart/2005/8/layout/bProcess3"/>
    <dgm:cxn modelId="{F51EDED6-2720-4925-8329-87126F1266D5}" type="presOf" srcId="{AAF00497-B661-4F0F-A865-B23F7BB9B426}" destId="{3B5E8463-E940-496E-9217-0264542C8003}" srcOrd="1" destOrd="0" presId="urn:microsoft.com/office/officeart/2005/8/layout/bProcess3"/>
    <dgm:cxn modelId="{D0167F82-50E8-4FE6-9C35-90DEE979959D}" srcId="{A51BCC3C-EBC7-48BE-842B-CF188DA82ADA}" destId="{C29C5184-4A08-4D9A-B9CE-21FBE3D21E50}" srcOrd="1" destOrd="0" parTransId="{B88ECB03-77D1-419F-A068-2DF509172CFA}" sibTransId="{1E9DC27C-1484-46BE-87C5-99E7EC954356}"/>
    <dgm:cxn modelId="{6BE6BDBB-ED69-4CC2-AECB-72C9D48DD246}" type="presOf" srcId="{D600E8D6-CB23-457C-B8D6-17B145DAD71B}" destId="{5344AEBD-BF8A-400A-B33B-04A6CEC583EA}" srcOrd="0" destOrd="0" presId="urn:microsoft.com/office/officeart/2005/8/layout/bProcess3"/>
    <dgm:cxn modelId="{BE2C58B7-3772-4269-851A-7A652476A936}" type="presOf" srcId="{EC1649F6-3184-4C52-BAB3-6CC1AE8A357A}" destId="{224F6D5B-2DE3-48EF-80CF-E1DD6BA46796}" srcOrd="1" destOrd="0" presId="urn:microsoft.com/office/officeart/2005/8/layout/bProcess3"/>
    <dgm:cxn modelId="{BBCC377F-1F8B-4999-BFDB-E8D1D1283BB5}" type="presOf" srcId="{6C646131-2562-458A-A30C-BCA7282A3B3E}" destId="{516C7660-3DB6-4189-8E38-FE89F8FE29B5}" srcOrd="0" destOrd="0" presId="urn:microsoft.com/office/officeart/2005/8/layout/bProcess3"/>
    <dgm:cxn modelId="{CEB00D02-96ED-4DFA-B901-4BF8A683E6FD}" type="presOf" srcId="{305967FE-AD90-43FF-9000-D33B0B1BEF9D}" destId="{85A23E3C-8226-4ABE-99BA-02C99510C05A}" srcOrd="0" destOrd="1" presId="urn:microsoft.com/office/officeart/2005/8/layout/bProcess3"/>
    <dgm:cxn modelId="{0E3ED22D-0A0E-4261-9D48-940CE58E95BB}" srcId="{A51BCC3C-EBC7-48BE-842B-CF188DA82ADA}" destId="{705A992B-E211-4E75-BAA2-50879B6A6429}" srcOrd="0" destOrd="0" parTransId="{ACA9D938-438A-48A9-AA86-D10A3455B03F}" sibTransId="{0E5930C7-0742-4AC2-9586-51C3F830B8F7}"/>
    <dgm:cxn modelId="{22882307-D411-48A0-9669-36CF0731E033}" type="presOf" srcId="{C29C5184-4A08-4D9A-B9CE-21FBE3D21E50}" destId="{B79BBF19-6854-4E0D-BE2E-8B7A7C436C43}" srcOrd="0" destOrd="2" presId="urn:microsoft.com/office/officeart/2005/8/layout/bProcess3"/>
    <dgm:cxn modelId="{2A40981E-3AEE-4B5C-8242-16447EF01F06}" type="presOf" srcId="{C9D5B40A-AF00-49CC-A759-A583F72B0E8D}" destId="{5E52D10E-E829-416F-90D8-E8D3D43AF7F0}" srcOrd="1" destOrd="0" presId="urn:microsoft.com/office/officeart/2005/8/layout/bProcess3"/>
    <dgm:cxn modelId="{E5C5C774-753C-4AFF-A9D1-75072E1809EF}" type="presOf" srcId="{E33CDCC1-B19E-4AED-B708-8E702C3EB17D}" destId="{0570067C-E79A-4AF9-A2E9-4DCEF5BE8847}" srcOrd="0" destOrd="0" presId="urn:microsoft.com/office/officeart/2005/8/layout/bProcess3"/>
    <dgm:cxn modelId="{77BEABD6-9EB2-4741-BCA7-AADC3113E690}" srcId="{B16F1AF0-7163-4133-84AA-AF1CEBA45D59}" destId="{8283426D-F07D-48CE-80B5-93591E489D45}" srcOrd="4" destOrd="0" parTransId="{94F9601E-3CAF-4894-92FF-1CE11B56F378}" sibTransId="{EC1649F6-3184-4C52-BAB3-6CC1AE8A357A}"/>
    <dgm:cxn modelId="{7E1A1F80-05D0-4181-A7EF-D61C9665D049}" type="presParOf" srcId="{D286A99F-D945-48F8-8B31-12976072739C}" destId="{B79BBF19-6854-4E0D-BE2E-8B7A7C436C43}" srcOrd="0" destOrd="0" presId="urn:microsoft.com/office/officeart/2005/8/layout/bProcess3"/>
    <dgm:cxn modelId="{32A5FB8E-6BAB-421B-AD20-9E6654256224}" type="presParOf" srcId="{D286A99F-D945-48F8-8B31-12976072739C}" destId="{3B6AB068-A590-4C51-9657-F88537B1F6BD}" srcOrd="1" destOrd="0" presId="urn:microsoft.com/office/officeart/2005/8/layout/bProcess3"/>
    <dgm:cxn modelId="{60DF4E92-66C6-4CD4-AE1C-3F16B9AF39E6}" type="presParOf" srcId="{3B6AB068-A590-4C51-9657-F88537B1F6BD}" destId="{97114957-DFF8-453D-9EA1-449B5D635DEE}" srcOrd="0" destOrd="0" presId="urn:microsoft.com/office/officeart/2005/8/layout/bProcess3"/>
    <dgm:cxn modelId="{D577BCCB-F9D1-4BF0-9DB9-A52342B889DD}" type="presParOf" srcId="{D286A99F-D945-48F8-8B31-12976072739C}" destId="{37CCC85C-1082-417E-B857-4599B7568B54}" srcOrd="2" destOrd="0" presId="urn:microsoft.com/office/officeart/2005/8/layout/bProcess3"/>
    <dgm:cxn modelId="{22BAD476-EE73-4803-804F-9A8443CCC3D6}" type="presParOf" srcId="{D286A99F-D945-48F8-8B31-12976072739C}" destId="{191AA0BA-FD75-4F27-B1F5-83983DB84AAB}" srcOrd="3" destOrd="0" presId="urn:microsoft.com/office/officeart/2005/8/layout/bProcess3"/>
    <dgm:cxn modelId="{C34A8923-7DDD-4790-B0A4-BCC6887D5AC8}" type="presParOf" srcId="{191AA0BA-FD75-4F27-B1F5-83983DB84AAB}" destId="{3B5E8463-E940-496E-9217-0264542C8003}" srcOrd="0" destOrd="0" presId="urn:microsoft.com/office/officeart/2005/8/layout/bProcess3"/>
    <dgm:cxn modelId="{EFF42761-0CBD-463A-843E-D7E717BDA572}" type="presParOf" srcId="{D286A99F-D945-48F8-8B31-12976072739C}" destId="{85A23E3C-8226-4ABE-99BA-02C99510C05A}" srcOrd="4" destOrd="0" presId="urn:microsoft.com/office/officeart/2005/8/layout/bProcess3"/>
    <dgm:cxn modelId="{25FC897C-42BA-4D9A-8E8E-AF6912A7E535}" type="presParOf" srcId="{D286A99F-D945-48F8-8B31-12976072739C}" destId="{2483C819-AB20-4453-A007-A2C22C259D11}" srcOrd="5" destOrd="0" presId="urn:microsoft.com/office/officeart/2005/8/layout/bProcess3"/>
    <dgm:cxn modelId="{926566C4-2D0B-4E8B-8225-15B770E1E440}" type="presParOf" srcId="{2483C819-AB20-4453-A007-A2C22C259D11}" destId="{B37319B1-1324-42DF-AA5E-044327C93ACA}" srcOrd="0" destOrd="0" presId="urn:microsoft.com/office/officeart/2005/8/layout/bProcess3"/>
    <dgm:cxn modelId="{E347F3D0-A568-4B03-913A-C3EB982CE767}" type="presParOf" srcId="{D286A99F-D945-48F8-8B31-12976072739C}" destId="{75EAC937-1D40-43C5-A40E-3D59369D4D88}" srcOrd="6" destOrd="0" presId="urn:microsoft.com/office/officeart/2005/8/layout/bProcess3"/>
    <dgm:cxn modelId="{CEEC395A-1240-401A-8222-5F2783222E99}" type="presParOf" srcId="{D286A99F-D945-48F8-8B31-12976072739C}" destId="{D3CEC30E-4F5A-41A1-B218-FFB4718C3AF0}" srcOrd="7" destOrd="0" presId="urn:microsoft.com/office/officeart/2005/8/layout/bProcess3"/>
    <dgm:cxn modelId="{CAA50711-866B-4E77-AD46-87BB6D3C15EC}" type="presParOf" srcId="{D3CEC30E-4F5A-41A1-B218-FFB4718C3AF0}" destId="{2EF567D6-32E4-425C-A27E-31AA597BD209}" srcOrd="0" destOrd="0" presId="urn:microsoft.com/office/officeart/2005/8/layout/bProcess3"/>
    <dgm:cxn modelId="{68C4EC18-932F-456F-A4A8-36D42F60C0B4}" type="presParOf" srcId="{D286A99F-D945-48F8-8B31-12976072739C}" destId="{CCF5A201-13B1-466D-A32F-008D3BD5A772}" srcOrd="8" destOrd="0" presId="urn:microsoft.com/office/officeart/2005/8/layout/bProcess3"/>
    <dgm:cxn modelId="{CC68D101-23AD-49E5-BF41-D648E919434D}" type="presParOf" srcId="{D286A99F-D945-48F8-8B31-12976072739C}" destId="{D17EBA25-0537-4446-A670-48121B407BB4}" srcOrd="9" destOrd="0" presId="urn:microsoft.com/office/officeart/2005/8/layout/bProcess3"/>
    <dgm:cxn modelId="{7500D3A9-9B47-40C8-91E5-FC143BB3856C}" type="presParOf" srcId="{D17EBA25-0537-4446-A670-48121B407BB4}" destId="{224F6D5B-2DE3-48EF-80CF-E1DD6BA46796}" srcOrd="0" destOrd="0" presId="urn:microsoft.com/office/officeart/2005/8/layout/bProcess3"/>
    <dgm:cxn modelId="{4C09C679-0BC1-44AD-9F70-ECE210A343DB}" type="presParOf" srcId="{D286A99F-D945-48F8-8B31-12976072739C}" destId="{24A713D9-BA44-47AA-B3D6-43502450F069}" srcOrd="10" destOrd="0" presId="urn:microsoft.com/office/officeart/2005/8/layout/bProcess3"/>
    <dgm:cxn modelId="{279D7CC7-3907-4EC3-AD0A-403C7833B256}" type="presParOf" srcId="{D286A99F-D945-48F8-8B31-12976072739C}" destId="{E3D54258-EB7F-435B-8F4E-B36BEB8C32EE}" srcOrd="11" destOrd="0" presId="urn:microsoft.com/office/officeart/2005/8/layout/bProcess3"/>
    <dgm:cxn modelId="{C79EE4A7-1BCD-4C9F-B962-DB30A8907772}" type="presParOf" srcId="{E3D54258-EB7F-435B-8F4E-B36BEB8C32EE}" destId="{D470F886-C672-4FE7-8581-99408EF22150}" srcOrd="0" destOrd="0" presId="urn:microsoft.com/office/officeart/2005/8/layout/bProcess3"/>
    <dgm:cxn modelId="{004884F1-52BD-4163-8871-EF86563E09CF}" type="presParOf" srcId="{D286A99F-D945-48F8-8B31-12976072739C}" destId="{5344AEBD-BF8A-400A-B33B-04A6CEC583EA}" srcOrd="12" destOrd="0" presId="urn:microsoft.com/office/officeart/2005/8/layout/bProcess3"/>
    <dgm:cxn modelId="{9C1ACFE6-7270-4634-9A11-A6E3B978F385}" type="presParOf" srcId="{D286A99F-D945-48F8-8B31-12976072739C}" destId="{82355E59-CCB0-41F7-ADB3-E107526643C7}" srcOrd="13" destOrd="0" presId="urn:microsoft.com/office/officeart/2005/8/layout/bProcess3"/>
    <dgm:cxn modelId="{D7B27191-E519-4106-B333-79D38C0A5A9D}" type="presParOf" srcId="{82355E59-CCB0-41F7-ADB3-E107526643C7}" destId="{5E52D10E-E829-416F-90D8-E8D3D43AF7F0}" srcOrd="0" destOrd="0" presId="urn:microsoft.com/office/officeart/2005/8/layout/bProcess3"/>
    <dgm:cxn modelId="{DD7F11BB-AF6A-443A-B389-82604A8D5C4B}" type="presParOf" srcId="{D286A99F-D945-48F8-8B31-12976072739C}" destId="{0570067C-E79A-4AF9-A2E9-4DCEF5BE8847}" srcOrd="14" destOrd="0" presId="urn:microsoft.com/office/officeart/2005/8/layout/bProcess3"/>
    <dgm:cxn modelId="{181642E1-5365-465A-910E-7073D01F3C18}" type="presParOf" srcId="{D286A99F-D945-48F8-8B31-12976072739C}" destId="{4AEB48FC-FF13-4A2B-9704-165D4BA74592}" srcOrd="15" destOrd="0" presId="urn:microsoft.com/office/officeart/2005/8/layout/bProcess3"/>
    <dgm:cxn modelId="{9EE4B3C2-3036-4EFA-A934-89DDC8DF64D7}" type="presParOf" srcId="{4AEB48FC-FF13-4A2B-9704-165D4BA74592}" destId="{11659406-3648-4018-A81A-C89EB410CC9D}" srcOrd="0" destOrd="0" presId="urn:microsoft.com/office/officeart/2005/8/layout/bProcess3"/>
    <dgm:cxn modelId="{B9E20E64-C447-4B67-8160-E77F4807718F}" type="presParOf" srcId="{D286A99F-D945-48F8-8B31-12976072739C}" destId="{516C7660-3DB6-4189-8E38-FE89F8FE29B5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6E8935-00CD-4E64-A1C8-FB9EA185FE56}" type="doc">
      <dgm:prSet loTypeId="urn:microsoft.com/office/officeart/2005/8/layout/bProcess3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4D42E5C1-FD4E-4F01-B7CC-56D8AC7C42AE}">
      <dgm:prSet phldrT="[Tekst]"/>
      <dgm:spPr/>
      <dgm:t>
        <a:bodyPr/>
        <a:lstStyle/>
        <a:p>
          <a:r>
            <a:rPr lang="pl-PL"/>
            <a:t>Uczelnia obejmuje udziały w spółce o równowartości aportu, podwyższając tym samym kapitał zakładowy Spółki celowej</a:t>
          </a:r>
        </a:p>
      </dgm:t>
    </dgm:pt>
    <dgm:pt modelId="{28B0D5C1-9455-4DD3-ACEA-BB180E3E97CC}" type="parTrans" cxnId="{E25EE55A-6C14-4E2F-9112-8D52391A0819}">
      <dgm:prSet/>
      <dgm:spPr/>
      <dgm:t>
        <a:bodyPr/>
        <a:lstStyle/>
        <a:p>
          <a:endParaRPr lang="pl-PL"/>
        </a:p>
      </dgm:t>
    </dgm:pt>
    <dgm:pt modelId="{C1D2FA65-0CD2-48A7-82D6-10E58BB4A058}" type="sibTrans" cxnId="{E25EE55A-6C14-4E2F-9112-8D52391A0819}">
      <dgm:prSet/>
      <dgm:spPr/>
      <dgm:t>
        <a:bodyPr/>
        <a:lstStyle/>
        <a:p>
          <a:endParaRPr lang="pl-PL"/>
        </a:p>
      </dgm:t>
    </dgm:pt>
    <dgm:pt modelId="{55B76000-290B-4514-8D88-206B46E4FE52}">
      <dgm:prSet phldrT="[Tekst]"/>
      <dgm:spPr/>
      <dgm:t>
        <a:bodyPr/>
        <a:lstStyle/>
        <a:p>
          <a:r>
            <a:rPr lang="pl-PL"/>
            <a:t>Spółka zgłasza zmianę umowy spółki do KRS</a:t>
          </a:r>
        </a:p>
        <a:p>
          <a:r>
            <a:rPr lang="pl-PL"/>
            <a:t>opłata za zmianę 400 zł oraz opłata za ogłoszenie w Monitorze Sądowym i Gospodarczym 250 zł</a:t>
          </a:r>
        </a:p>
      </dgm:t>
    </dgm:pt>
    <dgm:pt modelId="{A994D0F7-7FDB-4CA1-AF95-2CAD587AD5E1}" type="parTrans" cxnId="{37C401BC-A765-41FE-B24A-765B9992122C}">
      <dgm:prSet/>
      <dgm:spPr/>
      <dgm:t>
        <a:bodyPr/>
        <a:lstStyle/>
        <a:p>
          <a:endParaRPr lang="pl-PL"/>
        </a:p>
      </dgm:t>
    </dgm:pt>
    <dgm:pt modelId="{44E71A6F-1C95-4186-801B-54677F2A43B0}" type="sibTrans" cxnId="{37C401BC-A765-41FE-B24A-765B9992122C}">
      <dgm:prSet/>
      <dgm:spPr/>
      <dgm:t>
        <a:bodyPr/>
        <a:lstStyle/>
        <a:p>
          <a:endParaRPr lang="pl-PL"/>
        </a:p>
      </dgm:t>
    </dgm:pt>
    <dgm:pt modelId="{E7ED3870-A6D9-400F-9ED1-4FD5B323164C}">
      <dgm:prSet phldrT="[Tekst]"/>
      <dgm:spPr/>
      <dgm:t>
        <a:bodyPr/>
        <a:lstStyle/>
        <a:p>
          <a:r>
            <a:rPr lang="pl-PL"/>
            <a:t>Spółka sprzedaje technologię finalnemu odbiorcy narzucając swoją marżę (15%)</a:t>
          </a:r>
        </a:p>
      </dgm:t>
    </dgm:pt>
    <dgm:pt modelId="{B6B875FC-55C8-487B-9B8A-971295E7C97F}" type="parTrans" cxnId="{27BFD792-9F70-40BB-B931-F4FFE96A5529}">
      <dgm:prSet/>
      <dgm:spPr/>
      <dgm:t>
        <a:bodyPr/>
        <a:lstStyle/>
        <a:p>
          <a:endParaRPr lang="pl-PL"/>
        </a:p>
      </dgm:t>
    </dgm:pt>
    <dgm:pt modelId="{A824E60E-D248-4537-8F00-677114B3D01E}" type="sibTrans" cxnId="{27BFD792-9F70-40BB-B931-F4FFE96A5529}">
      <dgm:prSet/>
      <dgm:spPr/>
      <dgm:t>
        <a:bodyPr/>
        <a:lstStyle/>
        <a:p>
          <a:endParaRPr lang="pl-PL"/>
        </a:p>
      </dgm:t>
    </dgm:pt>
    <dgm:pt modelId="{3C8461FF-9939-44FF-91C9-BB9E1B28CC78}">
      <dgm:prSet phldrT="[Tekst]"/>
      <dgm:spPr/>
      <dgm:t>
        <a:bodyPr/>
        <a:lstStyle/>
        <a:p>
          <a:r>
            <a:rPr lang="pl-PL"/>
            <a:t>Przygotowanie stosownej umowy aportu będącej podstawą oparcowania aktu notarialnego</a:t>
          </a:r>
        </a:p>
      </dgm:t>
    </dgm:pt>
    <dgm:pt modelId="{36C09787-526A-4BD2-B3F4-2013CDD39C2A}" type="parTrans" cxnId="{E1EA573A-63A1-4583-9669-8D46DBC0ABA7}">
      <dgm:prSet/>
      <dgm:spPr/>
      <dgm:t>
        <a:bodyPr/>
        <a:lstStyle/>
        <a:p>
          <a:endParaRPr lang="pl-PL"/>
        </a:p>
      </dgm:t>
    </dgm:pt>
    <dgm:pt modelId="{48F9DA5D-7434-4813-AE4C-B0E85C3EE462}" type="sibTrans" cxnId="{E1EA573A-63A1-4583-9669-8D46DBC0ABA7}">
      <dgm:prSet/>
      <dgm:spPr/>
      <dgm:t>
        <a:bodyPr/>
        <a:lstStyle/>
        <a:p>
          <a:endParaRPr lang="pl-PL"/>
        </a:p>
      </dgm:t>
    </dgm:pt>
    <dgm:pt modelId="{2F03ED57-A633-45B8-845B-E44560538002}">
      <dgm:prSet/>
      <dgm:spPr/>
      <dgm:t>
        <a:bodyPr/>
        <a:lstStyle/>
        <a:p>
          <a:r>
            <a:rPr lang="pl-PL" dirty="0"/>
            <a:t>Akt notarialny</a:t>
          </a:r>
        </a:p>
      </dgm:t>
    </dgm:pt>
    <dgm:pt modelId="{0F81779E-262F-4375-BCF6-8D66ECDFC940}" type="parTrans" cxnId="{AFB4307A-7C89-4CB3-A88C-5BA7923DF55B}">
      <dgm:prSet/>
      <dgm:spPr/>
      <dgm:t>
        <a:bodyPr/>
        <a:lstStyle/>
        <a:p>
          <a:endParaRPr lang="pl-PL"/>
        </a:p>
      </dgm:t>
    </dgm:pt>
    <dgm:pt modelId="{B402F17E-BB91-4F35-925D-E77200F6E9D1}" type="sibTrans" cxnId="{AFB4307A-7C89-4CB3-A88C-5BA7923DF55B}">
      <dgm:prSet/>
      <dgm:spPr/>
      <dgm:t>
        <a:bodyPr/>
        <a:lstStyle/>
        <a:p>
          <a:endParaRPr lang="pl-PL"/>
        </a:p>
      </dgm:t>
    </dgm:pt>
    <dgm:pt modelId="{44426CF8-CA54-4640-8F77-9AC9932E3ADB}">
      <dgm:prSet/>
      <dgm:spPr/>
      <dgm:t>
        <a:bodyPr/>
        <a:lstStyle/>
        <a:p>
          <a:r>
            <a:rPr lang="pl-PL"/>
            <a:t>konieczność  współpracy naukowców, przedstawicieli spółki oraz służb prawnych uczelni i spółki</a:t>
          </a:r>
        </a:p>
      </dgm:t>
    </dgm:pt>
    <dgm:pt modelId="{66F1D438-2192-4F59-8ADA-382479C558AF}" type="parTrans" cxnId="{0A29DB59-CA94-40DB-A01C-6C3F387A7E79}">
      <dgm:prSet/>
      <dgm:spPr/>
      <dgm:t>
        <a:bodyPr/>
        <a:lstStyle/>
        <a:p>
          <a:endParaRPr lang="pl-PL"/>
        </a:p>
      </dgm:t>
    </dgm:pt>
    <dgm:pt modelId="{AFF8C962-C890-4F9D-949A-9B55E3F05747}" type="sibTrans" cxnId="{0A29DB59-CA94-40DB-A01C-6C3F387A7E79}">
      <dgm:prSet/>
      <dgm:spPr/>
      <dgm:t>
        <a:bodyPr/>
        <a:lstStyle/>
        <a:p>
          <a:endParaRPr lang="pl-PL"/>
        </a:p>
      </dgm:t>
    </dgm:pt>
    <dgm:pt modelId="{3650F196-7677-49C1-A682-7B8FE22F9AE9}">
      <dgm:prSet/>
      <dgm:spPr/>
      <dgm:t>
        <a:bodyPr/>
        <a:lstStyle/>
        <a:p>
          <a:r>
            <a:rPr lang="pl-PL"/>
            <a:t>opłata notarialna </a:t>
          </a:r>
          <a:r>
            <a:rPr lang="pl-PL" b="0" i="0"/>
            <a:t>4 770 zł + 0,2% od nadwyżki ponad 1 000 000 zł = 5 700 zł ponoszona przez Spółkę</a:t>
          </a:r>
          <a:endParaRPr lang="pl-PL"/>
        </a:p>
      </dgm:t>
    </dgm:pt>
    <dgm:pt modelId="{D84E1359-6766-4E31-8E23-01AD36FF8CB7}" type="parTrans" cxnId="{A973D3B6-46EB-4990-80F0-74BC7D0925C0}">
      <dgm:prSet/>
      <dgm:spPr/>
      <dgm:t>
        <a:bodyPr/>
        <a:lstStyle/>
        <a:p>
          <a:endParaRPr lang="pl-PL"/>
        </a:p>
      </dgm:t>
    </dgm:pt>
    <dgm:pt modelId="{6FCAD60A-F223-4F8D-AF90-7204462A1DCD}" type="sibTrans" cxnId="{A973D3B6-46EB-4990-80F0-74BC7D0925C0}">
      <dgm:prSet/>
      <dgm:spPr/>
      <dgm:t>
        <a:bodyPr/>
        <a:lstStyle/>
        <a:p>
          <a:endParaRPr lang="pl-PL"/>
        </a:p>
      </dgm:t>
    </dgm:pt>
    <dgm:pt modelId="{45593939-ABF5-451E-986B-7FE586F40A5D}">
      <dgm:prSet/>
      <dgm:spPr/>
      <dgm:t>
        <a:bodyPr/>
        <a:lstStyle/>
        <a:p>
          <a:r>
            <a:rPr lang="pl-PL"/>
            <a:t>podatek PCC - zobowiązanie Spółki - 0,5% wartości aportu =  7 500 zł</a:t>
          </a:r>
        </a:p>
      </dgm:t>
    </dgm:pt>
    <dgm:pt modelId="{E1B2A08D-000B-4260-AEC2-AD6E9C5D87A6}" type="parTrans" cxnId="{B2524F6B-476F-4939-95C7-7C9B509EF673}">
      <dgm:prSet/>
      <dgm:spPr/>
      <dgm:t>
        <a:bodyPr/>
        <a:lstStyle/>
        <a:p>
          <a:endParaRPr lang="pl-PL"/>
        </a:p>
      </dgm:t>
    </dgm:pt>
    <dgm:pt modelId="{7F83333F-92DA-482A-BEDD-4BF780C71289}" type="sibTrans" cxnId="{B2524F6B-476F-4939-95C7-7C9B509EF673}">
      <dgm:prSet/>
      <dgm:spPr/>
      <dgm:t>
        <a:bodyPr/>
        <a:lstStyle/>
        <a:p>
          <a:endParaRPr lang="pl-PL"/>
        </a:p>
      </dgm:t>
    </dgm:pt>
    <dgm:pt modelId="{A5A41175-B84B-484B-8D32-FA2C60022D53}">
      <dgm:prSet/>
      <dgm:spPr/>
      <dgm:t>
        <a:bodyPr/>
        <a:lstStyle/>
        <a:p>
          <a:r>
            <a:rPr lang="pl-PL"/>
            <a:t>Koszty te dla spółki nie stanowią kosztu uzyskania przychodu</a:t>
          </a:r>
        </a:p>
      </dgm:t>
    </dgm:pt>
    <dgm:pt modelId="{4BD13B49-4E8A-4B0F-A408-F88D034827AD}" type="parTrans" cxnId="{9DDB2D61-F87E-4DD0-A3D1-B613F2302D6C}">
      <dgm:prSet/>
      <dgm:spPr/>
      <dgm:t>
        <a:bodyPr/>
        <a:lstStyle/>
        <a:p>
          <a:endParaRPr lang="pl-PL"/>
        </a:p>
      </dgm:t>
    </dgm:pt>
    <dgm:pt modelId="{DC8917F0-43FF-4F83-9095-4504FB6BFD3A}" type="sibTrans" cxnId="{9DDB2D61-F87E-4DD0-A3D1-B613F2302D6C}">
      <dgm:prSet/>
      <dgm:spPr/>
      <dgm:t>
        <a:bodyPr/>
        <a:lstStyle/>
        <a:p>
          <a:endParaRPr lang="pl-PL"/>
        </a:p>
      </dgm:t>
    </dgm:pt>
    <dgm:pt modelId="{B0A8764E-D87E-4172-B98A-55B7C9A6C2DE}">
      <dgm:prSet/>
      <dgm:spPr/>
      <dgm:t>
        <a:bodyPr/>
        <a:lstStyle/>
        <a:p>
          <a:r>
            <a:rPr lang="pl-PL"/>
            <a:t>Faktura VAT dokumentująca aport</a:t>
          </a:r>
        </a:p>
      </dgm:t>
    </dgm:pt>
    <dgm:pt modelId="{A2F24171-BB57-4B19-9D4A-F074FDAAAC68}" type="parTrans" cxnId="{748BCC19-9913-48C1-81C1-8436CDAEBEDC}">
      <dgm:prSet/>
      <dgm:spPr/>
      <dgm:t>
        <a:bodyPr/>
        <a:lstStyle/>
        <a:p>
          <a:endParaRPr lang="pl-PL"/>
        </a:p>
      </dgm:t>
    </dgm:pt>
    <dgm:pt modelId="{FC7D7E18-872B-4613-978D-8029A94802B5}" type="sibTrans" cxnId="{748BCC19-9913-48C1-81C1-8436CDAEBEDC}">
      <dgm:prSet/>
      <dgm:spPr/>
      <dgm:t>
        <a:bodyPr/>
        <a:lstStyle/>
        <a:p>
          <a:endParaRPr lang="pl-PL"/>
        </a:p>
      </dgm:t>
    </dgm:pt>
    <dgm:pt modelId="{C9F5754F-DADF-4377-87AF-4D8BD46F702F}">
      <dgm:prSet/>
      <dgm:spPr/>
      <dgm:t>
        <a:bodyPr/>
        <a:lstStyle/>
        <a:p>
          <a:r>
            <a:rPr lang="pl-PL"/>
            <a:t>powstanie po stronie Spółki zobowiązanie pieniężnego wobec uczelni z tyt. VAT - </a:t>
          </a:r>
          <a:br>
            <a:rPr lang="pl-PL"/>
          </a:br>
          <a:r>
            <a:rPr lang="pl-PL"/>
            <a:t>23% x 1 500 000 = 345 000 zł</a:t>
          </a:r>
        </a:p>
      </dgm:t>
    </dgm:pt>
    <dgm:pt modelId="{AF8D0065-6C73-4249-A81A-B5085E9B696D}" type="parTrans" cxnId="{7E26342B-D693-46E8-9E12-50F24E5F50F6}">
      <dgm:prSet/>
      <dgm:spPr/>
      <dgm:t>
        <a:bodyPr/>
        <a:lstStyle/>
        <a:p>
          <a:endParaRPr lang="pl-PL"/>
        </a:p>
      </dgm:t>
    </dgm:pt>
    <dgm:pt modelId="{17BA324E-77B4-4E22-8CAC-CD34F34301CC}" type="sibTrans" cxnId="{7E26342B-D693-46E8-9E12-50F24E5F50F6}">
      <dgm:prSet/>
      <dgm:spPr/>
      <dgm:t>
        <a:bodyPr/>
        <a:lstStyle/>
        <a:p>
          <a:endParaRPr lang="pl-PL"/>
        </a:p>
      </dgm:t>
    </dgm:pt>
    <dgm:pt modelId="{103B2C70-CA2E-463E-8ADE-0F43B27899A4}">
      <dgm:prSet/>
      <dgm:spPr/>
      <dgm:t>
        <a:bodyPr/>
        <a:lstStyle/>
        <a:p>
          <a:r>
            <a:rPr lang="pl-PL"/>
            <a:t>mozliwość odzyskania VATu w ramach dalszego obrotu technologią lub po 60 dniach z Urzędu Skarbowego</a:t>
          </a:r>
        </a:p>
      </dgm:t>
    </dgm:pt>
    <dgm:pt modelId="{B56B2B00-2AAC-4AA9-9BC5-DBBD5256BABF}" type="parTrans" cxnId="{34949B47-3E55-438D-9A74-BAA073881C57}">
      <dgm:prSet/>
      <dgm:spPr/>
      <dgm:t>
        <a:bodyPr/>
        <a:lstStyle/>
        <a:p>
          <a:endParaRPr lang="pl-PL"/>
        </a:p>
      </dgm:t>
    </dgm:pt>
    <dgm:pt modelId="{5346A233-4127-4A64-A667-ED5460870959}" type="sibTrans" cxnId="{34949B47-3E55-438D-9A74-BAA073881C57}">
      <dgm:prSet/>
      <dgm:spPr/>
      <dgm:t>
        <a:bodyPr/>
        <a:lstStyle/>
        <a:p>
          <a:endParaRPr lang="pl-PL"/>
        </a:p>
      </dgm:t>
    </dgm:pt>
    <dgm:pt modelId="{6308273B-2D9F-45AA-B4F2-EB7F54CB7887}" type="pres">
      <dgm:prSet presAssocID="{0C6E8935-00CD-4E64-A1C8-FB9EA185FE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54B0FB-C98F-4D5D-A11A-F5C8B7A8F0A9}" type="pres">
      <dgm:prSet presAssocID="{3C8461FF-9939-44FF-91C9-BB9E1B28CC7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A0F5B9-7694-4D23-8FE8-6B0F8FFD736B}" type="pres">
      <dgm:prSet presAssocID="{48F9DA5D-7434-4813-AE4C-B0E85C3EE462}" presName="sibTrans" presStyleLbl="sibTrans1D1" presStyleIdx="0" presStyleCnt="5"/>
      <dgm:spPr/>
      <dgm:t>
        <a:bodyPr/>
        <a:lstStyle/>
        <a:p>
          <a:endParaRPr lang="pl-PL"/>
        </a:p>
      </dgm:t>
    </dgm:pt>
    <dgm:pt modelId="{DA28D4E4-BEAE-45C9-BC25-CFC6FBE3CDE1}" type="pres">
      <dgm:prSet presAssocID="{48F9DA5D-7434-4813-AE4C-B0E85C3EE462}" presName="connectorText" presStyleLbl="sibTrans1D1" presStyleIdx="0" presStyleCnt="5"/>
      <dgm:spPr/>
      <dgm:t>
        <a:bodyPr/>
        <a:lstStyle/>
        <a:p>
          <a:endParaRPr lang="pl-PL"/>
        </a:p>
      </dgm:t>
    </dgm:pt>
    <dgm:pt modelId="{828A78D8-50B3-4339-B769-342BEECB98AF}" type="pres">
      <dgm:prSet presAssocID="{2F03ED57-A633-45B8-845B-E445605380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0C7C97-112B-44FE-9C21-0F93FEBCFB3B}" type="pres">
      <dgm:prSet presAssocID="{B402F17E-BB91-4F35-925D-E77200F6E9D1}" presName="sibTrans" presStyleLbl="sibTrans1D1" presStyleIdx="1" presStyleCnt="5"/>
      <dgm:spPr/>
      <dgm:t>
        <a:bodyPr/>
        <a:lstStyle/>
        <a:p>
          <a:endParaRPr lang="pl-PL"/>
        </a:p>
      </dgm:t>
    </dgm:pt>
    <dgm:pt modelId="{D9500762-B751-4259-A006-2B90C7BC92DF}" type="pres">
      <dgm:prSet presAssocID="{B402F17E-BB91-4F35-925D-E77200F6E9D1}" presName="connectorText" presStyleLbl="sibTrans1D1" presStyleIdx="1" presStyleCnt="5"/>
      <dgm:spPr/>
      <dgm:t>
        <a:bodyPr/>
        <a:lstStyle/>
        <a:p>
          <a:endParaRPr lang="pl-PL"/>
        </a:p>
      </dgm:t>
    </dgm:pt>
    <dgm:pt modelId="{4C39670F-0E17-4EA8-9E21-693A587C37F2}" type="pres">
      <dgm:prSet presAssocID="{B0A8764E-D87E-4172-B98A-55B7C9A6C2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4E59DF-213C-4F1F-93FE-16C77162522D}" type="pres">
      <dgm:prSet presAssocID="{FC7D7E18-872B-4613-978D-8029A94802B5}" presName="sibTrans" presStyleLbl="sibTrans1D1" presStyleIdx="2" presStyleCnt="5"/>
      <dgm:spPr/>
      <dgm:t>
        <a:bodyPr/>
        <a:lstStyle/>
        <a:p>
          <a:endParaRPr lang="pl-PL"/>
        </a:p>
      </dgm:t>
    </dgm:pt>
    <dgm:pt modelId="{4259DBB2-BBF5-40F4-A0CC-6DE8842847BF}" type="pres">
      <dgm:prSet presAssocID="{FC7D7E18-872B-4613-978D-8029A94802B5}" presName="connectorText" presStyleLbl="sibTrans1D1" presStyleIdx="2" presStyleCnt="5"/>
      <dgm:spPr/>
      <dgm:t>
        <a:bodyPr/>
        <a:lstStyle/>
        <a:p>
          <a:endParaRPr lang="pl-PL"/>
        </a:p>
      </dgm:t>
    </dgm:pt>
    <dgm:pt modelId="{CBF6B130-283D-422C-BCAA-A9DCC139C6C6}" type="pres">
      <dgm:prSet presAssocID="{4D42E5C1-FD4E-4F01-B7CC-56D8AC7C42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CCF860-CA92-4568-AD8B-76FFE2ADC091}" type="pres">
      <dgm:prSet presAssocID="{C1D2FA65-0CD2-48A7-82D6-10E58BB4A05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C0D68111-A55A-4CF2-90E2-3552E8B23378}" type="pres">
      <dgm:prSet presAssocID="{C1D2FA65-0CD2-48A7-82D6-10E58BB4A058}" presName="connectorText" presStyleLbl="sibTrans1D1" presStyleIdx="3" presStyleCnt="5"/>
      <dgm:spPr/>
      <dgm:t>
        <a:bodyPr/>
        <a:lstStyle/>
        <a:p>
          <a:endParaRPr lang="pl-PL"/>
        </a:p>
      </dgm:t>
    </dgm:pt>
    <dgm:pt modelId="{1723FF8E-E31C-4C23-8FD2-DE09C3B052EA}" type="pres">
      <dgm:prSet presAssocID="{55B76000-290B-4514-8D88-206B46E4FE5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1A2408-C05D-4264-9745-57328EC95CE1}" type="pres">
      <dgm:prSet presAssocID="{44E71A6F-1C95-4186-801B-54677F2A43B0}" presName="sibTrans" presStyleLbl="sibTrans1D1" presStyleIdx="4" presStyleCnt="5"/>
      <dgm:spPr/>
      <dgm:t>
        <a:bodyPr/>
        <a:lstStyle/>
        <a:p>
          <a:endParaRPr lang="pl-PL"/>
        </a:p>
      </dgm:t>
    </dgm:pt>
    <dgm:pt modelId="{F7C87248-CF69-4DAB-A81E-9636409C8814}" type="pres">
      <dgm:prSet presAssocID="{44E71A6F-1C95-4186-801B-54677F2A43B0}" presName="connectorText" presStyleLbl="sibTrans1D1" presStyleIdx="4" presStyleCnt="5"/>
      <dgm:spPr/>
      <dgm:t>
        <a:bodyPr/>
        <a:lstStyle/>
        <a:p>
          <a:endParaRPr lang="pl-PL"/>
        </a:p>
      </dgm:t>
    </dgm:pt>
    <dgm:pt modelId="{F2A43A2C-6976-4C4A-B4A1-9A3279349DA7}" type="pres">
      <dgm:prSet presAssocID="{E7ED3870-A6D9-400F-9ED1-4FD5B323164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9175593-0CF5-4293-BC9B-1BACEB0EDF74}" type="presOf" srcId="{44E71A6F-1C95-4186-801B-54677F2A43B0}" destId="{F7C87248-CF69-4DAB-A81E-9636409C8814}" srcOrd="1" destOrd="0" presId="urn:microsoft.com/office/officeart/2005/8/layout/bProcess3"/>
    <dgm:cxn modelId="{F77D0C78-D654-44CE-A097-85353A0B13AF}" type="presOf" srcId="{A5A41175-B84B-484B-8D32-FA2C60022D53}" destId="{828A78D8-50B3-4339-B769-342BEECB98AF}" srcOrd="0" destOrd="3" presId="urn:microsoft.com/office/officeart/2005/8/layout/bProcess3"/>
    <dgm:cxn modelId="{15A4FAB3-1C58-447D-8D36-D6C6FA089ECE}" type="presOf" srcId="{44E71A6F-1C95-4186-801B-54677F2A43B0}" destId="{FC1A2408-C05D-4264-9745-57328EC95CE1}" srcOrd="0" destOrd="0" presId="urn:microsoft.com/office/officeart/2005/8/layout/bProcess3"/>
    <dgm:cxn modelId="{880B041D-479C-46DF-A2E7-DC59FC97873A}" type="presOf" srcId="{44426CF8-CA54-4640-8F77-9AC9932E3ADB}" destId="{B654B0FB-C98F-4D5D-A11A-F5C8B7A8F0A9}" srcOrd="0" destOrd="1" presId="urn:microsoft.com/office/officeart/2005/8/layout/bProcess3"/>
    <dgm:cxn modelId="{B2524F6B-476F-4939-95C7-7C9B509EF673}" srcId="{2F03ED57-A633-45B8-845B-E44560538002}" destId="{45593939-ABF5-451E-986B-7FE586F40A5D}" srcOrd="1" destOrd="0" parTransId="{E1B2A08D-000B-4260-AEC2-AD6E9C5D87A6}" sibTransId="{7F83333F-92DA-482A-BEDD-4BF780C71289}"/>
    <dgm:cxn modelId="{8F9E8A8A-7E04-407C-B788-8F1EEBB44805}" type="presOf" srcId="{FC7D7E18-872B-4613-978D-8029A94802B5}" destId="{594E59DF-213C-4F1F-93FE-16C77162522D}" srcOrd="0" destOrd="0" presId="urn:microsoft.com/office/officeart/2005/8/layout/bProcess3"/>
    <dgm:cxn modelId="{018839BD-3E88-4275-9B46-EE4C5136E52F}" type="presOf" srcId="{103B2C70-CA2E-463E-8ADE-0F43B27899A4}" destId="{4C39670F-0E17-4EA8-9E21-693A587C37F2}" srcOrd="0" destOrd="2" presId="urn:microsoft.com/office/officeart/2005/8/layout/bProcess3"/>
    <dgm:cxn modelId="{70CE27B3-383C-4920-9077-96A0A88CB9FE}" type="presOf" srcId="{FC7D7E18-872B-4613-978D-8029A94802B5}" destId="{4259DBB2-BBF5-40F4-A0CC-6DE8842847BF}" srcOrd="1" destOrd="0" presId="urn:microsoft.com/office/officeart/2005/8/layout/bProcess3"/>
    <dgm:cxn modelId="{AD821797-61FE-4F98-87D8-441D2459F4F7}" type="presOf" srcId="{3C8461FF-9939-44FF-91C9-BB9E1B28CC78}" destId="{B654B0FB-C98F-4D5D-A11A-F5C8B7A8F0A9}" srcOrd="0" destOrd="0" presId="urn:microsoft.com/office/officeart/2005/8/layout/bProcess3"/>
    <dgm:cxn modelId="{E1EA573A-63A1-4583-9669-8D46DBC0ABA7}" srcId="{0C6E8935-00CD-4E64-A1C8-FB9EA185FE56}" destId="{3C8461FF-9939-44FF-91C9-BB9E1B28CC78}" srcOrd="0" destOrd="0" parTransId="{36C09787-526A-4BD2-B3F4-2013CDD39C2A}" sibTransId="{48F9DA5D-7434-4813-AE4C-B0E85C3EE462}"/>
    <dgm:cxn modelId="{27BFD792-9F70-40BB-B931-F4FFE96A5529}" srcId="{0C6E8935-00CD-4E64-A1C8-FB9EA185FE56}" destId="{E7ED3870-A6D9-400F-9ED1-4FD5B323164C}" srcOrd="5" destOrd="0" parTransId="{B6B875FC-55C8-487B-9B8A-971295E7C97F}" sibTransId="{A824E60E-D248-4537-8F00-677114B3D01E}"/>
    <dgm:cxn modelId="{AFB4307A-7C89-4CB3-A88C-5BA7923DF55B}" srcId="{0C6E8935-00CD-4E64-A1C8-FB9EA185FE56}" destId="{2F03ED57-A633-45B8-845B-E44560538002}" srcOrd="1" destOrd="0" parTransId="{0F81779E-262F-4375-BCF6-8D66ECDFC940}" sibTransId="{B402F17E-BB91-4F35-925D-E77200F6E9D1}"/>
    <dgm:cxn modelId="{62B8CFDD-73FC-4066-B35A-1AE6683F03A7}" type="presOf" srcId="{2F03ED57-A633-45B8-845B-E44560538002}" destId="{828A78D8-50B3-4339-B769-342BEECB98AF}" srcOrd="0" destOrd="0" presId="urn:microsoft.com/office/officeart/2005/8/layout/bProcess3"/>
    <dgm:cxn modelId="{E25EE55A-6C14-4E2F-9112-8D52391A0819}" srcId="{0C6E8935-00CD-4E64-A1C8-FB9EA185FE56}" destId="{4D42E5C1-FD4E-4F01-B7CC-56D8AC7C42AE}" srcOrd="3" destOrd="0" parTransId="{28B0D5C1-9455-4DD3-ACEA-BB180E3E97CC}" sibTransId="{C1D2FA65-0CD2-48A7-82D6-10E58BB4A058}"/>
    <dgm:cxn modelId="{466A8338-9079-4717-98BA-921C62C013F0}" type="presOf" srcId="{0C6E8935-00CD-4E64-A1C8-FB9EA185FE56}" destId="{6308273B-2D9F-45AA-B4F2-EB7F54CB7887}" srcOrd="0" destOrd="0" presId="urn:microsoft.com/office/officeart/2005/8/layout/bProcess3"/>
    <dgm:cxn modelId="{A973D3B6-46EB-4990-80F0-74BC7D0925C0}" srcId="{2F03ED57-A633-45B8-845B-E44560538002}" destId="{3650F196-7677-49C1-A682-7B8FE22F9AE9}" srcOrd="0" destOrd="0" parTransId="{D84E1359-6766-4E31-8E23-01AD36FF8CB7}" sibTransId="{6FCAD60A-F223-4F8D-AF90-7204462A1DCD}"/>
    <dgm:cxn modelId="{01BFDAB9-6750-48D8-B93E-3166C04BC523}" type="presOf" srcId="{48F9DA5D-7434-4813-AE4C-B0E85C3EE462}" destId="{DA28D4E4-BEAE-45C9-BC25-CFC6FBE3CDE1}" srcOrd="1" destOrd="0" presId="urn:microsoft.com/office/officeart/2005/8/layout/bProcess3"/>
    <dgm:cxn modelId="{7DC84490-DE80-406B-AAEA-17D7210D152A}" type="presOf" srcId="{E7ED3870-A6D9-400F-9ED1-4FD5B323164C}" destId="{F2A43A2C-6976-4C4A-B4A1-9A3279349DA7}" srcOrd="0" destOrd="0" presId="urn:microsoft.com/office/officeart/2005/8/layout/bProcess3"/>
    <dgm:cxn modelId="{B7518F18-32CB-49CC-A4E2-20A86889AB1F}" type="presOf" srcId="{B402F17E-BB91-4F35-925D-E77200F6E9D1}" destId="{D9500762-B751-4259-A006-2B90C7BC92DF}" srcOrd="1" destOrd="0" presId="urn:microsoft.com/office/officeart/2005/8/layout/bProcess3"/>
    <dgm:cxn modelId="{9241B924-915D-47D4-9FDA-D0A057ADCF04}" type="presOf" srcId="{45593939-ABF5-451E-986B-7FE586F40A5D}" destId="{828A78D8-50B3-4339-B769-342BEECB98AF}" srcOrd="0" destOrd="2" presId="urn:microsoft.com/office/officeart/2005/8/layout/bProcess3"/>
    <dgm:cxn modelId="{8D82B672-B398-4B45-91D8-08D7EFF36DB8}" type="presOf" srcId="{48F9DA5D-7434-4813-AE4C-B0E85C3EE462}" destId="{06A0F5B9-7694-4D23-8FE8-6B0F8FFD736B}" srcOrd="0" destOrd="0" presId="urn:microsoft.com/office/officeart/2005/8/layout/bProcess3"/>
    <dgm:cxn modelId="{0A29DB59-CA94-40DB-A01C-6C3F387A7E79}" srcId="{3C8461FF-9939-44FF-91C9-BB9E1B28CC78}" destId="{44426CF8-CA54-4640-8F77-9AC9932E3ADB}" srcOrd="0" destOrd="0" parTransId="{66F1D438-2192-4F59-8ADA-382479C558AF}" sibTransId="{AFF8C962-C890-4F9D-949A-9B55E3F05747}"/>
    <dgm:cxn modelId="{42C15070-777F-4971-9E80-36AFEB770366}" type="presOf" srcId="{B0A8764E-D87E-4172-B98A-55B7C9A6C2DE}" destId="{4C39670F-0E17-4EA8-9E21-693A587C37F2}" srcOrd="0" destOrd="0" presId="urn:microsoft.com/office/officeart/2005/8/layout/bProcess3"/>
    <dgm:cxn modelId="{0D117EB2-4D6E-4DBB-8D59-4C22C31C8F8B}" type="presOf" srcId="{3650F196-7677-49C1-A682-7B8FE22F9AE9}" destId="{828A78D8-50B3-4339-B769-342BEECB98AF}" srcOrd="0" destOrd="1" presId="urn:microsoft.com/office/officeart/2005/8/layout/bProcess3"/>
    <dgm:cxn modelId="{7E26342B-D693-46E8-9E12-50F24E5F50F6}" srcId="{B0A8764E-D87E-4172-B98A-55B7C9A6C2DE}" destId="{C9F5754F-DADF-4377-87AF-4D8BD46F702F}" srcOrd="0" destOrd="0" parTransId="{AF8D0065-6C73-4249-A81A-B5085E9B696D}" sibTransId="{17BA324E-77B4-4E22-8CAC-CD34F34301CC}"/>
    <dgm:cxn modelId="{3FC5AA08-2605-48C1-9906-8269173D6B54}" type="presOf" srcId="{55B76000-290B-4514-8D88-206B46E4FE52}" destId="{1723FF8E-E31C-4C23-8FD2-DE09C3B052EA}" srcOrd="0" destOrd="0" presId="urn:microsoft.com/office/officeart/2005/8/layout/bProcess3"/>
    <dgm:cxn modelId="{748BCC19-9913-48C1-81C1-8436CDAEBEDC}" srcId="{0C6E8935-00CD-4E64-A1C8-FB9EA185FE56}" destId="{B0A8764E-D87E-4172-B98A-55B7C9A6C2DE}" srcOrd="2" destOrd="0" parTransId="{A2F24171-BB57-4B19-9D4A-F074FDAAAC68}" sibTransId="{FC7D7E18-872B-4613-978D-8029A94802B5}"/>
    <dgm:cxn modelId="{D535AE42-6AE0-4135-8505-D9AD3BFE4DC1}" type="presOf" srcId="{C9F5754F-DADF-4377-87AF-4D8BD46F702F}" destId="{4C39670F-0E17-4EA8-9E21-693A587C37F2}" srcOrd="0" destOrd="1" presId="urn:microsoft.com/office/officeart/2005/8/layout/bProcess3"/>
    <dgm:cxn modelId="{9DDB2D61-F87E-4DD0-A3D1-B613F2302D6C}" srcId="{2F03ED57-A633-45B8-845B-E44560538002}" destId="{A5A41175-B84B-484B-8D32-FA2C60022D53}" srcOrd="2" destOrd="0" parTransId="{4BD13B49-4E8A-4B0F-A408-F88D034827AD}" sibTransId="{DC8917F0-43FF-4F83-9095-4504FB6BFD3A}"/>
    <dgm:cxn modelId="{ABEC9A49-706F-488D-B32D-7CF8F77762B3}" type="presOf" srcId="{C1D2FA65-0CD2-48A7-82D6-10E58BB4A058}" destId="{E3CCF860-CA92-4568-AD8B-76FFE2ADC091}" srcOrd="0" destOrd="0" presId="urn:microsoft.com/office/officeart/2005/8/layout/bProcess3"/>
    <dgm:cxn modelId="{DDEF0D79-A9A6-405C-8B1E-38DDB3DDE700}" type="presOf" srcId="{4D42E5C1-FD4E-4F01-B7CC-56D8AC7C42AE}" destId="{CBF6B130-283D-422C-BCAA-A9DCC139C6C6}" srcOrd="0" destOrd="0" presId="urn:microsoft.com/office/officeart/2005/8/layout/bProcess3"/>
    <dgm:cxn modelId="{D2472D2C-4DBE-4ADD-AC9E-C0B2590B561A}" type="presOf" srcId="{B402F17E-BB91-4F35-925D-E77200F6E9D1}" destId="{3D0C7C97-112B-44FE-9C21-0F93FEBCFB3B}" srcOrd="0" destOrd="0" presId="urn:microsoft.com/office/officeart/2005/8/layout/bProcess3"/>
    <dgm:cxn modelId="{B565B6B8-9A96-4B24-8627-3492D641655D}" type="presOf" srcId="{C1D2FA65-0CD2-48A7-82D6-10E58BB4A058}" destId="{C0D68111-A55A-4CF2-90E2-3552E8B23378}" srcOrd="1" destOrd="0" presId="urn:microsoft.com/office/officeart/2005/8/layout/bProcess3"/>
    <dgm:cxn modelId="{37C401BC-A765-41FE-B24A-765B9992122C}" srcId="{0C6E8935-00CD-4E64-A1C8-FB9EA185FE56}" destId="{55B76000-290B-4514-8D88-206B46E4FE52}" srcOrd="4" destOrd="0" parTransId="{A994D0F7-7FDB-4CA1-AF95-2CAD587AD5E1}" sibTransId="{44E71A6F-1C95-4186-801B-54677F2A43B0}"/>
    <dgm:cxn modelId="{34949B47-3E55-438D-9A74-BAA073881C57}" srcId="{B0A8764E-D87E-4172-B98A-55B7C9A6C2DE}" destId="{103B2C70-CA2E-463E-8ADE-0F43B27899A4}" srcOrd="1" destOrd="0" parTransId="{B56B2B00-2AAC-4AA9-9BC5-DBBD5256BABF}" sibTransId="{5346A233-4127-4A64-A667-ED5460870959}"/>
    <dgm:cxn modelId="{D09EE4BD-8E6C-4F2D-BFEA-D271FDBBB074}" type="presParOf" srcId="{6308273B-2D9F-45AA-B4F2-EB7F54CB7887}" destId="{B654B0FB-C98F-4D5D-A11A-F5C8B7A8F0A9}" srcOrd="0" destOrd="0" presId="urn:microsoft.com/office/officeart/2005/8/layout/bProcess3"/>
    <dgm:cxn modelId="{C9F0ADAA-9439-4631-BCC7-C43C987C1D93}" type="presParOf" srcId="{6308273B-2D9F-45AA-B4F2-EB7F54CB7887}" destId="{06A0F5B9-7694-4D23-8FE8-6B0F8FFD736B}" srcOrd="1" destOrd="0" presId="urn:microsoft.com/office/officeart/2005/8/layout/bProcess3"/>
    <dgm:cxn modelId="{696F0A21-01D1-4269-B6D2-6E5C0E463F96}" type="presParOf" srcId="{06A0F5B9-7694-4D23-8FE8-6B0F8FFD736B}" destId="{DA28D4E4-BEAE-45C9-BC25-CFC6FBE3CDE1}" srcOrd="0" destOrd="0" presId="urn:microsoft.com/office/officeart/2005/8/layout/bProcess3"/>
    <dgm:cxn modelId="{1037BE8B-A4CA-42AA-91A4-FAB8831D03EC}" type="presParOf" srcId="{6308273B-2D9F-45AA-B4F2-EB7F54CB7887}" destId="{828A78D8-50B3-4339-B769-342BEECB98AF}" srcOrd="2" destOrd="0" presId="urn:microsoft.com/office/officeart/2005/8/layout/bProcess3"/>
    <dgm:cxn modelId="{9E1B1849-E042-4B5B-AA44-E7D18D871EAB}" type="presParOf" srcId="{6308273B-2D9F-45AA-B4F2-EB7F54CB7887}" destId="{3D0C7C97-112B-44FE-9C21-0F93FEBCFB3B}" srcOrd="3" destOrd="0" presId="urn:microsoft.com/office/officeart/2005/8/layout/bProcess3"/>
    <dgm:cxn modelId="{3D9D02F3-182F-4A5E-B83B-6C12A357FC49}" type="presParOf" srcId="{3D0C7C97-112B-44FE-9C21-0F93FEBCFB3B}" destId="{D9500762-B751-4259-A006-2B90C7BC92DF}" srcOrd="0" destOrd="0" presId="urn:microsoft.com/office/officeart/2005/8/layout/bProcess3"/>
    <dgm:cxn modelId="{224BB432-ACFE-47BF-A34E-AC3AE8459795}" type="presParOf" srcId="{6308273B-2D9F-45AA-B4F2-EB7F54CB7887}" destId="{4C39670F-0E17-4EA8-9E21-693A587C37F2}" srcOrd="4" destOrd="0" presId="urn:microsoft.com/office/officeart/2005/8/layout/bProcess3"/>
    <dgm:cxn modelId="{3585345E-C498-4926-BC83-CF61A23F1072}" type="presParOf" srcId="{6308273B-2D9F-45AA-B4F2-EB7F54CB7887}" destId="{594E59DF-213C-4F1F-93FE-16C77162522D}" srcOrd="5" destOrd="0" presId="urn:microsoft.com/office/officeart/2005/8/layout/bProcess3"/>
    <dgm:cxn modelId="{FF5F13C3-92EF-467E-A263-625A93860FD2}" type="presParOf" srcId="{594E59DF-213C-4F1F-93FE-16C77162522D}" destId="{4259DBB2-BBF5-40F4-A0CC-6DE8842847BF}" srcOrd="0" destOrd="0" presId="urn:microsoft.com/office/officeart/2005/8/layout/bProcess3"/>
    <dgm:cxn modelId="{2833D429-87B0-4C54-BF9F-7CF5DD33B51B}" type="presParOf" srcId="{6308273B-2D9F-45AA-B4F2-EB7F54CB7887}" destId="{CBF6B130-283D-422C-BCAA-A9DCC139C6C6}" srcOrd="6" destOrd="0" presId="urn:microsoft.com/office/officeart/2005/8/layout/bProcess3"/>
    <dgm:cxn modelId="{0B8173AF-B612-4D7A-AACC-F3C13061B996}" type="presParOf" srcId="{6308273B-2D9F-45AA-B4F2-EB7F54CB7887}" destId="{E3CCF860-CA92-4568-AD8B-76FFE2ADC091}" srcOrd="7" destOrd="0" presId="urn:microsoft.com/office/officeart/2005/8/layout/bProcess3"/>
    <dgm:cxn modelId="{4833230F-7A9E-4C78-B7B2-A30A73DFCA58}" type="presParOf" srcId="{E3CCF860-CA92-4568-AD8B-76FFE2ADC091}" destId="{C0D68111-A55A-4CF2-90E2-3552E8B23378}" srcOrd="0" destOrd="0" presId="urn:microsoft.com/office/officeart/2005/8/layout/bProcess3"/>
    <dgm:cxn modelId="{69B88AAA-0333-447A-A2E7-47BF0EECDF0A}" type="presParOf" srcId="{6308273B-2D9F-45AA-B4F2-EB7F54CB7887}" destId="{1723FF8E-E31C-4C23-8FD2-DE09C3B052EA}" srcOrd="8" destOrd="0" presId="urn:microsoft.com/office/officeart/2005/8/layout/bProcess3"/>
    <dgm:cxn modelId="{6C049B00-AFF1-4A92-A9A7-BA9A4E481789}" type="presParOf" srcId="{6308273B-2D9F-45AA-B4F2-EB7F54CB7887}" destId="{FC1A2408-C05D-4264-9745-57328EC95CE1}" srcOrd="9" destOrd="0" presId="urn:microsoft.com/office/officeart/2005/8/layout/bProcess3"/>
    <dgm:cxn modelId="{8E3670CB-D664-4302-A964-3A43A2CAB824}" type="presParOf" srcId="{FC1A2408-C05D-4264-9745-57328EC95CE1}" destId="{F7C87248-CF69-4DAB-A81E-9636409C8814}" srcOrd="0" destOrd="0" presId="urn:microsoft.com/office/officeart/2005/8/layout/bProcess3"/>
    <dgm:cxn modelId="{9A3D361D-C3BD-4986-93BB-CD82EDF606E6}" type="presParOf" srcId="{6308273B-2D9F-45AA-B4F2-EB7F54CB7887}" destId="{F2A43A2C-6976-4C4A-B4A1-9A3279349DA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A6B8F2-C1FC-4C98-BE44-81602493E107}" type="doc">
      <dgm:prSet loTypeId="urn:microsoft.com/office/officeart/2005/8/layout/equation1" loCatId="process" qsTypeId="urn:microsoft.com/office/officeart/2005/8/quickstyle/simple3" qsCatId="simple" csTypeId="urn:microsoft.com/office/officeart/2005/8/colors/accent1_2#1" csCatId="accent1" phldr="1"/>
      <dgm:spPr/>
    </dgm:pt>
    <dgm:pt modelId="{02F11F45-0AD0-44CC-A5C4-88A34E03E47B}">
      <dgm:prSet phldrT="[Tekst]"/>
      <dgm:spPr/>
      <dgm:t>
        <a:bodyPr/>
        <a:lstStyle/>
        <a:p>
          <a:r>
            <a:rPr lang="pl-PL" dirty="0" smtClean="0"/>
            <a:t>Technologia (np. </a:t>
          </a:r>
          <a:r>
            <a:rPr lang="pl-PL" dirty="0" err="1" smtClean="0"/>
            <a:t>know-how</a:t>
          </a:r>
          <a:r>
            <a:rPr lang="pl-PL" dirty="0" smtClean="0"/>
            <a:t>)</a:t>
          </a:r>
          <a:endParaRPr lang="pl-PL" dirty="0"/>
        </a:p>
      </dgm:t>
    </dgm:pt>
    <dgm:pt modelId="{D20AA383-1910-49FA-9B0F-88A58FE6F103}" type="parTrans" cxnId="{D450E12B-231A-499F-9C89-5319C22F9EB4}">
      <dgm:prSet/>
      <dgm:spPr/>
      <dgm:t>
        <a:bodyPr/>
        <a:lstStyle/>
        <a:p>
          <a:endParaRPr lang="pl-PL"/>
        </a:p>
      </dgm:t>
    </dgm:pt>
    <dgm:pt modelId="{D58B00A4-695A-4FEB-A98C-AC3E6A1D3D4D}" type="sibTrans" cxnId="{D450E12B-231A-499F-9C89-5319C22F9EB4}">
      <dgm:prSet/>
      <dgm:spPr/>
      <dgm:t>
        <a:bodyPr/>
        <a:lstStyle/>
        <a:p>
          <a:endParaRPr lang="pl-PL"/>
        </a:p>
      </dgm:t>
    </dgm:pt>
    <dgm:pt modelId="{C2D19293-3185-4DEE-B82D-5380DD74999B}">
      <dgm:prSet phldrT="[Tekst]"/>
      <dgm:spPr/>
      <dgm:t>
        <a:bodyPr/>
        <a:lstStyle/>
        <a:p>
          <a:r>
            <a:rPr lang="pl-PL" dirty="0" smtClean="0"/>
            <a:t>Aparatura (urządzenie wykonywane na specjalne zamówienie)</a:t>
          </a:r>
          <a:endParaRPr lang="pl-PL" dirty="0"/>
        </a:p>
      </dgm:t>
    </dgm:pt>
    <dgm:pt modelId="{CC117BB9-E8C1-47AD-82FD-AF0A3B208DB9}" type="parTrans" cxnId="{3417211A-3DE0-4C0F-883A-45D135C4DBF1}">
      <dgm:prSet/>
      <dgm:spPr/>
      <dgm:t>
        <a:bodyPr/>
        <a:lstStyle/>
        <a:p>
          <a:endParaRPr lang="pl-PL"/>
        </a:p>
      </dgm:t>
    </dgm:pt>
    <dgm:pt modelId="{09981B44-7D87-4AE6-9FD4-5B3ECE8C40FD}" type="sibTrans" cxnId="{3417211A-3DE0-4C0F-883A-45D135C4DBF1}">
      <dgm:prSet/>
      <dgm:spPr/>
      <dgm:t>
        <a:bodyPr/>
        <a:lstStyle/>
        <a:p>
          <a:endParaRPr lang="pl-PL"/>
        </a:p>
      </dgm:t>
    </dgm:pt>
    <dgm:pt modelId="{360C2530-407D-4DF9-B314-B20B3E664655}">
      <dgm:prSet phldrT="[Tekst]"/>
      <dgm:spPr/>
      <dgm:t>
        <a:bodyPr/>
        <a:lstStyle/>
        <a:p>
          <a:r>
            <a:rPr lang="pl-PL" dirty="0" smtClean="0"/>
            <a:t>Kompleksowy projekt realizowany u finalnego odbiorcy</a:t>
          </a:r>
          <a:endParaRPr lang="pl-PL" dirty="0"/>
        </a:p>
      </dgm:t>
    </dgm:pt>
    <dgm:pt modelId="{B0FAB9B5-8B1B-4538-A4F7-E11B5B4EAF76}" type="parTrans" cxnId="{0BCC923D-8DE7-4EE8-A0B3-E2846F82F398}">
      <dgm:prSet/>
      <dgm:spPr/>
      <dgm:t>
        <a:bodyPr/>
        <a:lstStyle/>
        <a:p>
          <a:endParaRPr lang="pl-PL"/>
        </a:p>
      </dgm:t>
    </dgm:pt>
    <dgm:pt modelId="{7DFECD3A-6A15-4FBC-8A62-3ED034A69AA6}" type="sibTrans" cxnId="{0BCC923D-8DE7-4EE8-A0B3-E2846F82F398}">
      <dgm:prSet/>
      <dgm:spPr/>
      <dgm:t>
        <a:bodyPr/>
        <a:lstStyle/>
        <a:p>
          <a:endParaRPr lang="pl-PL"/>
        </a:p>
      </dgm:t>
    </dgm:pt>
    <dgm:pt modelId="{706A3410-DEE8-4DAB-B308-5D068F5B9388}">
      <dgm:prSet phldrT="[Tekst]"/>
      <dgm:spPr/>
      <dgm:t>
        <a:bodyPr/>
        <a:lstStyle/>
        <a:p>
          <a:r>
            <a:rPr lang="pl-PL" dirty="0" smtClean="0"/>
            <a:t>Usługi wdrożeniowe i szkoleniowe</a:t>
          </a:r>
          <a:endParaRPr lang="pl-PL" dirty="0"/>
        </a:p>
      </dgm:t>
    </dgm:pt>
    <dgm:pt modelId="{B8FA26B4-CC4D-42BB-B5C1-BB8368EA9E95}" type="parTrans" cxnId="{DD968470-0C63-47C6-AAAF-EB03AE0E0ACC}">
      <dgm:prSet/>
      <dgm:spPr/>
      <dgm:t>
        <a:bodyPr/>
        <a:lstStyle/>
        <a:p>
          <a:endParaRPr lang="pl-PL"/>
        </a:p>
      </dgm:t>
    </dgm:pt>
    <dgm:pt modelId="{F6D1D2EC-3C9E-4D69-BDFC-FB0529F70983}" type="sibTrans" cxnId="{DD968470-0C63-47C6-AAAF-EB03AE0E0ACC}">
      <dgm:prSet/>
      <dgm:spPr/>
      <dgm:t>
        <a:bodyPr/>
        <a:lstStyle/>
        <a:p>
          <a:endParaRPr lang="pl-PL"/>
        </a:p>
      </dgm:t>
    </dgm:pt>
    <dgm:pt modelId="{9FA3C467-D428-4B5A-A2C4-C1DC61BE8CC8}" type="pres">
      <dgm:prSet presAssocID="{1FA6B8F2-C1FC-4C98-BE44-81602493E107}" presName="linearFlow" presStyleCnt="0">
        <dgm:presLayoutVars>
          <dgm:dir/>
          <dgm:resizeHandles val="exact"/>
        </dgm:presLayoutVars>
      </dgm:prSet>
      <dgm:spPr/>
    </dgm:pt>
    <dgm:pt modelId="{491D99E3-4360-44D9-861A-695EEBB60C74}" type="pres">
      <dgm:prSet presAssocID="{02F11F45-0AD0-44CC-A5C4-88A34E03E4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3E7B09-2145-4668-99CF-54C830465F69}" type="pres">
      <dgm:prSet presAssocID="{D58B00A4-695A-4FEB-A98C-AC3E6A1D3D4D}" presName="spacerL" presStyleCnt="0"/>
      <dgm:spPr/>
    </dgm:pt>
    <dgm:pt modelId="{D4D4FA98-2E76-4277-A6D7-8CF092F9D182}" type="pres">
      <dgm:prSet presAssocID="{D58B00A4-695A-4FEB-A98C-AC3E6A1D3D4D}" presName="sibTrans" presStyleLbl="sibTrans2D1" presStyleIdx="0" presStyleCnt="3"/>
      <dgm:spPr/>
      <dgm:t>
        <a:bodyPr/>
        <a:lstStyle/>
        <a:p>
          <a:endParaRPr lang="pl-PL"/>
        </a:p>
      </dgm:t>
    </dgm:pt>
    <dgm:pt modelId="{EF1B04BB-15A3-432C-87B4-20C4B96DAB59}" type="pres">
      <dgm:prSet presAssocID="{D58B00A4-695A-4FEB-A98C-AC3E6A1D3D4D}" presName="spacerR" presStyleCnt="0"/>
      <dgm:spPr/>
    </dgm:pt>
    <dgm:pt modelId="{329847AA-C254-44FD-8687-C1942394FBDB}" type="pres">
      <dgm:prSet presAssocID="{C2D19293-3185-4DEE-B82D-5380DD7499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DDACA1-9012-41BD-93E9-32F0D72DF81C}" type="pres">
      <dgm:prSet presAssocID="{09981B44-7D87-4AE6-9FD4-5B3ECE8C40FD}" presName="spacerL" presStyleCnt="0"/>
      <dgm:spPr/>
    </dgm:pt>
    <dgm:pt modelId="{E1DA739A-19CF-4960-A6AC-4F52C8C27AC9}" type="pres">
      <dgm:prSet presAssocID="{09981B44-7D87-4AE6-9FD4-5B3ECE8C40FD}" presName="sibTrans" presStyleLbl="sibTrans2D1" presStyleIdx="1" presStyleCnt="3"/>
      <dgm:spPr/>
      <dgm:t>
        <a:bodyPr/>
        <a:lstStyle/>
        <a:p>
          <a:endParaRPr lang="pl-PL"/>
        </a:p>
      </dgm:t>
    </dgm:pt>
    <dgm:pt modelId="{C0C1CF46-00A0-4EE1-8638-E12F82959F2B}" type="pres">
      <dgm:prSet presAssocID="{09981B44-7D87-4AE6-9FD4-5B3ECE8C40FD}" presName="spacerR" presStyleCnt="0"/>
      <dgm:spPr/>
    </dgm:pt>
    <dgm:pt modelId="{FD2FFECA-AC17-4AFA-A261-959F64C6E82F}" type="pres">
      <dgm:prSet presAssocID="{706A3410-DEE8-4DAB-B308-5D068F5B93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47F107-4C28-4D15-AB68-6000458755EC}" type="pres">
      <dgm:prSet presAssocID="{F6D1D2EC-3C9E-4D69-BDFC-FB0529F70983}" presName="spacerL" presStyleCnt="0"/>
      <dgm:spPr/>
    </dgm:pt>
    <dgm:pt modelId="{2BFEEBB2-A582-44E4-AF36-9E454C225EE4}" type="pres">
      <dgm:prSet presAssocID="{F6D1D2EC-3C9E-4D69-BDFC-FB0529F70983}" presName="sibTrans" presStyleLbl="sibTrans2D1" presStyleIdx="2" presStyleCnt="3"/>
      <dgm:spPr/>
      <dgm:t>
        <a:bodyPr/>
        <a:lstStyle/>
        <a:p>
          <a:endParaRPr lang="pl-PL"/>
        </a:p>
      </dgm:t>
    </dgm:pt>
    <dgm:pt modelId="{E7E4517D-D941-49CA-8501-23DD234B5A17}" type="pres">
      <dgm:prSet presAssocID="{F6D1D2EC-3C9E-4D69-BDFC-FB0529F70983}" presName="spacerR" presStyleCnt="0"/>
      <dgm:spPr/>
    </dgm:pt>
    <dgm:pt modelId="{E903C187-E768-498A-9956-ACA90A778A7B}" type="pres">
      <dgm:prSet presAssocID="{360C2530-407D-4DF9-B314-B20B3E6646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DC3F079-9BBA-4D1F-8335-8067BB38BDE0}" type="presOf" srcId="{F6D1D2EC-3C9E-4D69-BDFC-FB0529F70983}" destId="{2BFEEBB2-A582-44E4-AF36-9E454C225EE4}" srcOrd="0" destOrd="0" presId="urn:microsoft.com/office/officeart/2005/8/layout/equation1"/>
    <dgm:cxn modelId="{C62C405F-0151-4756-AB65-6649AFBB3E7F}" type="presOf" srcId="{02F11F45-0AD0-44CC-A5C4-88A34E03E47B}" destId="{491D99E3-4360-44D9-861A-695EEBB60C74}" srcOrd="0" destOrd="0" presId="urn:microsoft.com/office/officeart/2005/8/layout/equation1"/>
    <dgm:cxn modelId="{B02B6804-370C-4435-AD18-68577BA5C7BA}" type="presOf" srcId="{C2D19293-3185-4DEE-B82D-5380DD74999B}" destId="{329847AA-C254-44FD-8687-C1942394FBDB}" srcOrd="0" destOrd="0" presId="urn:microsoft.com/office/officeart/2005/8/layout/equation1"/>
    <dgm:cxn modelId="{DD968470-0C63-47C6-AAAF-EB03AE0E0ACC}" srcId="{1FA6B8F2-C1FC-4C98-BE44-81602493E107}" destId="{706A3410-DEE8-4DAB-B308-5D068F5B9388}" srcOrd="2" destOrd="0" parTransId="{B8FA26B4-CC4D-42BB-B5C1-BB8368EA9E95}" sibTransId="{F6D1D2EC-3C9E-4D69-BDFC-FB0529F70983}"/>
    <dgm:cxn modelId="{55186B8E-DC92-47E1-B8EC-FA599E5891DF}" type="presOf" srcId="{D58B00A4-695A-4FEB-A98C-AC3E6A1D3D4D}" destId="{D4D4FA98-2E76-4277-A6D7-8CF092F9D182}" srcOrd="0" destOrd="0" presId="urn:microsoft.com/office/officeart/2005/8/layout/equation1"/>
    <dgm:cxn modelId="{6560EFA2-1A56-4F8F-B6D5-C793E0A79C5C}" type="presOf" srcId="{706A3410-DEE8-4DAB-B308-5D068F5B9388}" destId="{FD2FFECA-AC17-4AFA-A261-959F64C6E82F}" srcOrd="0" destOrd="0" presId="urn:microsoft.com/office/officeart/2005/8/layout/equation1"/>
    <dgm:cxn modelId="{D450E12B-231A-499F-9C89-5319C22F9EB4}" srcId="{1FA6B8F2-C1FC-4C98-BE44-81602493E107}" destId="{02F11F45-0AD0-44CC-A5C4-88A34E03E47B}" srcOrd="0" destOrd="0" parTransId="{D20AA383-1910-49FA-9B0F-88A58FE6F103}" sibTransId="{D58B00A4-695A-4FEB-A98C-AC3E6A1D3D4D}"/>
    <dgm:cxn modelId="{0BCC923D-8DE7-4EE8-A0B3-E2846F82F398}" srcId="{1FA6B8F2-C1FC-4C98-BE44-81602493E107}" destId="{360C2530-407D-4DF9-B314-B20B3E664655}" srcOrd="3" destOrd="0" parTransId="{B0FAB9B5-8B1B-4538-A4F7-E11B5B4EAF76}" sibTransId="{7DFECD3A-6A15-4FBC-8A62-3ED034A69AA6}"/>
    <dgm:cxn modelId="{3417211A-3DE0-4C0F-883A-45D135C4DBF1}" srcId="{1FA6B8F2-C1FC-4C98-BE44-81602493E107}" destId="{C2D19293-3185-4DEE-B82D-5380DD74999B}" srcOrd="1" destOrd="0" parTransId="{CC117BB9-E8C1-47AD-82FD-AF0A3B208DB9}" sibTransId="{09981B44-7D87-4AE6-9FD4-5B3ECE8C40FD}"/>
    <dgm:cxn modelId="{56962BC3-6767-4F6F-9B56-5808D03BB89F}" type="presOf" srcId="{09981B44-7D87-4AE6-9FD4-5B3ECE8C40FD}" destId="{E1DA739A-19CF-4960-A6AC-4F52C8C27AC9}" srcOrd="0" destOrd="0" presId="urn:microsoft.com/office/officeart/2005/8/layout/equation1"/>
    <dgm:cxn modelId="{2DEAB051-B4CD-475D-9BDE-BBA211230E0F}" type="presOf" srcId="{360C2530-407D-4DF9-B314-B20B3E664655}" destId="{E903C187-E768-498A-9956-ACA90A778A7B}" srcOrd="0" destOrd="0" presId="urn:microsoft.com/office/officeart/2005/8/layout/equation1"/>
    <dgm:cxn modelId="{71A597A2-2CA7-4291-BBE4-D7C581FFEA8C}" type="presOf" srcId="{1FA6B8F2-C1FC-4C98-BE44-81602493E107}" destId="{9FA3C467-D428-4B5A-A2C4-C1DC61BE8CC8}" srcOrd="0" destOrd="0" presId="urn:microsoft.com/office/officeart/2005/8/layout/equation1"/>
    <dgm:cxn modelId="{877D02A2-59D6-445F-8EA5-7187CF96885C}" type="presParOf" srcId="{9FA3C467-D428-4B5A-A2C4-C1DC61BE8CC8}" destId="{491D99E3-4360-44D9-861A-695EEBB60C74}" srcOrd="0" destOrd="0" presId="urn:microsoft.com/office/officeart/2005/8/layout/equation1"/>
    <dgm:cxn modelId="{017B32C2-7A0A-4F7D-9322-49CA0DD05A8F}" type="presParOf" srcId="{9FA3C467-D428-4B5A-A2C4-C1DC61BE8CC8}" destId="{7D3E7B09-2145-4668-99CF-54C830465F69}" srcOrd="1" destOrd="0" presId="urn:microsoft.com/office/officeart/2005/8/layout/equation1"/>
    <dgm:cxn modelId="{E863498D-68EA-4869-96F0-AE480C8E333C}" type="presParOf" srcId="{9FA3C467-D428-4B5A-A2C4-C1DC61BE8CC8}" destId="{D4D4FA98-2E76-4277-A6D7-8CF092F9D182}" srcOrd="2" destOrd="0" presId="urn:microsoft.com/office/officeart/2005/8/layout/equation1"/>
    <dgm:cxn modelId="{E3ECA6F7-E436-42EA-95B3-40D5D6FC9A95}" type="presParOf" srcId="{9FA3C467-D428-4B5A-A2C4-C1DC61BE8CC8}" destId="{EF1B04BB-15A3-432C-87B4-20C4B96DAB59}" srcOrd="3" destOrd="0" presId="urn:microsoft.com/office/officeart/2005/8/layout/equation1"/>
    <dgm:cxn modelId="{474E6B0B-78EE-48AA-8D9B-D1A8D25AA7E2}" type="presParOf" srcId="{9FA3C467-D428-4B5A-A2C4-C1DC61BE8CC8}" destId="{329847AA-C254-44FD-8687-C1942394FBDB}" srcOrd="4" destOrd="0" presId="urn:microsoft.com/office/officeart/2005/8/layout/equation1"/>
    <dgm:cxn modelId="{987C2C05-AF53-4EEF-B533-B89F889723F0}" type="presParOf" srcId="{9FA3C467-D428-4B5A-A2C4-C1DC61BE8CC8}" destId="{58DDACA1-9012-41BD-93E9-32F0D72DF81C}" srcOrd="5" destOrd="0" presId="urn:microsoft.com/office/officeart/2005/8/layout/equation1"/>
    <dgm:cxn modelId="{D6BABDA1-3695-4FDB-98A5-C37012E4A44A}" type="presParOf" srcId="{9FA3C467-D428-4B5A-A2C4-C1DC61BE8CC8}" destId="{E1DA739A-19CF-4960-A6AC-4F52C8C27AC9}" srcOrd="6" destOrd="0" presId="urn:microsoft.com/office/officeart/2005/8/layout/equation1"/>
    <dgm:cxn modelId="{B8824438-F71E-4792-91CE-21899C69ED62}" type="presParOf" srcId="{9FA3C467-D428-4B5A-A2C4-C1DC61BE8CC8}" destId="{C0C1CF46-00A0-4EE1-8638-E12F82959F2B}" srcOrd="7" destOrd="0" presId="urn:microsoft.com/office/officeart/2005/8/layout/equation1"/>
    <dgm:cxn modelId="{C97FA879-CD4E-42FC-B6C7-21C0BEF6068C}" type="presParOf" srcId="{9FA3C467-D428-4B5A-A2C4-C1DC61BE8CC8}" destId="{FD2FFECA-AC17-4AFA-A261-959F64C6E82F}" srcOrd="8" destOrd="0" presId="urn:microsoft.com/office/officeart/2005/8/layout/equation1"/>
    <dgm:cxn modelId="{BEE25FE1-DFCA-43B2-B135-BDE76C7DB028}" type="presParOf" srcId="{9FA3C467-D428-4B5A-A2C4-C1DC61BE8CC8}" destId="{3047F107-4C28-4D15-AB68-6000458755EC}" srcOrd="9" destOrd="0" presId="urn:microsoft.com/office/officeart/2005/8/layout/equation1"/>
    <dgm:cxn modelId="{057D4CF5-944B-4E53-B7D4-A7F37D9BB526}" type="presParOf" srcId="{9FA3C467-D428-4B5A-A2C4-C1DC61BE8CC8}" destId="{2BFEEBB2-A582-44E4-AF36-9E454C225EE4}" srcOrd="10" destOrd="0" presId="urn:microsoft.com/office/officeart/2005/8/layout/equation1"/>
    <dgm:cxn modelId="{C23FDA52-8A1C-47BD-9995-ABE05831706D}" type="presParOf" srcId="{9FA3C467-D428-4B5A-A2C4-C1DC61BE8CC8}" destId="{E7E4517D-D941-49CA-8501-23DD234B5A17}" srcOrd="11" destOrd="0" presId="urn:microsoft.com/office/officeart/2005/8/layout/equation1"/>
    <dgm:cxn modelId="{F2853E95-D4D4-45A3-9976-B22B70119B6A}" type="presParOf" srcId="{9FA3C467-D428-4B5A-A2C4-C1DC61BE8CC8}" destId="{E903C187-E768-498A-9956-ACA90A778A7B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D03BB-A7A3-4BB7-ABF9-08E864710266}" type="doc">
      <dgm:prSet loTypeId="urn:microsoft.com/office/officeart/2005/8/layout/hierarchy3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BB943FFA-B8AD-4FE3-A6A9-F13B305C80B9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400" dirty="0" smtClean="0"/>
            <a:t>Spółka CTT PŁ</a:t>
          </a:r>
          <a:endParaRPr lang="pl-PL" sz="2400" dirty="0"/>
        </a:p>
      </dgm:t>
    </dgm:pt>
    <dgm:pt modelId="{E2A09DD9-02CE-4062-BD1A-F4E2BA55FECA}" type="parTrans" cxnId="{CAAC8A31-E321-4197-BD7B-E6C2CD1B1859}">
      <dgm:prSet/>
      <dgm:spPr/>
      <dgm:t>
        <a:bodyPr/>
        <a:lstStyle/>
        <a:p>
          <a:endParaRPr lang="pl-PL"/>
        </a:p>
      </dgm:t>
    </dgm:pt>
    <dgm:pt modelId="{8A7CAC8A-103D-4CD5-B3D0-3DDA17803786}" type="sibTrans" cxnId="{CAAC8A31-E321-4197-BD7B-E6C2CD1B1859}">
      <dgm:prSet/>
      <dgm:spPr/>
      <dgm:t>
        <a:bodyPr/>
        <a:lstStyle/>
        <a:p>
          <a:endParaRPr lang="pl-PL"/>
        </a:p>
      </dgm:t>
    </dgm:pt>
    <dgm:pt modelId="{8F64438E-B4C3-484C-A30E-B0A2FF0E7DF0}">
      <dgm:prSet phldrT="[Tekst]"/>
      <dgm:spPr/>
      <dgm:t>
        <a:bodyPr/>
        <a:lstStyle/>
        <a:p>
          <a:r>
            <a:rPr lang="pl-PL" dirty="0" smtClean="0"/>
            <a:t>Wniosek o koncesję na wykonanie prac geologicznych – Ministerstwo Środowiska</a:t>
          </a:r>
          <a:endParaRPr lang="pl-PL" dirty="0"/>
        </a:p>
      </dgm:t>
    </dgm:pt>
    <dgm:pt modelId="{E83D8448-B84B-452D-9D35-5DC85E3D8F7B}" type="parTrans" cxnId="{2A52F718-25CE-45A9-825B-4BDCDEC65053}">
      <dgm:prSet/>
      <dgm:spPr/>
      <dgm:t>
        <a:bodyPr/>
        <a:lstStyle/>
        <a:p>
          <a:endParaRPr lang="pl-PL"/>
        </a:p>
      </dgm:t>
    </dgm:pt>
    <dgm:pt modelId="{EF15ABBB-593A-4EEB-B5C4-B2BE18577CEB}" type="sibTrans" cxnId="{2A52F718-25CE-45A9-825B-4BDCDEC65053}">
      <dgm:prSet/>
      <dgm:spPr/>
      <dgm:t>
        <a:bodyPr/>
        <a:lstStyle/>
        <a:p>
          <a:endParaRPr lang="pl-PL"/>
        </a:p>
      </dgm:t>
    </dgm:pt>
    <dgm:pt modelId="{DCAD0BC4-AA07-40B7-83A3-86AF236A0D29}">
      <dgm:prSet phldrT="[Tekst]"/>
      <dgm:spPr/>
      <dgm:t>
        <a:bodyPr/>
        <a:lstStyle/>
        <a:p>
          <a:r>
            <a:rPr lang="pl-PL" dirty="0" smtClean="0"/>
            <a:t>Wniosek do Narodowego Funduszu Ochrony Środowiska i Gospodarki Wodnej o dofinansowanie projektu</a:t>
          </a:r>
          <a:endParaRPr lang="pl-PL" dirty="0"/>
        </a:p>
      </dgm:t>
    </dgm:pt>
    <dgm:pt modelId="{9AA4342E-E7F1-464D-B69F-81EC37ABBB62}" type="parTrans" cxnId="{9CD2E996-F7DF-44A6-83EB-B51C5D3B9882}">
      <dgm:prSet/>
      <dgm:spPr/>
      <dgm:t>
        <a:bodyPr/>
        <a:lstStyle/>
        <a:p>
          <a:endParaRPr lang="pl-PL"/>
        </a:p>
      </dgm:t>
    </dgm:pt>
    <dgm:pt modelId="{7F819552-EADC-49AF-82D7-B60BF6479822}" type="sibTrans" cxnId="{9CD2E996-F7DF-44A6-83EB-B51C5D3B9882}">
      <dgm:prSet/>
      <dgm:spPr/>
      <dgm:t>
        <a:bodyPr/>
        <a:lstStyle/>
        <a:p>
          <a:endParaRPr lang="pl-PL"/>
        </a:p>
      </dgm:t>
    </dgm:pt>
    <dgm:pt modelId="{2F4032E8-0DE6-453D-A483-36B638736E4F}">
      <dgm:prSet phldrT="[Tekst]"/>
      <dgm:spPr/>
      <dgm:t>
        <a:bodyPr/>
        <a:lstStyle/>
        <a:p>
          <a:r>
            <a:rPr lang="pl-PL" dirty="0" smtClean="0"/>
            <a:t>Pełna dokumentacja planowanego przedsięwzięcia</a:t>
          </a:r>
          <a:endParaRPr lang="pl-PL" dirty="0"/>
        </a:p>
      </dgm:t>
    </dgm:pt>
    <dgm:pt modelId="{60C067EE-3A1B-48F6-86DE-2573F5BAEFBE}" type="parTrans" cxnId="{55EECAEC-93D1-463D-B53D-6E79660753D8}">
      <dgm:prSet/>
      <dgm:spPr/>
      <dgm:t>
        <a:bodyPr/>
        <a:lstStyle/>
        <a:p>
          <a:endParaRPr lang="pl-PL"/>
        </a:p>
      </dgm:t>
    </dgm:pt>
    <dgm:pt modelId="{7F3A7612-70BF-4B7A-927D-6C33F3077E8E}" type="sibTrans" cxnId="{55EECAEC-93D1-463D-B53D-6E79660753D8}">
      <dgm:prSet/>
      <dgm:spPr/>
      <dgm:t>
        <a:bodyPr/>
        <a:lstStyle/>
        <a:p>
          <a:endParaRPr lang="pl-PL"/>
        </a:p>
      </dgm:t>
    </dgm:pt>
    <dgm:pt modelId="{E2F75DBF-6BC9-4F2A-8926-67C3BD35C8DA}" type="pres">
      <dgm:prSet presAssocID="{64BD03BB-A7A3-4BB7-ABF9-08E8647102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2633F38A-80D6-409A-BA9D-3C3BB3858780}" type="pres">
      <dgm:prSet presAssocID="{BB943FFA-B8AD-4FE3-A6A9-F13B305C80B9}" presName="root" presStyleCnt="0"/>
      <dgm:spPr/>
    </dgm:pt>
    <dgm:pt modelId="{AD88FABB-D633-42D2-BE40-FE511186C4D9}" type="pres">
      <dgm:prSet presAssocID="{BB943FFA-B8AD-4FE3-A6A9-F13B305C80B9}" presName="rootComposite" presStyleCnt="0"/>
      <dgm:spPr/>
    </dgm:pt>
    <dgm:pt modelId="{1851B4C0-34FC-4D02-98D8-8D1D75152A5B}" type="pres">
      <dgm:prSet presAssocID="{BB943FFA-B8AD-4FE3-A6A9-F13B305C80B9}" presName="rootText" presStyleLbl="node1" presStyleIdx="0" presStyleCnt="1"/>
      <dgm:spPr/>
      <dgm:t>
        <a:bodyPr/>
        <a:lstStyle/>
        <a:p>
          <a:endParaRPr lang="pl-PL"/>
        </a:p>
      </dgm:t>
    </dgm:pt>
    <dgm:pt modelId="{8ECDA035-7271-42A5-8DA8-78E867FAAEBB}" type="pres">
      <dgm:prSet presAssocID="{BB943FFA-B8AD-4FE3-A6A9-F13B305C80B9}" presName="rootConnector" presStyleLbl="node1" presStyleIdx="0" presStyleCnt="1"/>
      <dgm:spPr/>
      <dgm:t>
        <a:bodyPr/>
        <a:lstStyle/>
        <a:p>
          <a:endParaRPr lang="pl-PL"/>
        </a:p>
      </dgm:t>
    </dgm:pt>
    <dgm:pt modelId="{5FA879F4-B8D2-4F63-8B86-95CD52543572}" type="pres">
      <dgm:prSet presAssocID="{BB943FFA-B8AD-4FE3-A6A9-F13B305C80B9}" presName="childShape" presStyleCnt="0"/>
      <dgm:spPr/>
    </dgm:pt>
    <dgm:pt modelId="{97C7D4DC-4EE8-47A7-8E26-4BC07B971205}" type="pres">
      <dgm:prSet presAssocID="{60C067EE-3A1B-48F6-86DE-2573F5BAEFBE}" presName="Name13" presStyleLbl="parChTrans1D2" presStyleIdx="0" presStyleCnt="3"/>
      <dgm:spPr/>
      <dgm:t>
        <a:bodyPr/>
        <a:lstStyle/>
        <a:p>
          <a:endParaRPr lang="pl-PL"/>
        </a:p>
      </dgm:t>
    </dgm:pt>
    <dgm:pt modelId="{FFE94ED3-39ED-4E8C-86B9-5F67257E0FE7}" type="pres">
      <dgm:prSet presAssocID="{2F4032E8-0DE6-453D-A483-36B638736E4F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38FB4A-1923-4B92-9ED5-F2A5274C239D}" type="pres">
      <dgm:prSet presAssocID="{E83D8448-B84B-452D-9D35-5DC85E3D8F7B}" presName="Name13" presStyleLbl="parChTrans1D2" presStyleIdx="1" presStyleCnt="3"/>
      <dgm:spPr/>
      <dgm:t>
        <a:bodyPr/>
        <a:lstStyle/>
        <a:p>
          <a:endParaRPr lang="pl-PL"/>
        </a:p>
      </dgm:t>
    </dgm:pt>
    <dgm:pt modelId="{CD5915E9-D170-4196-BF34-0E0CF912B0CA}" type="pres">
      <dgm:prSet presAssocID="{8F64438E-B4C3-484C-A30E-B0A2FF0E7DF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6AD052-4E8F-40FD-8638-BFE3FE0A9C2D}" type="pres">
      <dgm:prSet presAssocID="{9AA4342E-E7F1-464D-B69F-81EC37ABBB62}" presName="Name13" presStyleLbl="parChTrans1D2" presStyleIdx="2" presStyleCnt="3"/>
      <dgm:spPr/>
      <dgm:t>
        <a:bodyPr/>
        <a:lstStyle/>
        <a:p>
          <a:endParaRPr lang="pl-PL"/>
        </a:p>
      </dgm:t>
    </dgm:pt>
    <dgm:pt modelId="{977BD094-7A42-4B5E-8AE8-B706DCAA02CC}" type="pres">
      <dgm:prSet presAssocID="{DCAD0BC4-AA07-40B7-83A3-86AF236A0D29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441FFB3-6C0E-4DD2-A210-480D83947A9B}" type="presOf" srcId="{64BD03BB-A7A3-4BB7-ABF9-08E864710266}" destId="{E2F75DBF-6BC9-4F2A-8926-67C3BD35C8DA}" srcOrd="0" destOrd="0" presId="urn:microsoft.com/office/officeart/2005/8/layout/hierarchy3"/>
    <dgm:cxn modelId="{06B41A1A-D8B5-4C2A-9FD7-872B9721BBCB}" type="presOf" srcId="{BB943FFA-B8AD-4FE3-A6A9-F13B305C80B9}" destId="{8ECDA035-7271-42A5-8DA8-78E867FAAEBB}" srcOrd="1" destOrd="0" presId="urn:microsoft.com/office/officeart/2005/8/layout/hierarchy3"/>
    <dgm:cxn modelId="{9CD2E996-F7DF-44A6-83EB-B51C5D3B9882}" srcId="{BB943FFA-B8AD-4FE3-A6A9-F13B305C80B9}" destId="{DCAD0BC4-AA07-40B7-83A3-86AF236A0D29}" srcOrd="2" destOrd="0" parTransId="{9AA4342E-E7F1-464D-B69F-81EC37ABBB62}" sibTransId="{7F819552-EADC-49AF-82D7-B60BF6479822}"/>
    <dgm:cxn modelId="{508AB0AD-50B7-418A-9580-F78E2DD1ACD0}" type="presOf" srcId="{DCAD0BC4-AA07-40B7-83A3-86AF236A0D29}" destId="{977BD094-7A42-4B5E-8AE8-B706DCAA02CC}" srcOrd="0" destOrd="0" presId="urn:microsoft.com/office/officeart/2005/8/layout/hierarchy3"/>
    <dgm:cxn modelId="{742CADAB-0DDB-486F-9636-3D85F6206807}" type="presOf" srcId="{BB943FFA-B8AD-4FE3-A6A9-F13B305C80B9}" destId="{1851B4C0-34FC-4D02-98D8-8D1D75152A5B}" srcOrd="0" destOrd="0" presId="urn:microsoft.com/office/officeart/2005/8/layout/hierarchy3"/>
    <dgm:cxn modelId="{147D74E4-497B-4E85-8EE5-75760F3FAE44}" type="presOf" srcId="{8F64438E-B4C3-484C-A30E-B0A2FF0E7DF0}" destId="{CD5915E9-D170-4196-BF34-0E0CF912B0CA}" srcOrd="0" destOrd="0" presId="urn:microsoft.com/office/officeart/2005/8/layout/hierarchy3"/>
    <dgm:cxn modelId="{55EECAEC-93D1-463D-B53D-6E79660753D8}" srcId="{BB943FFA-B8AD-4FE3-A6A9-F13B305C80B9}" destId="{2F4032E8-0DE6-453D-A483-36B638736E4F}" srcOrd="0" destOrd="0" parTransId="{60C067EE-3A1B-48F6-86DE-2573F5BAEFBE}" sibTransId="{7F3A7612-70BF-4B7A-927D-6C33F3077E8E}"/>
    <dgm:cxn modelId="{CAAC8A31-E321-4197-BD7B-E6C2CD1B1859}" srcId="{64BD03BB-A7A3-4BB7-ABF9-08E864710266}" destId="{BB943FFA-B8AD-4FE3-A6A9-F13B305C80B9}" srcOrd="0" destOrd="0" parTransId="{E2A09DD9-02CE-4062-BD1A-F4E2BA55FECA}" sibTransId="{8A7CAC8A-103D-4CD5-B3D0-3DDA17803786}"/>
    <dgm:cxn modelId="{C802D070-25B7-435F-9811-7064FF6586AA}" type="presOf" srcId="{2F4032E8-0DE6-453D-A483-36B638736E4F}" destId="{FFE94ED3-39ED-4E8C-86B9-5F67257E0FE7}" srcOrd="0" destOrd="0" presId="urn:microsoft.com/office/officeart/2005/8/layout/hierarchy3"/>
    <dgm:cxn modelId="{2A52F718-25CE-45A9-825B-4BDCDEC65053}" srcId="{BB943FFA-B8AD-4FE3-A6A9-F13B305C80B9}" destId="{8F64438E-B4C3-484C-A30E-B0A2FF0E7DF0}" srcOrd="1" destOrd="0" parTransId="{E83D8448-B84B-452D-9D35-5DC85E3D8F7B}" sibTransId="{EF15ABBB-593A-4EEB-B5C4-B2BE18577CEB}"/>
    <dgm:cxn modelId="{D901A90D-0DEB-46A4-BC7B-190C79D285D9}" type="presOf" srcId="{60C067EE-3A1B-48F6-86DE-2573F5BAEFBE}" destId="{97C7D4DC-4EE8-47A7-8E26-4BC07B971205}" srcOrd="0" destOrd="0" presId="urn:microsoft.com/office/officeart/2005/8/layout/hierarchy3"/>
    <dgm:cxn modelId="{3C01BF47-B0F0-4760-8646-313CEAEF017B}" type="presOf" srcId="{E83D8448-B84B-452D-9D35-5DC85E3D8F7B}" destId="{F438FB4A-1923-4B92-9ED5-F2A5274C239D}" srcOrd="0" destOrd="0" presId="urn:microsoft.com/office/officeart/2005/8/layout/hierarchy3"/>
    <dgm:cxn modelId="{F4820642-A77B-45A5-B4A5-C9D00A126831}" type="presOf" srcId="{9AA4342E-E7F1-464D-B69F-81EC37ABBB62}" destId="{2B6AD052-4E8F-40FD-8638-BFE3FE0A9C2D}" srcOrd="0" destOrd="0" presId="urn:microsoft.com/office/officeart/2005/8/layout/hierarchy3"/>
    <dgm:cxn modelId="{044B5057-9A6E-40E0-97AE-9C3E7FF08618}" type="presParOf" srcId="{E2F75DBF-6BC9-4F2A-8926-67C3BD35C8DA}" destId="{2633F38A-80D6-409A-BA9D-3C3BB3858780}" srcOrd="0" destOrd="0" presId="urn:microsoft.com/office/officeart/2005/8/layout/hierarchy3"/>
    <dgm:cxn modelId="{0D910007-590F-4A56-B63C-B4DF7F89E9AC}" type="presParOf" srcId="{2633F38A-80D6-409A-BA9D-3C3BB3858780}" destId="{AD88FABB-D633-42D2-BE40-FE511186C4D9}" srcOrd="0" destOrd="0" presId="urn:microsoft.com/office/officeart/2005/8/layout/hierarchy3"/>
    <dgm:cxn modelId="{66257036-F452-483A-BADC-E5937B520152}" type="presParOf" srcId="{AD88FABB-D633-42D2-BE40-FE511186C4D9}" destId="{1851B4C0-34FC-4D02-98D8-8D1D75152A5B}" srcOrd="0" destOrd="0" presId="urn:microsoft.com/office/officeart/2005/8/layout/hierarchy3"/>
    <dgm:cxn modelId="{568079C4-0236-4D95-887C-55C90EE6D88A}" type="presParOf" srcId="{AD88FABB-D633-42D2-BE40-FE511186C4D9}" destId="{8ECDA035-7271-42A5-8DA8-78E867FAAEBB}" srcOrd="1" destOrd="0" presId="urn:microsoft.com/office/officeart/2005/8/layout/hierarchy3"/>
    <dgm:cxn modelId="{543BC9F7-B7EC-47BE-AF3A-5E78FA39E6A6}" type="presParOf" srcId="{2633F38A-80D6-409A-BA9D-3C3BB3858780}" destId="{5FA879F4-B8D2-4F63-8B86-95CD52543572}" srcOrd="1" destOrd="0" presId="urn:microsoft.com/office/officeart/2005/8/layout/hierarchy3"/>
    <dgm:cxn modelId="{50EB910E-987B-4101-A0E0-B3F038B4E295}" type="presParOf" srcId="{5FA879F4-B8D2-4F63-8B86-95CD52543572}" destId="{97C7D4DC-4EE8-47A7-8E26-4BC07B971205}" srcOrd="0" destOrd="0" presId="urn:microsoft.com/office/officeart/2005/8/layout/hierarchy3"/>
    <dgm:cxn modelId="{BC19035D-FE83-4CC0-BD09-394B2F6FC077}" type="presParOf" srcId="{5FA879F4-B8D2-4F63-8B86-95CD52543572}" destId="{FFE94ED3-39ED-4E8C-86B9-5F67257E0FE7}" srcOrd="1" destOrd="0" presId="urn:microsoft.com/office/officeart/2005/8/layout/hierarchy3"/>
    <dgm:cxn modelId="{290CCC60-E967-41AB-9BF6-93E85062D86E}" type="presParOf" srcId="{5FA879F4-B8D2-4F63-8B86-95CD52543572}" destId="{F438FB4A-1923-4B92-9ED5-F2A5274C239D}" srcOrd="2" destOrd="0" presId="urn:microsoft.com/office/officeart/2005/8/layout/hierarchy3"/>
    <dgm:cxn modelId="{80AF09C6-3F2E-4488-B113-1B2F72756E4A}" type="presParOf" srcId="{5FA879F4-B8D2-4F63-8B86-95CD52543572}" destId="{CD5915E9-D170-4196-BF34-0E0CF912B0CA}" srcOrd="3" destOrd="0" presId="urn:microsoft.com/office/officeart/2005/8/layout/hierarchy3"/>
    <dgm:cxn modelId="{3012C1E1-57E9-4149-A5B4-D7E5FE8A5251}" type="presParOf" srcId="{5FA879F4-B8D2-4F63-8B86-95CD52543572}" destId="{2B6AD052-4E8F-40FD-8638-BFE3FE0A9C2D}" srcOrd="4" destOrd="0" presId="urn:microsoft.com/office/officeart/2005/8/layout/hierarchy3"/>
    <dgm:cxn modelId="{515582DA-9CA9-4600-96C1-E225D23824A9}" type="presParOf" srcId="{5FA879F4-B8D2-4F63-8B86-95CD52543572}" destId="{977BD094-7A42-4B5E-8AE8-B706DCAA02C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D75B5B-2C0E-4CE4-A12A-2294E1A8CE2F}">
      <dsp:nvSpPr>
        <dsp:cNvPr id="0" name=""/>
        <dsp:cNvSpPr/>
      </dsp:nvSpPr>
      <dsp:spPr>
        <a:xfrm>
          <a:off x="0" y="0"/>
          <a:ext cx="6096000" cy="903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Forma prawna</a:t>
          </a:r>
          <a:endParaRPr lang="pl-PL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Spółka z o.o./Spółka akcyjna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Powoływana przez rektora za zgodą senatu</a:t>
          </a:r>
          <a:endParaRPr lang="pl-PL" sz="1200" kern="1200" dirty="0"/>
        </a:p>
      </dsp:txBody>
      <dsp:txXfrm>
        <a:off x="1340909" y="0"/>
        <a:ext cx="4755090" cy="903061"/>
      </dsp:txXfrm>
    </dsp:sp>
    <dsp:sp modelId="{05ADB765-BBBB-470E-A33C-642B59870E33}">
      <dsp:nvSpPr>
        <dsp:cNvPr id="0" name=""/>
        <dsp:cNvSpPr/>
      </dsp:nvSpPr>
      <dsp:spPr>
        <a:xfrm>
          <a:off x="382520" y="153639"/>
          <a:ext cx="697577" cy="5957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000" dir="5400000" rotWithShape="0">
            <a:schemeClr val="dk2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1463A1-8B12-4012-9384-A7D09F657B8C}">
      <dsp:nvSpPr>
        <dsp:cNvPr id="0" name=""/>
        <dsp:cNvSpPr/>
      </dsp:nvSpPr>
      <dsp:spPr>
        <a:xfrm>
          <a:off x="0" y="1024771"/>
          <a:ext cx="6096000" cy="18743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Zadania</a:t>
          </a:r>
          <a:endParaRPr lang="pl-PL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Komercjalizacja wyników badań naukowych i prac rozwojowych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Obejmowanie udziałów w spółkach kapitałowych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Tworzenie spółek kapitałowych celem wdrażania wyników powstałych na uczelni</a:t>
          </a:r>
          <a:endParaRPr lang="pl-PL" sz="1400" kern="1200" dirty="0"/>
        </a:p>
      </dsp:txBody>
      <dsp:txXfrm>
        <a:off x="1340909" y="1024771"/>
        <a:ext cx="4755090" cy="1874353"/>
      </dsp:txXfrm>
    </dsp:sp>
    <dsp:sp modelId="{5500ADFC-886E-47E2-A52A-E23430E7F94D}">
      <dsp:nvSpPr>
        <dsp:cNvPr id="0" name=""/>
        <dsp:cNvSpPr/>
      </dsp:nvSpPr>
      <dsp:spPr>
        <a:xfrm flipV="1">
          <a:off x="382520" y="1613191"/>
          <a:ext cx="697577" cy="6975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000" dir="5400000" rotWithShape="0">
            <a:schemeClr val="dk2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1D637D-C687-4A0F-83B2-06552C204A57}">
      <dsp:nvSpPr>
        <dsp:cNvPr id="0" name=""/>
        <dsp:cNvSpPr/>
      </dsp:nvSpPr>
      <dsp:spPr>
        <a:xfrm>
          <a:off x="0" y="3020834"/>
          <a:ext cx="6096000" cy="692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Forma przekazywania technologii</a:t>
          </a:r>
          <a:endParaRPr lang="pl-P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APORT</a:t>
          </a:r>
          <a:endParaRPr lang="pl-PL" sz="1400" kern="1200" dirty="0"/>
        </a:p>
      </dsp:txBody>
      <dsp:txXfrm>
        <a:off x="1340909" y="3020834"/>
        <a:ext cx="4755090" cy="692576"/>
      </dsp:txXfrm>
    </dsp:sp>
    <dsp:sp modelId="{B22E53D5-9A01-45A6-AF03-8468035A3DAC}">
      <dsp:nvSpPr>
        <dsp:cNvPr id="0" name=""/>
        <dsp:cNvSpPr/>
      </dsp:nvSpPr>
      <dsp:spPr>
        <a:xfrm>
          <a:off x="391232" y="3071836"/>
          <a:ext cx="680155" cy="5905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000" dir="5400000" rotWithShape="0">
            <a:schemeClr val="dk2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6AB068-A590-4C51-9657-F88537B1F6BD}">
      <dsp:nvSpPr>
        <dsp:cNvPr id="0" name=""/>
        <dsp:cNvSpPr/>
      </dsp:nvSpPr>
      <dsp:spPr>
        <a:xfrm>
          <a:off x="2566221" y="1002806"/>
          <a:ext cx="559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188" y="45720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831071" y="1045577"/>
        <a:ext cx="29489" cy="5897"/>
      </dsp:txXfrm>
    </dsp:sp>
    <dsp:sp modelId="{B79BBF19-6854-4E0D-BE2E-8B7A7C436C43}">
      <dsp:nvSpPr>
        <dsp:cNvPr id="0" name=""/>
        <dsp:cNvSpPr/>
      </dsp:nvSpPr>
      <dsp:spPr>
        <a:xfrm>
          <a:off x="3722" y="279236"/>
          <a:ext cx="2564299" cy="1538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/>
            <a:t>Naukowiec zgłasza technologię X z zakresu mechaniki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zgłoszenie do jednostki uczelni celem ochrony tej technologii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zgłoszenie do spółki celowej , aby ta poszukiwała odbiorcy</a:t>
          </a:r>
        </a:p>
      </dsp:txBody>
      <dsp:txXfrm>
        <a:off x="3722" y="279236"/>
        <a:ext cx="2564299" cy="1538579"/>
      </dsp:txXfrm>
    </dsp:sp>
    <dsp:sp modelId="{191AA0BA-FD75-4F27-B1F5-83983DB84AAB}">
      <dsp:nvSpPr>
        <dsp:cNvPr id="0" name=""/>
        <dsp:cNvSpPr/>
      </dsp:nvSpPr>
      <dsp:spPr>
        <a:xfrm>
          <a:off x="5720309" y="1002806"/>
          <a:ext cx="559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188" y="45720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985159" y="1045577"/>
        <a:ext cx="29489" cy="5897"/>
      </dsp:txXfrm>
    </dsp:sp>
    <dsp:sp modelId="{37CCC85C-1082-417E-B857-4599B7568B54}">
      <dsp:nvSpPr>
        <dsp:cNvPr id="0" name=""/>
        <dsp:cNvSpPr/>
      </dsp:nvSpPr>
      <dsp:spPr>
        <a:xfrm>
          <a:off x="3157810" y="279236"/>
          <a:ext cx="2564299" cy="1538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/>
            <a:t>Spółka celowa znajduje odbiorcę i przeprowadza z nim wstępne negocjacje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wstępne negocjacje wyłaniają zainteresowanego kontrahenta, a także powalają wyłonić przedmiot aportu</a:t>
          </a:r>
        </a:p>
      </dsp:txBody>
      <dsp:txXfrm>
        <a:off x="3157810" y="279236"/>
        <a:ext cx="2564299" cy="1538579"/>
      </dsp:txXfrm>
    </dsp:sp>
    <dsp:sp modelId="{2483C819-AB20-4453-A007-A2C22C259D11}">
      <dsp:nvSpPr>
        <dsp:cNvPr id="0" name=""/>
        <dsp:cNvSpPr/>
      </dsp:nvSpPr>
      <dsp:spPr>
        <a:xfrm>
          <a:off x="1285872" y="1816016"/>
          <a:ext cx="6419068" cy="559188"/>
        </a:xfrm>
        <a:custGeom>
          <a:avLst/>
          <a:gdLst/>
          <a:ahLst/>
          <a:cxnLst/>
          <a:rect l="0" t="0" r="0" b="0"/>
          <a:pathLst>
            <a:path>
              <a:moveTo>
                <a:pt x="6419068" y="0"/>
              </a:moveTo>
              <a:lnTo>
                <a:pt x="6419068" y="296694"/>
              </a:lnTo>
              <a:lnTo>
                <a:pt x="0" y="296694"/>
              </a:lnTo>
              <a:lnTo>
                <a:pt x="0" y="559188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334253" y="2092661"/>
        <a:ext cx="322305" cy="5897"/>
      </dsp:txXfrm>
    </dsp:sp>
    <dsp:sp modelId="{85A23E3C-8226-4ABE-99BA-02C99510C05A}">
      <dsp:nvSpPr>
        <dsp:cNvPr id="0" name=""/>
        <dsp:cNvSpPr/>
      </dsp:nvSpPr>
      <dsp:spPr>
        <a:xfrm>
          <a:off x="6311898" y="279236"/>
          <a:ext cx="2786085" cy="1538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/>
            <a:t>Naukowiec (kierownik jednostki) wnioskuje o wycenę technologii X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uczelnia ponosi wysokie koszty wyceny (około </a:t>
          </a:r>
          <a:br>
            <a:rPr lang="pl-PL" sz="900" kern="1200"/>
          </a:br>
          <a:r>
            <a:rPr lang="pl-PL" sz="900" kern="1200"/>
            <a:t>20 000 PLN)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wycena musi być rzetelna, tak aby nie pozostawiać wątpliwości organom podatkowym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wycena trwa około miesiąca</a:t>
          </a:r>
        </a:p>
      </dsp:txBody>
      <dsp:txXfrm>
        <a:off x="6311898" y="279236"/>
        <a:ext cx="2786085" cy="1538579"/>
      </dsp:txXfrm>
    </dsp:sp>
    <dsp:sp modelId="{D3CEC30E-4F5A-41A1-B218-FFB4718C3AF0}">
      <dsp:nvSpPr>
        <dsp:cNvPr id="0" name=""/>
        <dsp:cNvSpPr/>
      </dsp:nvSpPr>
      <dsp:spPr>
        <a:xfrm>
          <a:off x="2566221" y="3131174"/>
          <a:ext cx="559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188" y="45720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831071" y="3173945"/>
        <a:ext cx="29489" cy="5897"/>
      </dsp:txXfrm>
    </dsp:sp>
    <dsp:sp modelId="{75EAC937-1D40-43C5-A40E-3D59369D4D88}">
      <dsp:nvSpPr>
        <dsp:cNvPr id="0" name=""/>
        <dsp:cNvSpPr/>
      </dsp:nvSpPr>
      <dsp:spPr>
        <a:xfrm>
          <a:off x="3722" y="2407604"/>
          <a:ext cx="2564299" cy="1538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/>
            <a:t>Rzeczoznawca wycenia technologię X na 1 500 000,00 PLN</a:t>
          </a:r>
        </a:p>
      </dsp:txBody>
      <dsp:txXfrm>
        <a:off x="3722" y="2407604"/>
        <a:ext cx="2564299" cy="1538579"/>
      </dsp:txXfrm>
    </dsp:sp>
    <dsp:sp modelId="{D17EBA25-0537-4446-A670-48121B407BB4}">
      <dsp:nvSpPr>
        <dsp:cNvPr id="0" name=""/>
        <dsp:cNvSpPr/>
      </dsp:nvSpPr>
      <dsp:spPr>
        <a:xfrm>
          <a:off x="5720309" y="3131174"/>
          <a:ext cx="559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188" y="45720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985159" y="3173945"/>
        <a:ext cx="29489" cy="5897"/>
      </dsp:txXfrm>
    </dsp:sp>
    <dsp:sp modelId="{CCF5A201-13B1-466D-A32F-008D3BD5A772}">
      <dsp:nvSpPr>
        <dsp:cNvPr id="0" name=""/>
        <dsp:cNvSpPr/>
      </dsp:nvSpPr>
      <dsp:spPr>
        <a:xfrm>
          <a:off x="3157810" y="2407604"/>
          <a:ext cx="2564299" cy="1538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/>
            <a:t>Naukowiec (kierownik jednostki) wnioskuje do kwestora o wprowadzenie technologii na aktywa uczelni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od tego momentu uczelnia ponosi comiesięczne koszty amortyzacji  - około</a:t>
          </a:r>
          <a:br>
            <a:rPr lang="pl-PL" sz="900" kern="1200"/>
          </a:br>
          <a:r>
            <a:rPr lang="pl-PL" sz="900" kern="1200"/>
            <a:t>25 000,00 miesięcznie (amortyzacja liniowa </a:t>
          </a:r>
          <a:br>
            <a:rPr lang="pl-PL" sz="900" kern="1200"/>
          </a:br>
          <a:r>
            <a:rPr lang="pl-PL" sz="900" kern="1200"/>
            <a:t>5 lat)</a:t>
          </a:r>
        </a:p>
      </dsp:txBody>
      <dsp:txXfrm>
        <a:off x="3157810" y="2407604"/>
        <a:ext cx="2564299" cy="1538579"/>
      </dsp:txXfrm>
    </dsp:sp>
    <dsp:sp modelId="{E3D54258-EB7F-435B-8F4E-B36BEB8C32EE}">
      <dsp:nvSpPr>
        <dsp:cNvPr id="0" name=""/>
        <dsp:cNvSpPr/>
      </dsp:nvSpPr>
      <dsp:spPr>
        <a:xfrm>
          <a:off x="1285872" y="3944384"/>
          <a:ext cx="6308175" cy="559188"/>
        </a:xfrm>
        <a:custGeom>
          <a:avLst/>
          <a:gdLst/>
          <a:ahLst/>
          <a:cxnLst/>
          <a:rect l="0" t="0" r="0" b="0"/>
          <a:pathLst>
            <a:path>
              <a:moveTo>
                <a:pt x="6308175" y="0"/>
              </a:moveTo>
              <a:lnTo>
                <a:pt x="6308175" y="296694"/>
              </a:lnTo>
              <a:lnTo>
                <a:pt x="0" y="296694"/>
              </a:lnTo>
              <a:lnTo>
                <a:pt x="0" y="559188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281567" y="4221029"/>
        <a:ext cx="316784" cy="5897"/>
      </dsp:txXfrm>
    </dsp:sp>
    <dsp:sp modelId="{24A713D9-BA44-47AA-B3D6-43502450F069}">
      <dsp:nvSpPr>
        <dsp:cNvPr id="0" name=""/>
        <dsp:cNvSpPr/>
      </dsp:nvSpPr>
      <dsp:spPr>
        <a:xfrm>
          <a:off x="6311898" y="2407604"/>
          <a:ext cx="2564299" cy="1538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/>
            <a:t>Ponieważ wartość technologii X jest wyższa od 250 000 euro wg ustawy prawo o szkolnictwie wyższym rozporządzenie tą technologią wymaga zgody senatu uczelni i Ministra Skarbu</a:t>
          </a:r>
        </a:p>
      </dsp:txBody>
      <dsp:txXfrm>
        <a:off x="6311898" y="2407604"/>
        <a:ext cx="2564299" cy="1538579"/>
      </dsp:txXfrm>
    </dsp:sp>
    <dsp:sp modelId="{82355E59-CCB0-41F7-ADB3-E107526643C7}">
      <dsp:nvSpPr>
        <dsp:cNvPr id="0" name=""/>
        <dsp:cNvSpPr/>
      </dsp:nvSpPr>
      <dsp:spPr>
        <a:xfrm>
          <a:off x="2566221" y="5259542"/>
          <a:ext cx="559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188" y="45720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831071" y="5302313"/>
        <a:ext cx="29489" cy="5897"/>
      </dsp:txXfrm>
    </dsp:sp>
    <dsp:sp modelId="{5344AEBD-BF8A-400A-B33B-04A6CEC583EA}">
      <dsp:nvSpPr>
        <dsp:cNvPr id="0" name=""/>
        <dsp:cNvSpPr/>
      </dsp:nvSpPr>
      <dsp:spPr>
        <a:xfrm>
          <a:off x="3722" y="4535972"/>
          <a:ext cx="2564299" cy="1538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/>
            <a:t>Senat uczelni po stosownym objaśnieniu celu komercjalizacji wyraża zgodę na rozporządzenie technologią</a:t>
          </a:r>
        </a:p>
      </dsp:txBody>
      <dsp:txXfrm>
        <a:off x="3722" y="4535972"/>
        <a:ext cx="2564299" cy="1538579"/>
      </dsp:txXfrm>
    </dsp:sp>
    <dsp:sp modelId="{4AEB48FC-FF13-4A2B-9704-165D4BA74592}">
      <dsp:nvSpPr>
        <dsp:cNvPr id="0" name=""/>
        <dsp:cNvSpPr/>
      </dsp:nvSpPr>
      <dsp:spPr>
        <a:xfrm>
          <a:off x="5720309" y="5259542"/>
          <a:ext cx="559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188" y="45720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985159" y="5302313"/>
        <a:ext cx="29489" cy="5897"/>
      </dsp:txXfrm>
    </dsp:sp>
    <dsp:sp modelId="{0570067C-E79A-4AF9-A2E9-4DCEF5BE8847}">
      <dsp:nvSpPr>
        <dsp:cNvPr id="0" name=""/>
        <dsp:cNvSpPr/>
      </dsp:nvSpPr>
      <dsp:spPr>
        <a:xfrm>
          <a:off x="3157810" y="4535972"/>
          <a:ext cx="2564299" cy="1538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/>
            <a:t>Wniosek o zgodę Ministra Skarbu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konieczność przygotwania szeregu dokumentacji objaśniającej cel operacji gospodarczej o raz jej celowość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na podjęcie decyzji Minister Skarbu ma minimum 30 dni (w razie zasięgnięcia opinii innego departamentu +14 dni)</a:t>
          </a:r>
        </a:p>
      </dsp:txBody>
      <dsp:txXfrm>
        <a:off x="3157810" y="4535972"/>
        <a:ext cx="2564299" cy="1538579"/>
      </dsp:txXfrm>
    </dsp:sp>
    <dsp:sp modelId="{516C7660-3DB6-4189-8E38-FE89F8FE29B5}">
      <dsp:nvSpPr>
        <dsp:cNvPr id="0" name=""/>
        <dsp:cNvSpPr/>
      </dsp:nvSpPr>
      <dsp:spPr>
        <a:xfrm>
          <a:off x="6311898" y="4535972"/>
          <a:ext cx="2564299" cy="1538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/>
            <a:t>Minister Skarbu wyraża zgodę na wniesienie technologii aportem do Spółki celowej</a:t>
          </a:r>
        </a:p>
      </dsp:txBody>
      <dsp:txXfrm>
        <a:off x="6311898" y="4535972"/>
        <a:ext cx="2564299" cy="15385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A0F5B9-7694-4D23-8FE8-6B0F8FFD736B}">
      <dsp:nvSpPr>
        <dsp:cNvPr id="0" name=""/>
        <dsp:cNvSpPr/>
      </dsp:nvSpPr>
      <dsp:spPr>
        <a:xfrm>
          <a:off x="2579037" y="1201363"/>
          <a:ext cx="5614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419" y="45720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844946" y="1244123"/>
        <a:ext cx="29600" cy="5920"/>
      </dsp:txXfrm>
    </dsp:sp>
    <dsp:sp modelId="{B654B0FB-C98F-4D5D-A11A-F5C8B7A8F0A9}">
      <dsp:nvSpPr>
        <dsp:cNvPr id="0" name=""/>
        <dsp:cNvSpPr/>
      </dsp:nvSpPr>
      <dsp:spPr>
        <a:xfrm>
          <a:off x="6837" y="474884"/>
          <a:ext cx="2573999" cy="1544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Przygotowanie stosownej umowy aportu będącej podstawą oparcowania aktu notarialnego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konieczność  współpracy naukowców, przedstawicieli spółki oraz służb prawnych uczelni i spółki</a:t>
          </a:r>
        </a:p>
      </dsp:txBody>
      <dsp:txXfrm>
        <a:off x="6837" y="474884"/>
        <a:ext cx="2573999" cy="1544399"/>
      </dsp:txXfrm>
    </dsp:sp>
    <dsp:sp modelId="{3D0C7C97-112B-44FE-9C21-0F93FEBCFB3B}">
      <dsp:nvSpPr>
        <dsp:cNvPr id="0" name=""/>
        <dsp:cNvSpPr/>
      </dsp:nvSpPr>
      <dsp:spPr>
        <a:xfrm>
          <a:off x="5745056" y="1201363"/>
          <a:ext cx="5614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419" y="45720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010965" y="1244123"/>
        <a:ext cx="29600" cy="5920"/>
      </dsp:txXfrm>
    </dsp:sp>
    <dsp:sp modelId="{828A78D8-50B3-4339-B769-342BEECB98AF}">
      <dsp:nvSpPr>
        <dsp:cNvPr id="0" name=""/>
        <dsp:cNvSpPr/>
      </dsp:nvSpPr>
      <dsp:spPr>
        <a:xfrm>
          <a:off x="3172856" y="474884"/>
          <a:ext cx="2573999" cy="1544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Akt notarialny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opłata notarialna </a:t>
          </a:r>
          <a:r>
            <a:rPr lang="pl-PL" sz="900" b="0" i="0" kern="1200"/>
            <a:t>4 770 zł + 0,2% od nadwyżki ponad 1 000 000 zł = 5 700 zł ponoszona przez Spółkę</a:t>
          </a:r>
          <a:endParaRPr lang="pl-PL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podatek PCC - zobowiązanie Spółki - 0,5% wartości aportu =  7 500 zł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Koszty te dla spółki nie stanowią kosztu uzyskania przychodu</a:t>
          </a:r>
        </a:p>
      </dsp:txBody>
      <dsp:txXfrm>
        <a:off x="3172856" y="474884"/>
        <a:ext cx="2573999" cy="1544399"/>
      </dsp:txXfrm>
    </dsp:sp>
    <dsp:sp modelId="{594E59DF-213C-4F1F-93FE-16C77162522D}">
      <dsp:nvSpPr>
        <dsp:cNvPr id="0" name=""/>
        <dsp:cNvSpPr/>
      </dsp:nvSpPr>
      <dsp:spPr>
        <a:xfrm>
          <a:off x="1293837" y="2017483"/>
          <a:ext cx="6332038" cy="561419"/>
        </a:xfrm>
        <a:custGeom>
          <a:avLst/>
          <a:gdLst/>
          <a:ahLst/>
          <a:cxnLst/>
          <a:rect l="0" t="0" r="0" b="0"/>
          <a:pathLst>
            <a:path>
              <a:moveTo>
                <a:pt x="6332038" y="0"/>
              </a:moveTo>
              <a:lnTo>
                <a:pt x="6332038" y="297809"/>
              </a:lnTo>
              <a:lnTo>
                <a:pt x="0" y="297809"/>
              </a:lnTo>
              <a:lnTo>
                <a:pt x="0" y="561419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300865" y="2295233"/>
        <a:ext cx="317982" cy="5920"/>
      </dsp:txXfrm>
    </dsp:sp>
    <dsp:sp modelId="{4C39670F-0E17-4EA8-9E21-693A587C37F2}">
      <dsp:nvSpPr>
        <dsp:cNvPr id="0" name=""/>
        <dsp:cNvSpPr/>
      </dsp:nvSpPr>
      <dsp:spPr>
        <a:xfrm>
          <a:off x="6338875" y="474884"/>
          <a:ext cx="2573999" cy="1544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Faktura VAT dokumentująca aport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powstanie po stronie Spółki zobowiązanie pieniężnego wobec uczelni z tyt. VAT - </a:t>
          </a:r>
          <a:br>
            <a:rPr lang="pl-PL" sz="900" kern="1200"/>
          </a:br>
          <a:r>
            <a:rPr lang="pl-PL" sz="900" kern="1200"/>
            <a:t>23% x 1 500 000 = 345 000 zł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/>
            <a:t>mozliwość odzyskania VATu w ramach dalszego obrotu technologią lub po 60 dniach z Urzędu Skarbowego</a:t>
          </a:r>
        </a:p>
      </dsp:txBody>
      <dsp:txXfrm>
        <a:off x="6338875" y="474884"/>
        <a:ext cx="2573999" cy="1544399"/>
      </dsp:txXfrm>
    </dsp:sp>
    <dsp:sp modelId="{E3CCF860-CA92-4568-AD8B-76FFE2ADC091}">
      <dsp:nvSpPr>
        <dsp:cNvPr id="0" name=""/>
        <dsp:cNvSpPr/>
      </dsp:nvSpPr>
      <dsp:spPr>
        <a:xfrm>
          <a:off x="2579037" y="3337783"/>
          <a:ext cx="5614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419" y="45720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844946" y="3380543"/>
        <a:ext cx="29600" cy="5920"/>
      </dsp:txXfrm>
    </dsp:sp>
    <dsp:sp modelId="{CBF6B130-283D-422C-BCAA-A9DCC139C6C6}">
      <dsp:nvSpPr>
        <dsp:cNvPr id="0" name=""/>
        <dsp:cNvSpPr/>
      </dsp:nvSpPr>
      <dsp:spPr>
        <a:xfrm>
          <a:off x="6837" y="2611303"/>
          <a:ext cx="2573999" cy="1544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Uczelnia obejmuje udziały w spółce o równowartości aportu, podwyższając tym samym kapitał zakładowy Spółki celowej</a:t>
          </a:r>
        </a:p>
      </dsp:txBody>
      <dsp:txXfrm>
        <a:off x="6837" y="2611303"/>
        <a:ext cx="2573999" cy="1544399"/>
      </dsp:txXfrm>
    </dsp:sp>
    <dsp:sp modelId="{FC1A2408-C05D-4264-9745-57328EC95CE1}">
      <dsp:nvSpPr>
        <dsp:cNvPr id="0" name=""/>
        <dsp:cNvSpPr/>
      </dsp:nvSpPr>
      <dsp:spPr>
        <a:xfrm>
          <a:off x="5745056" y="3337783"/>
          <a:ext cx="5614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419" y="45720"/>
              </a:lnTo>
            </a:path>
          </a:pathLst>
        </a:custGeom>
        <a:noFill/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010965" y="3380543"/>
        <a:ext cx="29600" cy="5920"/>
      </dsp:txXfrm>
    </dsp:sp>
    <dsp:sp modelId="{1723FF8E-E31C-4C23-8FD2-DE09C3B052EA}">
      <dsp:nvSpPr>
        <dsp:cNvPr id="0" name=""/>
        <dsp:cNvSpPr/>
      </dsp:nvSpPr>
      <dsp:spPr>
        <a:xfrm>
          <a:off x="3172856" y="2611303"/>
          <a:ext cx="2573999" cy="1544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Spółka zgłasza zmianę umowy spółki do KRS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opłata za zmianę 400 zł oraz opłata za ogłoszenie w Monitorze Sądowym i Gospodarczym 250 zł</a:t>
          </a:r>
        </a:p>
      </dsp:txBody>
      <dsp:txXfrm>
        <a:off x="3172856" y="2611303"/>
        <a:ext cx="2573999" cy="1544399"/>
      </dsp:txXfrm>
    </dsp:sp>
    <dsp:sp modelId="{F2A43A2C-6976-4C4A-B4A1-9A3279349DA7}">
      <dsp:nvSpPr>
        <dsp:cNvPr id="0" name=""/>
        <dsp:cNvSpPr/>
      </dsp:nvSpPr>
      <dsp:spPr>
        <a:xfrm>
          <a:off x="6338875" y="2611303"/>
          <a:ext cx="2573999" cy="1544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l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l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l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Spółka sprzedaje technologię finalnemu odbiorcy narzucając swoją marżę (15%)</a:t>
          </a:r>
        </a:p>
      </dsp:txBody>
      <dsp:txXfrm>
        <a:off x="6338875" y="2611303"/>
        <a:ext cx="2573999" cy="15443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D99E3-4360-44D9-861A-695EEBB60C74}">
      <dsp:nvSpPr>
        <dsp:cNvPr id="0" name=""/>
        <dsp:cNvSpPr/>
      </dsp:nvSpPr>
      <dsp:spPr>
        <a:xfrm>
          <a:off x="4949" y="471355"/>
          <a:ext cx="1375041" cy="1375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Technologia (np. </a:t>
          </a:r>
          <a:r>
            <a:rPr lang="pl-PL" sz="1200" kern="1200" dirty="0" err="1" smtClean="0"/>
            <a:t>know-how</a:t>
          </a:r>
          <a:r>
            <a:rPr lang="pl-PL" sz="1200" kern="1200" dirty="0" smtClean="0"/>
            <a:t>)</a:t>
          </a:r>
          <a:endParaRPr lang="pl-PL" sz="1200" kern="1200" dirty="0"/>
        </a:p>
      </dsp:txBody>
      <dsp:txXfrm>
        <a:off x="4949" y="471355"/>
        <a:ext cx="1375041" cy="1375041"/>
      </dsp:txXfrm>
    </dsp:sp>
    <dsp:sp modelId="{D4D4FA98-2E76-4277-A6D7-8CF092F9D182}">
      <dsp:nvSpPr>
        <dsp:cNvPr id="0" name=""/>
        <dsp:cNvSpPr/>
      </dsp:nvSpPr>
      <dsp:spPr>
        <a:xfrm>
          <a:off x="1491644" y="760113"/>
          <a:ext cx="797524" cy="79752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1491644" y="760113"/>
        <a:ext cx="797524" cy="797524"/>
      </dsp:txXfrm>
    </dsp:sp>
    <dsp:sp modelId="{329847AA-C254-44FD-8687-C1942394FBDB}">
      <dsp:nvSpPr>
        <dsp:cNvPr id="0" name=""/>
        <dsp:cNvSpPr/>
      </dsp:nvSpPr>
      <dsp:spPr>
        <a:xfrm>
          <a:off x="2400822" y="471355"/>
          <a:ext cx="1375041" cy="1375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Aparatura (urządzenie wykonywane na specjalne zamówienie)</a:t>
          </a:r>
          <a:endParaRPr lang="pl-PL" sz="1200" kern="1200" dirty="0"/>
        </a:p>
      </dsp:txBody>
      <dsp:txXfrm>
        <a:off x="2400822" y="471355"/>
        <a:ext cx="1375041" cy="1375041"/>
      </dsp:txXfrm>
    </dsp:sp>
    <dsp:sp modelId="{E1DA739A-19CF-4960-A6AC-4F52C8C27AC9}">
      <dsp:nvSpPr>
        <dsp:cNvPr id="0" name=""/>
        <dsp:cNvSpPr/>
      </dsp:nvSpPr>
      <dsp:spPr>
        <a:xfrm>
          <a:off x="3887517" y="760113"/>
          <a:ext cx="797524" cy="79752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3887517" y="760113"/>
        <a:ext cx="797524" cy="797524"/>
      </dsp:txXfrm>
    </dsp:sp>
    <dsp:sp modelId="{FD2FFECA-AC17-4AFA-A261-959F64C6E82F}">
      <dsp:nvSpPr>
        <dsp:cNvPr id="0" name=""/>
        <dsp:cNvSpPr/>
      </dsp:nvSpPr>
      <dsp:spPr>
        <a:xfrm>
          <a:off x="4796695" y="471355"/>
          <a:ext cx="1375041" cy="1375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Usługi wdrożeniowe i szkoleniowe</a:t>
          </a:r>
          <a:endParaRPr lang="pl-PL" sz="1200" kern="1200" dirty="0"/>
        </a:p>
      </dsp:txBody>
      <dsp:txXfrm>
        <a:off x="4796695" y="471355"/>
        <a:ext cx="1375041" cy="1375041"/>
      </dsp:txXfrm>
    </dsp:sp>
    <dsp:sp modelId="{2BFEEBB2-A582-44E4-AF36-9E454C225EE4}">
      <dsp:nvSpPr>
        <dsp:cNvPr id="0" name=""/>
        <dsp:cNvSpPr/>
      </dsp:nvSpPr>
      <dsp:spPr>
        <a:xfrm>
          <a:off x="6283390" y="760113"/>
          <a:ext cx="797524" cy="797524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6283390" y="760113"/>
        <a:ext cx="797524" cy="797524"/>
      </dsp:txXfrm>
    </dsp:sp>
    <dsp:sp modelId="{E903C187-E768-498A-9956-ACA90A778A7B}">
      <dsp:nvSpPr>
        <dsp:cNvPr id="0" name=""/>
        <dsp:cNvSpPr/>
      </dsp:nvSpPr>
      <dsp:spPr>
        <a:xfrm>
          <a:off x="7192568" y="471355"/>
          <a:ext cx="1375041" cy="1375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Kompleksowy projekt realizowany u finalnego odbiorcy</a:t>
          </a:r>
          <a:endParaRPr lang="pl-PL" sz="1200" kern="1200" dirty="0"/>
        </a:p>
      </dsp:txBody>
      <dsp:txXfrm>
        <a:off x="7192568" y="471355"/>
        <a:ext cx="1375041" cy="13750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1B4C0-34FC-4D02-98D8-8D1D75152A5B}">
      <dsp:nvSpPr>
        <dsp:cNvPr id="0" name=""/>
        <dsp:cNvSpPr/>
      </dsp:nvSpPr>
      <dsp:spPr>
        <a:xfrm>
          <a:off x="698010" y="3048"/>
          <a:ext cx="2168882" cy="1084441"/>
        </a:xfrm>
        <a:prstGeom prst="roundRect">
          <a:avLst>
            <a:gd name="adj" fmla="val 10000"/>
          </a:avLst>
        </a:prstGeom>
        <a:solidFill>
          <a:schemeClr val="lt1"/>
        </a:solidFill>
        <a:ln w="400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Spółka CTT PŁ</a:t>
          </a:r>
          <a:endParaRPr lang="pl-PL" sz="2400" kern="1200" dirty="0"/>
        </a:p>
      </dsp:txBody>
      <dsp:txXfrm>
        <a:off x="698010" y="3048"/>
        <a:ext cx="2168882" cy="1084441"/>
      </dsp:txXfrm>
    </dsp:sp>
    <dsp:sp modelId="{97C7D4DC-4EE8-47A7-8E26-4BC07B971205}">
      <dsp:nvSpPr>
        <dsp:cNvPr id="0" name=""/>
        <dsp:cNvSpPr/>
      </dsp:nvSpPr>
      <dsp:spPr>
        <a:xfrm>
          <a:off x="914899" y="1087489"/>
          <a:ext cx="216888" cy="813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330"/>
              </a:lnTo>
              <a:lnTo>
                <a:pt x="216888" y="813330"/>
              </a:lnTo>
            </a:path>
          </a:pathLst>
        </a:custGeom>
        <a:noFill/>
        <a:ln w="400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94ED3-39ED-4E8C-86B9-5F67257E0FE7}">
      <dsp:nvSpPr>
        <dsp:cNvPr id="0" name=""/>
        <dsp:cNvSpPr/>
      </dsp:nvSpPr>
      <dsp:spPr>
        <a:xfrm>
          <a:off x="1131787" y="1358599"/>
          <a:ext cx="1735105" cy="108444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dk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Pełna dokumentacja planowanego przedsięwzięcia</a:t>
          </a:r>
          <a:endParaRPr lang="pl-PL" sz="1200" kern="1200" dirty="0"/>
        </a:p>
      </dsp:txBody>
      <dsp:txXfrm>
        <a:off x="1131787" y="1358599"/>
        <a:ext cx="1735105" cy="1084441"/>
      </dsp:txXfrm>
    </dsp:sp>
    <dsp:sp modelId="{F438FB4A-1923-4B92-9ED5-F2A5274C239D}">
      <dsp:nvSpPr>
        <dsp:cNvPr id="0" name=""/>
        <dsp:cNvSpPr/>
      </dsp:nvSpPr>
      <dsp:spPr>
        <a:xfrm>
          <a:off x="914899" y="1087489"/>
          <a:ext cx="216888" cy="2168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882"/>
              </a:lnTo>
              <a:lnTo>
                <a:pt x="216888" y="2168882"/>
              </a:lnTo>
            </a:path>
          </a:pathLst>
        </a:custGeom>
        <a:noFill/>
        <a:ln w="400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915E9-D170-4196-BF34-0E0CF912B0CA}">
      <dsp:nvSpPr>
        <dsp:cNvPr id="0" name=""/>
        <dsp:cNvSpPr/>
      </dsp:nvSpPr>
      <dsp:spPr>
        <a:xfrm>
          <a:off x="1131787" y="2714151"/>
          <a:ext cx="1735105" cy="108444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dk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Wniosek o koncesję na wykonanie prac geologicznych – Ministerstwo Środowiska</a:t>
          </a:r>
          <a:endParaRPr lang="pl-PL" sz="1200" kern="1200" dirty="0"/>
        </a:p>
      </dsp:txBody>
      <dsp:txXfrm>
        <a:off x="1131787" y="2714151"/>
        <a:ext cx="1735105" cy="1084441"/>
      </dsp:txXfrm>
    </dsp:sp>
    <dsp:sp modelId="{2B6AD052-4E8F-40FD-8638-BFE3FE0A9C2D}">
      <dsp:nvSpPr>
        <dsp:cNvPr id="0" name=""/>
        <dsp:cNvSpPr/>
      </dsp:nvSpPr>
      <dsp:spPr>
        <a:xfrm>
          <a:off x="914899" y="1087489"/>
          <a:ext cx="216888" cy="352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433"/>
              </a:lnTo>
              <a:lnTo>
                <a:pt x="216888" y="3524433"/>
              </a:lnTo>
            </a:path>
          </a:pathLst>
        </a:custGeom>
        <a:noFill/>
        <a:ln w="400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BD094-7A42-4B5E-8AE8-B706DCAA02CC}">
      <dsp:nvSpPr>
        <dsp:cNvPr id="0" name=""/>
        <dsp:cNvSpPr/>
      </dsp:nvSpPr>
      <dsp:spPr>
        <a:xfrm>
          <a:off x="1131787" y="4069702"/>
          <a:ext cx="1735105" cy="108444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dk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Wniosek do Narodowego Funduszu Ochrony Środowiska i Gospodarki Wodnej o dofinansowanie projektu</a:t>
          </a:r>
          <a:endParaRPr lang="pl-PL" sz="1200" kern="1200" dirty="0"/>
        </a:p>
      </dsp:txBody>
      <dsp:txXfrm>
        <a:off x="1131787" y="4069702"/>
        <a:ext cx="1735105" cy="108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91574C-CBF9-4B18-8429-238A42A1DC94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1D5816-EBF6-4DF6-8025-C7250FA3E9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47CD78-A76F-47AA-930A-975EEA769FEF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CD9EAD-EA3F-4349-823A-9D3F9537AA40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509A16-175D-40AF-8164-835E01B1F4E1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7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6D10AE2-700E-42A3-A214-5E142E2289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E678-3B9F-4760-B67A-EBB76365F7AB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7C97-4ED7-4BE0-BBE5-9DA9E235E1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48EC39-3C7C-4916-ACCE-6AD0EFD70DBB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61E07BF-D8E4-4450-B964-D34B155A71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B5F21-54D0-40BF-8B36-C1B74AE483D5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02FD-E0A4-425D-96AF-7A8C99974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D80DF07-CF21-41AF-8A92-082DFCE3318C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143438-F1DE-4240-A069-895535A54F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C377-ACBC-4C79-BCFD-283FAEFA3AB4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59E3-9B4C-45CA-9E58-254388BF3E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E3E1-58E7-4E72-A8A8-A5B6684E1C64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9418-9C7E-4771-80F2-4BD4401052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88CC-F649-49CF-9DCA-D1DEBD51B8C2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D58F-4FA2-4DA6-8321-EB0D7B7978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FD7D2-DE2A-4759-B6B7-29A4FF65FCC2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3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2B10-DC06-4F4C-9B67-D12ADE11CC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53FD4-2755-4138-9C85-571BC6C836CC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55BE-A3D0-46D7-8C6B-670A35889C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93FF9-50FF-4E8D-9322-69A309711F1E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5C53F-1E9A-4732-B3EA-4163E197E0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670704-C8B8-4F0F-8847-7EAF0EC98494}" type="datetimeFigureOut">
              <a:rPr lang="pl-PL"/>
              <a:pPr>
                <a:defRPr/>
              </a:pPr>
              <a:t>2011-07-16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1F0D03-0C8E-4247-A828-F8F350F1F1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7.jpeg"/><Relationship Id="rId9" Type="http://schemas.microsoft.com/office/2007/relationships/diagramDrawing" Target="../diagrams/drawing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488" y="1142984"/>
            <a:ext cx="6072230" cy="28681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i="1" cap="none" dirty="0" smtClean="0"/>
              <a:t>Nauka dla gospodarki – tylko slogan, czy jednak szansa?</a:t>
            </a:r>
            <a:endParaRPr lang="pl-PL" i="1" cap="none" dirty="0"/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>
          <a:xfrm>
            <a:off x="3643313" y="5000625"/>
            <a:ext cx="5114925" cy="1101725"/>
          </a:xfrm>
        </p:spPr>
        <p:txBody>
          <a:bodyPr/>
          <a:lstStyle/>
          <a:p>
            <a:r>
              <a:rPr lang="pl-PL" smtClean="0"/>
              <a:t>Prof. dr hab. inż. Piotr Kula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786313"/>
            <a:ext cx="1428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9"/>
          <p:cNvGrpSpPr>
            <a:grpSpLocks/>
          </p:cNvGrpSpPr>
          <p:nvPr/>
        </p:nvGrpSpPr>
        <p:grpSpPr bwMode="auto">
          <a:xfrm>
            <a:off x="33338" y="1647825"/>
            <a:ext cx="9026525" cy="4665663"/>
            <a:chOff x="33647" y="1648429"/>
            <a:chExt cx="9025861" cy="4665098"/>
          </a:xfrm>
        </p:grpSpPr>
        <p:sp>
          <p:nvSpPr>
            <p:cNvPr id="103" name="pole tekstowe 102"/>
            <p:cNvSpPr txBox="1"/>
            <p:nvPr/>
          </p:nvSpPr>
          <p:spPr>
            <a:xfrm>
              <a:off x="33647" y="2297097"/>
              <a:ext cx="704488" cy="1533546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dirty="0">
                  <a:latin typeface="+mn-lt"/>
                  <a:cs typeface="+mn-cs"/>
                </a:rPr>
                <a:t>wynagrodzenia twórców</a:t>
              </a:r>
            </a:p>
          </p:txBody>
        </p:sp>
        <p:grpSp>
          <p:nvGrpSpPr>
            <p:cNvPr id="24589" name="Grupa 126"/>
            <p:cNvGrpSpPr>
              <a:grpSpLocks/>
            </p:cNvGrpSpPr>
            <p:nvPr/>
          </p:nvGrpSpPr>
          <p:grpSpPr bwMode="auto">
            <a:xfrm>
              <a:off x="665426" y="1648429"/>
              <a:ext cx="8394082" cy="4665098"/>
              <a:chOff x="665426" y="1648429"/>
              <a:chExt cx="8394082" cy="4665098"/>
            </a:xfrm>
          </p:grpSpPr>
          <p:sp>
            <p:nvSpPr>
              <p:cNvPr id="24590" name="pole tekstowe 109"/>
              <p:cNvSpPr txBox="1">
                <a:spLocks noChangeArrowheads="1"/>
              </p:cNvSpPr>
              <p:nvPr/>
            </p:nvSpPr>
            <p:spPr bwMode="auto">
              <a:xfrm>
                <a:off x="2673324" y="3551239"/>
                <a:ext cx="105887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l-PL" sz="1200" b="1">
                    <a:latin typeface="Trebuchet MS" pitchFamily="34" charset="0"/>
                  </a:rPr>
                  <a:t>depozyt technologii</a:t>
                </a:r>
              </a:p>
            </p:txBody>
          </p:sp>
          <p:sp>
            <p:nvSpPr>
              <p:cNvPr id="4" name="Prostokąt zaokrąglony 3"/>
              <p:cNvSpPr/>
              <p:nvPr/>
            </p:nvSpPr>
            <p:spPr>
              <a:xfrm>
                <a:off x="665426" y="1859541"/>
                <a:ext cx="2081059" cy="98571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/>
                  <a:t>Twórcy, zespoły naukowe</a:t>
                </a:r>
              </a:p>
            </p:txBody>
          </p:sp>
          <p:sp>
            <p:nvSpPr>
              <p:cNvPr id="5" name="Prostokąt zaokrąglony 4"/>
              <p:cNvSpPr/>
              <p:nvPr/>
            </p:nvSpPr>
            <p:spPr>
              <a:xfrm>
                <a:off x="665426" y="3356372"/>
                <a:ext cx="2081059" cy="105873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/>
                  <a:t>Dział Transferu Technologii </a:t>
                </a:r>
                <a:r>
                  <a:rPr lang="pl-PL" dirty="0" err="1"/>
                  <a:t>PŁ</a:t>
                </a:r>
                <a:r>
                  <a:rPr lang="pl-PL" dirty="0"/>
                  <a:t> – wycena technologii</a:t>
                </a:r>
              </a:p>
            </p:txBody>
          </p:sp>
          <p:sp>
            <p:nvSpPr>
              <p:cNvPr id="6" name="Prostokąt zaokrąglony 5"/>
              <p:cNvSpPr/>
              <p:nvPr/>
            </p:nvSpPr>
            <p:spPr>
              <a:xfrm>
                <a:off x="3695740" y="3392881"/>
                <a:ext cx="1862001" cy="98571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600" dirty="0" err="1"/>
                  <a:t>CTT</a:t>
                </a:r>
                <a:r>
                  <a:rPr lang="pl-PL" sz="1600" dirty="0"/>
                  <a:t> </a:t>
                </a:r>
                <a:r>
                  <a:rPr lang="pl-PL" sz="1600" dirty="0" err="1"/>
                  <a:t>PŁ</a:t>
                </a:r>
                <a:r>
                  <a:rPr lang="pl-PL" sz="1600" dirty="0"/>
                  <a:t> Sp. z o.o.</a:t>
                </a:r>
              </a:p>
            </p:txBody>
          </p:sp>
          <p:sp>
            <p:nvSpPr>
              <p:cNvPr id="7" name="Prostokąt zaokrąglony 6"/>
              <p:cNvSpPr/>
              <p:nvPr/>
            </p:nvSpPr>
            <p:spPr>
              <a:xfrm>
                <a:off x="7018133" y="1786525"/>
                <a:ext cx="1825491" cy="87619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/>
                  <a:t>Podmioty gospodarcze</a:t>
                </a:r>
              </a:p>
            </p:txBody>
          </p:sp>
          <p:sp>
            <p:nvSpPr>
              <p:cNvPr id="8" name="Prostokąt zaokrąglony 7"/>
              <p:cNvSpPr/>
              <p:nvPr/>
            </p:nvSpPr>
            <p:spPr>
              <a:xfrm>
                <a:off x="6908603" y="4634155"/>
                <a:ext cx="1898510" cy="1058734"/>
              </a:xfrm>
              <a:prstGeom prst="round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/>
                  <a:t>Nowe spółki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/>
                  <a:t>spin </a:t>
                </a:r>
                <a:r>
                  <a:rPr lang="pl-PL" dirty="0" err="1"/>
                  <a:t>off</a:t>
                </a:r>
                <a:r>
                  <a:rPr lang="pl-PL" dirty="0"/>
                  <a:t>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/>
                  <a:t>start </a:t>
                </a:r>
                <a:r>
                  <a:rPr lang="pl-PL" dirty="0" err="1"/>
                  <a:t>up</a:t>
                </a:r>
                <a:endParaRPr lang="pl-PL" dirty="0"/>
              </a:p>
            </p:txBody>
          </p:sp>
          <p:cxnSp>
            <p:nvCxnSpPr>
              <p:cNvPr id="15" name="Łącznik łamany 14"/>
              <p:cNvCxnSpPr/>
              <p:nvPr/>
            </p:nvCxnSpPr>
            <p:spPr>
              <a:xfrm rot="5400000" flipH="1" flipV="1">
                <a:off x="5147436" y="1522183"/>
                <a:ext cx="1423816" cy="2317579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Łącznik łamany 14"/>
              <p:cNvCxnSpPr/>
              <p:nvPr/>
            </p:nvCxnSpPr>
            <p:spPr>
              <a:xfrm flipV="1">
                <a:off x="5557741" y="2370655"/>
                <a:ext cx="1460392" cy="1314291"/>
              </a:xfrm>
              <a:prstGeom prst="bentConnector3">
                <a:avLst>
                  <a:gd name="adj1" fmla="val 23913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Kształt 37"/>
              <p:cNvCxnSpPr>
                <a:stCxn id="6" idx="3"/>
                <a:endCxn id="7" idx="2"/>
              </p:cNvCxnSpPr>
              <p:nvPr/>
            </p:nvCxnSpPr>
            <p:spPr>
              <a:xfrm flipV="1">
                <a:off x="5557741" y="2662719"/>
                <a:ext cx="2373137" cy="1222227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Łącznik łamany 39"/>
              <p:cNvCxnSpPr>
                <a:endCxn id="8" idx="1"/>
              </p:cNvCxnSpPr>
              <p:nvPr/>
            </p:nvCxnSpPr>
            <p:spPr>
              <a:xfrm>
                <a:off x="5557741" y="4013518"/>
                <a:ext cx="1350863" cy="1149211"/>
              </a:xfrm>
              <a:prstGeom prst="bentConnector3">
                <a:avLst>
                  <a:gd name="adj1" fmla="val 25559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Kształt 42"/>
              <p:cNvCxnSpPr>
                <a:stCxn id="7" idx="3"/>
                <a:endCxn id="91" idx="2"/>
              </p:cNvCxnSpPr>
              <p:nvPr/>
            </p:nvCxnSpPr>
            <p:spPr>
              <a:xfrm flipH="1">
                <a:off x="5046603" y="2224622"/>
                <a:ext cx="3797020" cy="2446041"/>
              </a:xfrm>
              <a:prstGeom prst="bentConnector4">
                <a:avLst>
                  <a:gd name="adj1" fmla="val -6020"/>
                  <a:gd name="adj2" fmla="val 164892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/>
              <p:cNvCxnSpPr>
                <a:stCxn id="8" idx="3"/>
              </p:cNvCxnSpPr>
              <p:nvPr/>
            </p:nvCxnSpPr>
            <p:spPr>
              <a:xfrm flipV="1">
                <a:off x="8807114" y="5145268"/>
                <a:ext cx="25239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Łącznik łamany 63"/>
              <p:cNvCxnSpPr>
                <a:stCxn id="5" idx="1"/>
                <a:endCxn id="4" idx="1"/>
              </p:cNvCxnSpPr>
              <p:nvPr/>
            </p:nvCxnSpPr>
            <p:spPr>
              <a:xfrm rot="10800000">
                <a:off x="665426" y="2351607"/>
                <a:ext cx="1587" cy="1533339"/>
              </a:xfrm>
              <a:prstGeom prst="bentConnector3">
                <a:avLst>
                  <a:gd name="adj1" fmla="val 14395466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ze strzałką 66"/>
              <p:cNvCxnSpPr>
                <a:stCxn id="5" idx="3"/>
                <a:endCxn id="6" idx="1"/>
              </p:cNvCxnSpPr>
              <p:nvPr/>
            </p:nvCxnSpPr>
            <p:spPr>
              <a:xfrm>
                <a:off x="2746485" y="3884946"/>
                <a:ext cx="949255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" name="Prostokąt zaokrąglony 90"/>
              <p:cNvSpPr/>
              <p:nvPr/>
            </p:nvSpPr>
            <p:spPr>
              <a:xfrm>
                <a:off x="4644995" y="4415107"/>
                <a:ext cx="803216" cy="255556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600" dirty="0"/>
                  <a:t>Marża</a:t>
                </a:r>
              </a:p>
            </p:txBody>
          </p:sp>
          <p:cxnSp>
            <p:nvCxnSpPr>
              <p:cNvPr id="96" name="Kształt 95"/>
              <p:cNvCxnSpPr>
                <a:endCxn id="5" idx="2"/>
              </p:cNvCxnSpPr>
              <p:nvPr/>
            </p:nvCxnSpPr>
            <p:spPr>
              <a:xfrm rot="10800000" flipV="1">
                <a:off x="1706749" y="4378598"/>
                <a:ext cx="2609658" cy="36509"/>
              </a:xfrm>
              <a:prstGeom prst="bentConnector4">
                <a:avLst>
                  <a:gd name="adj1" fmla="val 396"/>
                  <a:gd name="adj2" fmla="val 3195611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Łącznik prosty ze strzałką 99"/>
              <p:cNvCxnSpPr>
                <a:stCxn id="4" idx="2"/>
                <a:endCxn id="5" idx="0"/>
              </p:cNvCxnSpPr>
              <p:nvPr/>
            </p:nvCxnSpPr>
            <p:spPr>
              <a:xfrm rot="5400000">
                <a:off x="1450398" y="3100022"/>
                <a:ext cx="511113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607" name="pole tekstowe 101"/>
              <p:cNvSpPr txBox="1">
                <a:spLocks noChangeArrowheads="1"/>
              </p:cNvSpPr>
              <p:nvPr/>
            </p:nvSpPr>
            <p:spPr bwMode="auto">
              <a:xfrm>
                <a:off x="1760499" y="2881305"/>
                <a:ext cx="211775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1200" b="1">
                    <a:latin typeface="Trebuchet MS" pitchFamily="34" charset="0"/>
                  </a:rPr>
                  <a:t>patenty, know-how, technologie innowacyjne</a:t>
                </a:r>
              </a:p>
            </p:txBody>
          </p:sp>
          <p:sp>
            <p:nvSpPr>
              <p:cNvPr id="24608" name="pole tekstowe 103"/>
              <p:cNvSpPr txBox="1">
                <a:spLocks noChangeArrowheads="1"/>
              </p:cNvSpPr>
              <p:nvPr/>
            </p:nvSpPr>
            <p:spPr bwMode="auto">
              <a:xfrm>
                <a:off x="2162142" y="5218137"/>
                <a:ext cx="1716111" cy="612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sz="1200" b="1">
                    <a:latin typeface="Trebuchet MS" pitchFamily="34" charset="0"/>
                  </a:rPr>
                  <a:t>zwrot przychodów z transferu technologii</a:t>
                </a:r>
              </a:p>
            </p:txBody>
          </p:sp>
          <p:sp>
            <p:nvSpPr>
              <p:cNvPr id="24609" name="pole tekstowe 104"/>
              <p:cNvSpPr txBox="1">
                <a:spLocks noChangeArrowheads="1"/>
              </p:cNvSpPr>
              <p:nvPr/>
            </p:nvSpPr>
            <p:spPr bwMode="auto">
              <a:xfrm>
                <a:off x="4791078" y="1648429"/>
                <a:ext cx="2190780" cy="612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l-PL" sz="1200" b="1">
                    <a:latin typeface="Trebuchet MS" pitchFamily="34" charset="0"/>
                  </a:rPr>
                  <a:t>aporty wartości niematerialnych i prawnych</a:t>
                </a:r>
              </a:p>
            </p:txBody>
          </p:sp>
          <p:sp>
            <p:nvSpPr>
              <p:cNvPr id="24610" name="pole tekstowe 105"/>
              <p:cNvSpPr txBox="1">
                <a:spLocks noChangeArrowheads="1"/>
              </p:cNvSpPr>
              <p:nvPr/>
            </p:nvSpPr>
            <p:spPr bwMode="auto">
              <a:xfrm rot="-5400000">
                <a:off x="5221682" y="2852345"/>
                <a:ext cx="94933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200" b="1">
                    <a:latin typeface="Trebuchet MS" pitchFamily="34" charset="0"/>
                  </a:rPr>
                  <a:t>licencje</a:t>
                </a:r>
              </a:p>
            </p:txBody>
          </p:sp>
          <p:sp>
            <p:nvSpPr>
              <p:cNvPr id="24611" name="pole tekstowe 106"/>
              <p:cNvSpPr txBox="1">
                <a:spLocks noChangeArrowheads="1"/>
              </p:cNvSpPr>
              <p:nvPr/>
            </p:nvSpPr>
            <p:spPr bwMode="auto">
              <a:xfrm>
                <a:off x="6397650" y="3510592"/>
                <a:ext cx="1460520" cy="612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l-PL" sz="1200" b="1">
                    <a:latin typeface="Trebuchet MS" pitchFamily="34" charset="0"/>
                  </a:rPr>
                  <a:t>usługi proinnowacyjne</a:t>
                </a:r>
              </a:p>
            </p:txBody>
          </p:sp>
          <p:sp>
            <p:nvSpPr>
              <p:cNvPr id="24612" name="pole tekstowe 107"/>
              <p:cNvSpPr txBox="1">
                <a:spLocks noChangeArrowheads="1"/>
              </p:cNvSpPr>
              <p:nvPr/>
            </p:nvSpPr>
            <p:spPr bwMode="auto">
              <a:xfrm>
                <a:off x="6032520" y="4868112"/>
                <a:ext cx="65723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1200" b="1">
                    <a:latin typeface="Trebuchet MS" pitchFamily="34" charset="0"/>
                  </a:rPr>
                  <a:t>aporty</a:t>
                </a:r>
              </a:p>
            </p:txBody>
          </p:sp>
          <p:sp>
            <p:nvSpPr>
              <p:cNvPr id="24613" name="pole tekstowe 108"/>
              <p:cNvSpPr txBox="1">
                <a:spLocks noChangeArrowheads="1"/>
              </p:cNvSpPr>
              <p:nvPr/>
            </p:nvSpPr>
            <p:spPr bwMode="auto">
              <a:xfrm>
                <a:off x="5338773" y="5944195"/>
                <a:ext cx="31036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l-PL" sz="1200" b="1">
                    <a:latin typeface="Trebuchet MS" pitchFamily="34" charset="0"/>
                  </a:rPr>
                  <a:t>przychody z zysków i sprzedaży firm</a:t>
                </a:r>
              </a:p>
            </p:txBody>
          </p:sp>
        </p:grpSp>
      </p:grpSp>
      <p:grpSp>
        <p:nvGrpSpPr>
          <p:cNvPr id="9" name="Grupa 123"/>
          <p:cNvGrpSpPr>
            <a:grpSpLocks/>
          </p:cNvGrpSpPr>
          <p:nvPr/>
        </p:nvGrpSpPr>
        <p:grpSpPr bwMode="auto">
          <a:xfrm>
            <a:off x="142875" y="1357313"/>
            <a:ext cx="2847975" cy="5364162"/>
            <a:chOff x="190440" y="1457298"/>
            <a:chExt cx="2848014" cy="5364236"/>
          </a:xfrm>
        </p:grpSpPr>
        <p:sp>
          <p:nvSpPr>
            <p:cNvPr id="111" name="Prostokąt 110"/>
            <p:cNvSpPr/>
            <p:nvPr/>
          </p:nvSpPr>
          <p:spPr>
            <a:xfrm>
              <a:off x="195203" y="1457298"/>
              <a:ext cx="2843251" cy="5364236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4" name="pole tekstowe 113"/>
            <p:cNvSpPr txBox="1"/>
            <p:nvPr/>
          </p:nvSpPr>
          <p:spPr>
            <a:xfrm>
              <a:off x="190440" y="6029361"/>
              <a:ext cx="2848014" cy="7381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Zarządzenie Rektora </a:t>
              </a:r>
              <a:r>
                <a:rPr lang="pl-PL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PŁ</a:t>
              </a:r>
              <a:r>
                <a:rPr lang="pl-PL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nr 4/2007 – Regulamin korzystania z  własności intelektualnej w </a:t>
              </a:r>
              <a:r>
                <a:rPr lang="pl-PL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PŁ</a:t>
              </a:r>
              <a:endPara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0" name="Grupa 124"/>
          <p:cNvGrpSpPr>
            <a:grpSpLocks/>
          </p:cNvGrpSpPr>
          <p:nvPr/>
        </p:nvGrpSpPr>
        <p:grpSpPr bwMode="auto">
          <a:xfrm>
            <a:off x="3214688" y="1357313"/>
            <a:ext cx="2884487" cy="5364162"/>
            <a:chOff x="3143209" y="1460473"/>
            <a:chExt cx="2885297" cy="5364236"/>
          </a:xfrm>
        </p:grpSpPr>
        <p:sp>
          <p:nvSpPr>
            <p:cNvPr id="112" name="Prostokąt 111"/>
            <p:cNvSpPr/>
            <p:nvPr/>
          </p:nvSpPr>
          <p:spPr>
            <a:xfrm>
              <a:off x="3143209" y="1460473"/>
              <a:ext cx="2844010" cy="5364236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sp>
          <p:nvSpPr>
            <p:cNvPr id="115" name="pole tekstowe 114"/>
            <p:cNvSpPr txBox="1"/>
            <p:nvPr/>
          </p:nvSpPr>
          <p:spPr>
            <a:xfrm>
              <a:off x="3184496" y="6300827"/>
              <a:ext cx="2844010" cy="5238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Porozumienie o współpracy </a:t>
              </a:r>
              <a:r>
                <a:rPr lang="pl-PL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CTTPŁ</a:t>
              </a:r>
              <a:r>
                <a:rPr lang="pl-PL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i Politechniką Łódzka</a:t>
              </a:r>
            </a:p>
          </p:txBody>
        </p:sp>
      </p:grpSp>
      <p:grpSp>
        <p:nvGrpSpPr>
          <p:cNvPr id="11" name="Grupa 125"/>
          <p:cNvGrpSpPr>
            <a:grpSpLocks/>
          </p:cNvGrpSpPr>
          <p:nvPr/>
        </p:nvGrpSpPr>
        <p:grpSpPr bwMode="auto">
          <a:xfrm>
            <a:off x="6300788" y="1357313"/>
            <a:ext cx="2843212" cy="5364162"/>
            <a:chOff x="6178572" y="1460709"/>
            <a:chExt cx="2844000" cy="5364000"/>
          </a:xfrm>
        </p:grpSpPr>
        <p:sp>
          <p:nvSpPr>
            <p:cNvPr id="113" name="Prostokąt 112"/>
            <p:cNvSpPr/>
            <p:nvPr/>
          </p:nvSpPr>
          <p:spPr>
            <a:xfrm>
              <a:off x="6178572" y="1460709"/>
              <a:ext cx="2844000" cy="5364000"/>
            </a:xfrm>
            <a:prstGeom prst="rect">
              <a:avLst/>
            </a:prstGeom>
            <a:solidFill>
              <a:srgbClr val="00B0F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6" name="pole tekstowe 115"/>
            <p:cNvSpPr txBox="1"/>
            <p:nvPr/>
          </p:nvSpPr>
          <p:spPr>
            <a:xfrm>
              <a:off x="6616843" y="6443721"/>
              <a:ext cx="2045267" cy="30796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Prawo gospodarcze</a:t>
              </a:r>
            </a:p>
          </p:txBody>
        </p:sp>
      </p:grpSp>
      <p:sp>
        <p:nvSpPr>
          <p:cNvPr id="39" name="Tytuł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239000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Model wdrażania technologii</a:t>
            </a:r>
            <a:endParaRPr lang="pl-P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571875"/>
            <a:ext cx="3643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39000" cy="7515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Podział zysków</a:t>
            </a:r>
            <a:endParaRPr lang="pl-P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214438"/>
            <a:ext cx="3571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ze strzałką 6"/>
          <p:cNvCxnSpPr/>
          <p:nvPr/>
        </p:nvCxnSpPr>
        <p:spPr>
          <a:xfrm>
            <a:off x="2286000" y="3286125"/>
            <a:ext cx="2071688" cy="285750"/>
          </a:xfrm>
          <a:prstGeom prst="straightConnector1">
            <a:avLst/>
          </a:prstGeom>
          <a:ln w="38100"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Zmiany w ustawie prawo o szkolnictwie wyższym</a:t>
            </a:r>
            <a:endParaRPr lang="pl-P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500063" y="2428875"/>
            <a:ext cx="7429500" cy="21050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1" dirty="0">
                <a:latin typeface="+mn-lt"/>
                <a:cs typeface="+mn-cs"/>
              </a:rPr>
              <a:t>Ustawa z dnia 18 marca 2011 r. o zmianie ustawy — Prawo o szkolnictwie wyższym, ustawy o stopniach naukowych i tytule naukowym  oraz o stopniach i tytule w zakresie sztuki oraz o zmianie niektórych innych ustaw.</a:t>
            </a:r>
          </a:p>
          <a:p>
            <a:pPr marL="274320" indent="-274320" fontAlgn="auto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pl-PL" sz="1600" b="1" dirty="0">
                <a:latin typeface="+mn-lt"/>
                <a:cs typeface="+mn-cs"/>
              </a:rPr>
              <a:t>Art. 4 ust. 4.</a:t>
            </a:r>
          </a:p>
          <a:p>
            <a:pPr marL="6350" indent="-6350" algn="just" fontAlgn="auto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defRPr/>
            </a:pPr>
            <a:r>
              <a:rPr lang="pl-PL" sz="1600" i="1" dirty="0">
                <a:latin typeface="+mn-lt"/>
                <a:cs typeface="+mn-cs"/>
              </a:rPr>
              <a:t>„Uczelnie  współpracują  z  otoczeniem  społeczno-gospodarczym,  w szczególności w  zakresie prowadzenia badań naukowych  i prac  rozwojowych  na  rzecz  podmiotów  gospodarczych, </a:t>
            </a:r>
            <a:r>
              <a:rPr lang="pl-PL" sz="1600" b="1" i="1" dirty="0">
                <a:latin typeface="+mn-lt"/>
                <a:cs typeface="+mn-cs"/>
              </a:rPr>
              <a:t> </a:t>
            </a:r>
            <a:r>
              <a:rPr lang="pl-PL" sz="1600" i="1" dirty="0">
                <a:solidFill>
                  <a:srgbClr val="FF0000"/>
                </a:solidFill>
                <a:latin typeface="+mn-lt"/>
                <a:cs typeface="+mn-cs"/>
              </a:rPr>
              <a:t>w  wyodrębnionych formach  działalności, w  tym w  drodze  utworzenia  spółki  celowej</a:t>
            </a:r>
            <a:r>
              <a:rPr lang="pl-PL" sz="1600" b="1" i="1" dirty="0">
                <a:latin typeface="+mn-lt"/>
                <a:cs typeface="+mn-cs"/>
              </a:rPr>
              <a:t>,  </a:t>
            </a:r>
            <a:r>
              <a:rPr lang="pl-PL" sz="1600" i="1" dirty="0">
                <a:latin typeface="+mn-lt"/>
                <a:cs typeface="+mn-cs"/>
              </a:rPr>
              <a:t>o której mowa w  art.  86a,  a  także  przez  udział  przedstawicieli  pracodawców w  opracowywaniu  programów  kształcenia  i w procesie dydaktycznym.”</a:t>
            </a:r>
            <a:endParaRPr lang="pl-PL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Zmiany w ustawie prawo o szkolnictwie wyższym</a:t>
            </a:r>
            <a:endParaRPr lang="pl-PL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428625" y="1643063"/>
            <a:ext cx="7429500" cy="48577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1" dirty="0">
                <a:latin typeface="+mn-lt"/>
                <a:cs typeface="+mn-cs"/>
              </a:rPr>
              <a:t>Ustawa z dnia 18 marca 2011 r. o zmianie ustawy — Prawo o szkolnictwie wyższym, ustawy o stopniach naukowych i tytule naukowym  oraz o stopniach i tytule w zakresie sztuki oraz o zmianie niektórych innych ustaw.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Art. 86a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400" i="1" dirty="0">
                <a:latin typeface="+mn-lt"/>
                <a:cs typeface="+mn-cs"/>
              </a:rPr>
              <a:t>„Uczelnia, w celu komercjalizacji wyników badań naukowych  i prac rozwojowych  </a:t>
            </a:r>
            <a:r>
              <a:rPr lang="pl-PL" sz="1400" i="1" dirty="0">
                <a:solidFill>
                  <a:srgbClr val="FF0000"/>
                </a:solidFill>
                <a:latin typeface="+mn-lt"/>
                <a:cs typeface="+mn-cs"/>
              </a:rPr>
              <a:t>tworzy  spółkę  z  ograniczoną  odpowiedzialnością  lub spółkę akcyjną, zwaną dalej „spółką celową”</a:t>
            </a:r>
            <a:r>
              <a:rPr lang="pl-PL" sz="1400" i="1" dirty="0">
                <a:latin typeface="+mn-lt"/>
                <a:cs typeface="+mn-cs"/>
              </a:rPr>
              <a:t>. Spółkę celową  tworzy rektor za zgodą senatu uczelni lub innego organu kolegialnego uczelni.  Do  zadań  spółki  celowej  należy  w  szczególności  obejmowanie udziałów  w  spółkach  kapitałowych  lub  tworzenie  spółek  kapitałowych,  które powstają w celu wdrożenia wyników badań naukowych lub prac rozwojowych prowadzonych w uczelni.”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400" i="1" dirty="0">
                <a:latin typeface="+mn-lt"/>
                <a:cs typeface="+mn-cs"/>
              </a:rPr>
              <a:t>„Rektor, w drodze umowy, </a:t>
            </a:r>
            <a:r>
              <a:rPr lang="pl-PL" sz="1400" i="1" dirty="0">
                <a:solidFill>
                  <a:srgbClr val="FF0000"/>
                </a:solidFill>
                <a:latin typeface="+mn-lt"/>
                <a:cs typeface="+mn-cs"/>
              </a:rPr>
              <a:t>może powierzyć spółce celowej zarządzanie prawami własności przemysłowej uczelni </a:t>
            </a:r>
            <a:r>
              <a:rPr lang="pl-PL" sz="1400" i="1" dirty="0">
                <a:latin typeface="+mn-lt"/>
                <a:cs typeface="+mn-cs"/>
              </a:rPr>
              <a:t>w zakresie jej komercjalizacji.”</a:t>
            </a:r>
            <a:endParaRPr lang="pl-PL" sz="1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1400" i="1" dirty="0">
                <a:latin typeface="+mn-lt"/>
                <a:cs typeface="+mn-cs"/>
              </a:rPr>
              <a:t>„Uczelnia w celu  realizacji zadań określonych w ust. 1  i 2 </a:t>
            </a:r>
            <a:r>
              <a:rPr lang="pl-PL" sz="1400" i="1" dirty="0">
                <a:solidFill>
                  <a:srgbClr val="FF0000"/>
                </a:solidFill>
                <a:latin typeface="+mn-lt"/>
                <a:cs typeface="+mn-cs"/>
              </a:rPr>
              <a:t>przekazuje spółce celowej </a:t>
            </a:r>
            <a:r>
              <a:rPr lang="pl-PL" sz="1400" b="1" i="1" dirty="0">
                <a:solidFill>
                  <a:srgbClr val="FF0000"/>
                </a:solidFill>
                <a:latin typeface="+mn-lt"/>
                <a:cs typeface="+mn-cs"/>
              </a:rPr>
              <a:t>w  formie aportu</a:t>
            </a:r>
            <a:r>
              <a:rPr lang="pl-PL" sz="1400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pl-PL" sz="1400" i="1" dirty="0">
                <a:latin typeface="+mn-lt"/>
                <a:cs typeface="+mn-cs"/>
              </a:rPr>
              <a:t>wyniki badań naukowych  i prac rozwojowych, w szczególności uzyskane prawa własności przemysłowej.”</a:t>
            </a:r>
            <a:endParaRPr lang="pl-PL" sz="1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l-PL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5343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Spółka celowa</a:t>
            </a:r>
            <a:endParaRPr lang="pl-PL" sz="3200" dirty="0"/>
          </a:p>
        </p:txBody>
      </p:sp>
      <p:sp>
        <p:nvSpPr>
          <p:cNvPr id="29698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357313"/>
            <a:ext cx="7239000" cy="8191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sz="2000" smtClean="0"/>
              <a:t>Wprowadzenie pojęcia </a:t>
            </a:r>
            <a:r>
              <a:rPr lang="pl-PL" sz="2000" b="1" smtClean="0"/>
              <a:t>spółki celowej</a:t>
            </a:r>
            <a:r>
              <a:rPr lang="pl-PL" sz="2000" smtClean="0"/>
              <a:t>, jako jednej z form wyodrębnionej działalności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071538" y="2285992"/>
          <a:ext cx="609600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zaokrąglony 7"/>
          <p:cNvSpPr/>
          <p:nvPr/>
        </p:nvSpPr>
        <p:spPr>
          <a:xfrm>
            <a:off x="1071563" y="5286375"/>
            <a:ext cx="6072187" cy="7143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3" animBg="1"/>
      <p:bldP spid="8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70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Założenia ustawodawcy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4831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l-PL" sz="1700" dirty="0" smtClean="0"/>
              <a:t>Komercjalizacja wyników badań naukowych i prac rozwojowych wymaga specjalistycznej wiedzy w zakresie finansowym, prawnym oraz marketingowym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l-PL" sz="1700" dirty="0" smtClean="0"/>
              <a:t>Zarządzanie własnością intelektualną powinno odbywać się na warunkach rynkowych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l-PL" sz="1700" dirty="0" smtClean="0"/>
              <a:t>Prowadzenie przez kompetentne jednostki zarządzanie portfelem udziałów w firmach odpryskowych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l-PL" sz="1700" dirty="0" smtClean="0"/>
              <a:t>Wyspecjalizowanie podmiotu zajmującego się wyłącznie transferem wiedzy i technologii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l-PL" sz="1700" dirty="0" smtClean="0"/>
              <a:t>Wyspecjalizowana spółka jako odpowiedź, na niedostateczne przygotowanie uczelni w zakresie zarządzania własnością przemysłową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l-PL" sz="1700" dirty="0" smtClean="0"/>
              <a:t>Zwiększenie wykorzystania potencjału badawczego uczelni w gospodarce – </a:t>
            </a:r>
            <a:r>
              <a:rPr lang="pl-PL" sz="1700" i="1" dirty="0" smtClean="0"/>
              <a:t>Strategia Rozwoju Nauki w Polsce 2015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l-PL" sz="1700" dirty="0" smtClean="0"/>
              <a:t>Czynnik rozwoju gospodarki opartej na wiedzy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l-PL" sz="1700" i="1" dirty="0" smtClean="0"/>
              <a:t>„Własność intelektualna jest kapitałem na tyle cennym, że wymaga poświęcenia jej szczególnej uwagi”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pl-PL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Wybór jednostki</a:t>
            </a:r>
            <a:endParaRPr lang="pl-PL" sz="3200" dirty="0"/>
          </a:p>
        </p:txBody>
      </p:sp>
      <p:grpSp>
        <p:nvGrpSpPr>
          <p:cNvPr id="31746" name="Grupa 9"/>
          <p:cNvGrpSpPr>
            <a:grpSpLocks/>
          </p:cNvGrpSpPr>
          <p:nvPr/>
        </p:nvGrpSpPr>
        <p:grpSpPr bwMode="auto">
          <a:xfrm>
            <a:off x="357188" y="2357438"/>
            <a:ext cx="7429500" cy="1428750"/>
            <a:chOff x="357158" y="2357430"/>
            <a:chExt cx="7429552" cy="1428760"/>
          </a:xfrm>
        </p:grpSpPr>
        <p:sp>
          <p:nvSpPr>
            <p:cNvPr id="5" name="Elipsa 4"/>
            <p:cNvSpPr/>
            <p:nvPr/>
          </p:nvSpPr>
          <p:spPr>
            <a:xfrm>
              <a:off x="357158" y="2357430"/>
              <a:ext cx="3143272" cy="1428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/>
                <a:t>Formalnie wyodrębniona jednostka wewnętrzna</a:t>
              </a:r>
            </a:p>
          </p:txBody>
        </p:sp>
        <p:sp>
          <p:nvSpPr>
            <p:cNvPr id="6" name="Elipsa 5"/>
            <p:cNvSpPr/>
            <p:nvPr/>
          </p:nvSpPr>
          <p:spPr>
            <a:xfrm>
              <a:off x="4643438" y="2357430"/>
              <a:ext cx="3143272" cy="1428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/>
                <a:t>Spółka celowa</a:t>
              </a:r>
            </a:p>
          </p:txBody>
        </p:sp>
      </p:grpSp>
      <p:pic>
        <p:nvPicPr>
          <p:cNvPr id="7" name="Picture 23" descr="j02545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00306"/>
            <a:ext cx="9525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642938" y="4429125"/>
            <a:ext cx="71135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pl-PL">
                <a:latin typeface="Trebuchet MS" pitchFamily="34" charset="0"/>
              </a:rPr>
              <a:t>Jaką formę wybrać ?</a:t>
            </a:r>
          </a:p>
          <a:p>
            <a:pPr>
              <a:spcBef>
                <a:spcPts val="1200"/>
              </a:spcBef>
            </a:pPr>
            <a:r>
              <a:rPr lang="pl-PL">
                <a:latin typeface="Trebuchet MS" pitchFamily="34" charset="0"/>
              </a:rPr>
              <a:t>Co z istniejącymi jednostkami wewnętrznymi niewyodrębnionymi ?</a:t>
            </a:r>
          </a:p>
          <a:p>
            <a:pPr>
              <a:spcBef>
                <a:spcPts val="1200"/>
              </a:spcBef>
            </a:pPr>
            <a:r>
              <a:rPr lang="pl-PL">
                <a:latin typeface="Trebuchet MS" pitchFamily="34" charset="0"/>
              </a:rPr>
              <a:t>Jak uniknąć konfliktu interesów?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Model transferu z udziałem spółki celowej</a:t>
            </a:r>
            <a:endParaRPr lang="pl-PL" sz="3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630488" y="1928813"/>
            <a:ext cx="2209800" cy="509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l-PL" dirty="0">
                <a:latin typeface="Calibri" pitchFamily="34" charset="0"/>
                <a:cs typeface="Arial" pitchFamily="34" charset="0"/>
              </a:rPr>
              <a:t>Uczelnia</a:t>
            </a:r>
          </a:p>
          <a:p>
            <a:pPr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440113" y="2540000"/>
            <a:ext cx="601662" cy="844550"/>
          </a:xfrm>
          <a:prstGeom prst="downArrow">
            <a:avLst>
              <a:gd name="adj1" fmla="val 50000"/>
              <a:gd name="adj2" fmla="val 29580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630488" y="3500438"/>
            <a:ext cx="2209800" cy="509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l-PL">
                <a:latin typeface="Calibri" pitchFamily="34" charset="0"/>
                <a:cs typeface="Arial" pitchFamily="34" charset="0"/>
              </a:rPr>
              <a:t>Spółka celowa</a:t>
            </a:r>
            <a:endParaRPr lang="pl-PL"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630488" y="5102225"/>
            <a:ext cx="2209800" cy="5095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l-PL">
                <a:latin typeface="Calibri" pitchFamily="34" charset="0"/>
                <a:cs typeface="Arial" pitchFamily="34" charset="0"/>
              </a:rPr>
              <a:t>Przedsiębiorstwa</a:t>
            </a:r>
            <a:endParaRPr lang="pl-PL"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440113" y="4125913"/>
            <a:ext cx="601662" cy="844550"/>
          </a:xfrm>
          <a:prstGeom prst="downArrow">
            <a:avLst>
              <a:gd name="adj1" fmla="val 50000"/>
              <a:gd name="adj2" fmla="val 29580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  <a:cs typeface="+mn-cs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116388" y="2627313"/>
            <a:ext cx="1462087" cy="4810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l-PL">
                <a:latin typeface="Calibri" pitchFamily="34" charset="0"/>
              </a:rPr>
              <a:t>APORT</a:t>
            </a:r>
            <a:endParaRPr lang="pl-PL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116388" y="4208463"/>
            <a:ext cx="2884487" cy="4810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l-PL">
                <a:latin typeface="Calibri" pitchFamily="34" charset="0"/>
              </a:rPr>
              <a:t>SPRZEDAŻ, APORT, USŁUGI</a:t>
            </a:r>
            <a:endParaRPr lang="pl-PL"/>
          </a:p>
        </p:txBody>
      </p:sp>
      <p:sp>
        <p:nvSpPr>
          <p:cNvPr id="32778" name="AutoShape 9"/>
          <p:cNvSpPr>
            <a:spLocks/>
          </p:cNvSpPr>
          <p:nvPr/>
        </p:nvSpPr>
        <p:spPr bwMode="auto">
          <a:xfrm>
            <a:off x="2101850" y="2132013"/>
            <a:ext cx="258763" cy="1557337"/>
          </a:xfrm>
          <a:prstGeom prst="leftBrace">
            <a:avLst>
              <a:gd name="adj1" fmla="val 42296"/>
              <a:gd name="adj2" fmla="val 50000"/>
            </a:avLst>
          </a:prstGeom>
          <a:noFill/>
          <a:ln w="38100">
            <a:solidFill>
              <a:srgbClr val="D99594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2779" name="AutoShape 10"/>
          <p:cNvSpPr>
            <a:spLocks/>
          </p:cNvSpPr>
          <p:nvPr/>
        </p:nvSpPr>
        <p:spPr bwMode="auto">
          <a:xfrm>
            <a:off x="2101850" y="3829050"/>
            <a:ext cx="258763" cy="1557338"/>
          </a:xfrm>
          <a:prstGeom prst="leftBrace">
            <a:avLst>
              <a:gd name="adj1" fmla="val 42296"/>
              <a:gd name="adj2" fmla="val 50000"/>
            </a:avLst>
          </a:prstGeom>
          <a:noFill/>
          <a:ln w="38100">
            <a:solidFill>
              <a:srgbClr val="D99594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1071563" y="2627313"/>
            <a:ext cx="933450" cy="481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l-PL" b="1">
                <a:solidFill>
                  <a:srgbClr val="943634"/>
                </a:solidFill>
                <a:latin typeface="Calibri" pitchFamily="34" charset="0"/>
              </a:rPr>
              <a:t>ETAP 1</a:t>
            </a:r>
            <a:endParaRPr lang="pl-PL"/>
          </a:p>
        </p:txBody>
      </p:sp>
      <p:sp>
        <p:nvSpPr>
          <p:cNvPr id="32781" name="Text Box 12"/>
          <p:cNvSpPr txBox="1">
            <a:spLocks noChangeArrowheads="1"/>
          </p:cNvSpPr>
          <p:nvPr/>
        </p:nvSpPr>
        <p:spPr bwMode="auto">
          <a:xfrm>
            <a:off x="1071563" y="4330700"/>
            <a:ext cx="933450" cy="481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l-PL" b="1">
                <a:solidFill>
                  <a:srgbClr val="943634"/>
                </a:solidFill>
                <a:latin typeface="Calibri" pitchFamily="34" charset="0"/>
              </a:rPr>
              <a:t>ETAP 2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058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Etap I</a:t>
            </a:r>
            <a:endParaRPr lang="pl-PL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10125" y="1357313"/>
            <a:ext cx="1962150" cy="3841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l-PL" sz="1600" dirty="0">
                <a:latin typeface="Calibri" pitchFamily="34" charset="0"/>
                <a:cs typeface="Arial" pitchFamily="34" charset="0"/>
              </a:rPr>
              <a:t>Uczelnia</a:t>
            </a:r>
          </a:p>
          <a:p>
            <a:pPr>
              <a:defRPr/>
            </a:pP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714875" y="1938338"/>
            <a:ext cx="666750" cy="4322762"/>
          </a:xfrm>
          <a:prstGeom prst="downArrow">
            <a:avLst>
              <a:gd name="adj1" fmla="val 49870"/>
              <a:gd name="adj2" fmla="val 53272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pl-PL" sz="120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endParaRPr lang="pl-PL" sz="120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endParaRPr lang="pl-PL" sz="120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endParaRPr lang="pl-PL" sz="120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pl-PL" sz="1200">
                <a:latin typeface="Calibri" pitchFamily="34" charset="0"/>
                <a:cs typeface="Arial" pitchFamily="34" charset="0"/>
              </a:rPr>
              <a:t>APORT</a:t>
            </a:r>
            <a:endParaRPr lang="pl-P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872038" y="6335713"/>
            <a:ext cx="1985962" cy="3841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l-PL" sz="1600" dirty="0">
                <a:latin typeface="Calibri" pitchFamily="34" charset="0"/>
                <a:cs typeface="Arial" pitchFamily="34" charset="0"/>
              </a:rPr>
              <a:t>Spółka celowa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381625" y="1938338"/>
            <a:ext cx="1476375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200">
                <a:latin typeface="Times New Roman" pitchFamily="18" charset="0"/>
                <a:cs typeface="Arial" pitchFamily="34" charset="0"/>
              </a:rPr>
              <a:t>Zgłoszenie utworu pracowniczego</a:t>
            </a:r>
            <a:endParaRPr lang="pl-P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381625" y="2616200"/>
            <a:ext cx="1476375" cy="638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ts val="600"/>
              </a:spcBef>
              <a:spcAft>
                <a:spcPts val="1000"/>
              </a:spcAft>
              <a:defRPr/>
            </a:pPr>
            <a:r>
              <a:rPr lang="pl-PL" sz="1200">
                <a:latin typeface="Times New Roman" pitchFamily="18" charset="0"/>
                <a:cs typeface="Arial" pitchFamily="34" charset="0"/>
              </a:rPr>
              <a:t>Rzetelna wycena technologii</a:t>
            </a:r>
            <a:endParaRPr lang="pl-P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381625" y="3335338"/>
            <a:ext cx="1476375" cy="636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200" dirty="0">
                <a:latin typeface="Times New Roman" pitchFamily="18" charset="0"/>
                <a:cs typeface="Arial" pitchFamily="34" charset="0"/>
              </a:rPr>
              <a:t>Wprowadzenie technologii na aktywa uczelni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381625" y="4778375"/>
            <a:ext cx="1476375" cy="638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200">
                <a:latin typeface="Times New Roman" pitchFamily="18" charset="0"/>
                <a:cs typeface="Arial" pitchFamily="34" charset="0"/>
              </a:rPr>
              <a:t>Akt notarialny (poparty stosową umową)</a:t>
            </a:r>
            <a:endParaRPr lang="pl-P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381625" y="5473700"/>
            <a:ext cx="1476375" cy="636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200">
                <a:latin typeface="Times New Roman" pitchFamily="18" charset="0"/>
                <a:cs typeface="Arial" pitchFamily="34" charset="0"/>
              </a:rPr>
              <a:t>Faktura VAT oraz rozliczenie podatku VAT</a:t>
            </a:r>
            <a:endParaRPr lang="pl-P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5381625" y="4048125"/>
            <a:ext cx="1476375" cy="6365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Zgoda senatu uczelni i</a:t>
            </a:r>
            <a:br>
              <a:rPr lang="pl-PL" sz="12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Ministra Skarbu</a:t>
            </a:r>
            <a:endParaRPr lang="pl-PL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09625" y="1357313"/>
            <a:ext cx="1962150" cy="3841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l-PL" sz="1600" dirty="0">
                <a:latin typeface="Calibri" pitchFamily="34" charset="0"/>
                <a:cs typeface="Arial" pitchFamily="34" charset="0"/>
              </a:rPr>
              <a:t>Uczelnia</a:t>
            </a:r>
          </a:p>
          <a:p>
            <a:pPr>
              <a:defRPr/>
            </a:pP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714375" y="1938338"/>
            <a:ext cx="666750" cy="4322762"/>
          </a:xfrm>
          <a:prstGeom prst="downArrow">
            <a:avLst>
              <a:gd name="adj1" fmla="val 49870"/>
              <a:gd name="adj2" fmla="val 53272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pl-PL" sz="1200" dirty="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endParaRPr lang="pl-PL" sz="1200" dirty="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endParaRPr lang="pl-PL" sz="1200" dirty="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endParaRPr lang="pl-PL" sz="1200" dirty="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pl-PL" sz="1200" dirty="0">
                <a:latin typeface="Calibri" pitchFamily="34" charset="0"/>
                <a:cs typeface="Arial" pitchFamily="34" charset="0"/>
              </a:rPr>
              <a:t>APORT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1538" y="6335713"/>
            <a:ext cx="1985962" cy="3841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l-PL" sz="1600" dirty="0">
                <a:latin typeface="Calibri" pitchFamily="34" charset="0"/>
                <a:cs typeface="Arial" pitchFamily="34" charset="0"/>
              </a:rPr>
              <a:t>Spółka celowa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357313" y="2071688"/>
            <a:ext cx="1476375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200" dirty="0">
                <a:latin typeface="Times New Roman" pitchFamily="18" charset="0"/>
                <a:cs typeface="Arial" pitchFamily="34" charset="0"/>
              </a:rPr>
              <a:t>Zgłoszenie utworu pracowniczego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1357313" y="2857500"/>
            <a:ext cx="1476375" cy="636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ts val="600"/>
              </a:spcBef>
              <a:spcAft>
                <a:spcPts val="1000"/>
              </a:spcAft>
              <a:defRPr/>
            </a:pPr>
            <a:r>
              <a:rPr lang="pl-PL" sz="1200" dirty="0">
                <a:latin typeface="Times New Roman" pitchFamily="18" charset="0"/>
                <a:cs typeface="Arial" pitchFamily="34" charset="0"/>
              </a:rPr>
              <a:t>Rzetelna wycena technologii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357313" y="3714750"/>
            <a:ext cx="1476375" cy="636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200" dirty="0">
                <a:latin typeface="Times New Roman" pitchFamily="18" charset="0"/>
                <a:cs typeface="Arial" pitchFamily="34" charset="0"/>
              </a:rPr>
              <a:t>Wprowadzenie technologii na aktywa uczelni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1357313" y="4572000"/>
            <a:ext cx="1476375" cy="636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200">
                <a:latin typeface="Times New Roman" pitchFamily="18" charset="0"/>
                <a:cs typeface="Arial" pitchFamily="34" charset="0"/>
              </a:rPr>
              <a:t>Akt notarialny (poparty stosową umową)</a:t>
            </a:r>
            <a:endParaRPr lang="pl-P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357313" y="5357813"/>
            <a:ext cx="1476375" cy="636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200">
                <a:latin typeface="Times New Roman" pitchFamily="18" charset="0"/>
                <a:cs typeface="Arial" pitchFamily="34" charset="0"/>
              </a:rPr>
              <a:t>Faktura VAT oraz rozliczenie podatku VAT</a:t>
            </a:r>
            <a:endParaRPr lang="pl-P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357188" y="928688"/>
            <a:ext cx="3125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600">
                <a:latin typeface="Trebuchet MS" pitchFamily="34" charset="0"/>
              </a:rPr>
              <a:t>Wartość technologii ≤ 250 tys. €</a:t>
            </a:r>
          </a:p>
        </p:txBody>
      </p:sp>
      <p:sp>
        <p:nvSpPr>
          <p:cNvPr id="35" name="pole tekstowe 34"/>
          <p:cNvSpPr txBox="1">
            <a:spLocks noChangeArrowheads="1"/>
          </p:cNvSpPr>
          <p:nvPr/>
        </p:nvSpPr>
        <p:spPr bwMode="auto">
          <a:xfrm>
            <a:off x="4143375" y="1000125"/>
            <a:ext cx="3125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600">
                <a:latin typeface="Trebuchet MS" pitchFamily="34" charset="0"/>
              </a:rPr>
              <a:t>Wartość technologii &gt; 250 tys. €</a:t>
            </a:r>
          </a:p>
        </p:txBody>
      </p:sp>
      <p:pic>
        <p:nvPicPr>
          <p:cNvPr id="338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2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/>
          <p:cNvSpPr/>
          <p:nvPr/>
        </p:nvSpPr>
        <p:spPr>
          <a:xfrm>
            <a:off x="571500" y="2714625"/>
            <a:ext cx="3786188" cy="39290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92075" indent="-9207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050" dirty="0"/>
              <a:t>Konsekwencje niewłaściwej wyceny:</a:t>
            </a:r>
          </a:p>
          <a:p>
            <a:pPr marL="92075" indent="-920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050" i="1" dirty="0"/>
              <a:t>„W odniesieniu do PJB, wycenę przeprowadza się także ze względu na zasady ewidencjonowania majątku Skarbu Państwa, określone w rozporządzeniu Rady Ministrów z dnia 14 września 1999 r. w sprawie szczegółowych zasad ewidencjonowania majątku Skarbu Państwa. </a:t>
            </a:r>
            <a:r>
              <a:rPr lang="pl-PL" sz="800" i="1" dirty="0"/>
              <a:t>(Komercjalizacja </a:t>
            </a:r>
            <a:r>
              <a:rPr lang="pl-PL" sz="800" i="1" dirty="0" err="1"/>
              <a:t>B+R</a:t>
            </a:r>
            <a:r>
              <a:rPr lang="pl-PL" sz="800" i="1" dirty="0"/>
              <a:t> dla praktyków, </a:t>
            </a:r>
            <a:r>
              <a:rPr lang="pl-PL" sz="800" dirty="0"/>
              <a:t>Red. Ministerstwo Nauki i Szkolnictwa Wyższego Departament Wdrożeń i Innowacji, Warszawa 2010, s.166)</a:t>
            </a:r>
          </a:p>
          <a:p>
            <a:pPr marL="92075" indent="-920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050" i="1" dirty="0"/>
              <a:t>„Nieprzeprowadzenie przez PJB wyceny, przed przystąpieniem do procesu komercjalizacji, może zostać uznane za niegospodarność środkami publicznymi” </a:t>
            </a:r>
            <a:r>
              <a:rPr lang="pl-PL" sz="800" i="1" dirty="0"/>
              <a:t>(Komercjalizacja </a:t>
            </a:r>
            <a:r>
              <a:rPr lang="pl-PL" sz="800" i="1" dirty="0" err="1"/>
              <a:t>B+R</a:t>
            </a:r>
            <a:r>
              <a:rPr lang="pl-PL" sz="800" i="1" dirty="0"/>
              <a:t> dla praktyków, </a:t>
            </a:r>
            <a:r>
              <a:rPr lang="pl-PL" sz="800" dirty="0"/>
              <a:t>Red. Ministerstwo Nauki i Szkolnictwa Wyższego Departament Wdrożeń i Innowacji, Warszawa 2010, s.169)</a:t>
            </a:r>
          </a:p>
          <a:p>
            <a:pPr marL="92075" indent="-920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050" i="1" dirty="0"/>
              <a:t>§ 1. „Jeżeli wartość wkładów niepieniężnych została znacznie zawyżona w stosunku do ich wartości </a:t>
            </a:r>
            <a:r>
              <a:rPr lang="pl-PL" sz="1050" i="1" dirty="0" err="1"/>
              <a:t>zbywczej</a:t>
            </a:r>
            <a:r>
              <a:rPr lang="pl-PL" sz="1050" i="1" dirty="0"/>
              <a:t> w dniu zawarcia umowy spółki, wspólnik, który wniósł taki wkład, oraz członkowie zarządu, którzy, wiedząc o tym, zgłosili spółkę do rejestru, obowiązani są solidarnie wyrównać spółce brakującą wartość. </a:t>
            </a:r>
            <a:br>
              <a:rPr lang="pl-PL" sz="1050" i="1" dirty="0"/>
            </a:br>
            <a:r>
              <a:rPr lang="pl-PL" sz="1050" i="1" dirty="0"/>
              <a:t>§ 2. Od obowiązku określonego w § 1 wspólnik oraz członkowie zarządu nie mogą być zwolnieni. (</a:t>
            </a:r>
            <a:r>
              <a:rPr lang="pl-PL" sz="800" i="1" dirty="0"/>
              <a:t>Art. 175 Kodeksu Spółek handlowych)</a:t>
            </a:r>
            <a:endParaRPr lang="pl-PL" sz="800" dirty="0"/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800" dirty="0"/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7486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Zagrożenia</a:t>
            </a:r>
            <a:endParaRPr lang="pl-PL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0" name="Group 2"/>
          <p:cNvGrpSpPr>
            <a:grpSpLocks/>
          </p:cNvGrpSpPr>
          <p:nvPr/>
        </p:nvGrpSpPr>
        <p:grpSpPr bwMode="auto">
          <a:xfrm>
            <a:off x="5643563" y="928688"/>
            <a:ext cx="2143125" cy="5362575"/>
            <a:chOff x="4551" y="5967"/>
            <a:chExt cx="2447" cy="777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660" y="5967"/>
              <a:ext cx="2240" cy="55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l-PL" sz="1600" dirty="0">
                  <a:latin typeface="Calibri" pitchFamily="34" charset="0"/>
                  <a:cs typeface="Arial" pitchFamily="34" charset="0"/>
                </a:rPr>
                <a:t>Uczelnia</a:t>
              </a:r>
            </a:p>
            <a:p>
              <a:pPr>
                <a:defRPr/>
              </a:pPr>
              <a:endParaRPr lang="pl-PL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4551" y="6809"/>
              <a:ext cx="761" cy="6263"/>
            </a:xfrm>
            <a:prstGeom prst="downArrow">
              <a:avLst>
                <a:gd name="adj1" fmla="val 49870"/>
                <a:gd name="adj2" fmla="val 53272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endParaRPr lang="pl-PL" sz="1200"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endParaRPr lang="pl-PL" sz="1200"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endParaRPr lang="pl-PL" sz="1200"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endParaRPr lang="pl-PL" sz="1200">
                <a:latin typeface="Times New Roman" pitchFamily="18" charset="0"/>
                <a:cs typeface="Arial" pitchFamily="34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pl-PL" sz="1200">
                  <a:latin typeface="Calibri" pitchFamily="34" charset="0"/>
                  <a:cs typeface="Arial" pitchFamily="34" charset="0"/>
                </a:rPr>
                <a:t>APORT</a:t>
              </a:r>
              <a:endParaRPr lang="pl-PL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730" y="13180"/>
              <a:ext cx="2268" cy="55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l-PL" sz="1600" dirty="0">
                  <a:latin typeface="Calibri" pitchFamily="34" charset="0"/>
                  <a:cs typeface="Arial" pitchFamily="34" charset="0"/>
                </a:rPr>
                <a:t>Spółka celowa</a:t>
              </a:r>
              <a:endParaRPr lang="pl-PL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312" y="6809"/>
              <a:ext cx="1686" cy="88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l-PL" sz="1200">
                  <a:latin typeface="Times New Roman" pitchFamily="18" charset="0"/>
                  <a:cs typeface="Arial" pitchFamily="34" charset="0"/>
                </a:rPr>
                <a:t>Zgłoszenie utworu pracowniczego</a:t>
              </a:r>
              <a:endParaRPr lang="pl-PL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5312" y="7791"/>
              <a:ext cx="1686" cy="9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1000"/>
                </a:spcAft>
                <a:defRPr/>
              </a:pPr>
              <a:r>
                <a:rPr lang="pl-PL" sz="1200">
                  <a:latin typeface="Times New Roman" pitchFamily="18" charset="0"/>
                  <a:cs typeface="Arial" pitchFamily="34" charset="0"/>
                </a:rPr>
                <a:t>Rzetelna wycena technologii</a:t>
              </a:r>
              <a:endParaRPr lang="pl-PL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5312" y="8833"/>
              <a:ext cx="1686" cy="9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l-PL" sz="1200" dirty="0">
                  <a:latin typeface="Times New Roman" pitchFamily="18" charset="0"/>
                  <a:cs typeface="Arial" pitchFamily="34" charset="0"/>
                </a:rPr>
                <a:t>Wprowadzenie technologii na aktywa uczelni</a:t>
              </a:r>
              <a:endParaRPr lang="pl-PL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5312" y="10924"/>
              <a:ext cx="1686" cy="9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l-PL" sz="1200">
                  <a:latin typeface="Times New Roman" pitchFamily="18" charset="0"/>
                  <a:cs typeface="Arial" pitchFamily="34" charset="0"/>
                </a:rPr>
                <a:t>Akt notarialny (poparty stosową umową)</a:t>
              </a:r>
              <a:endParaRPr lang="pl-PL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5312" y="11931"/>
              <a:ext cx="1686" cy="9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l-PL" sz="1200">
                  <a:latin typeface="Times New Roman" pitchFamily="18" charset="0"/>
                  <a:cs typeface="Arial" pitchFamily="34" charset="0"/>
                </a:rPr>
                <a:t>Faktura VAT oraz rozliczenie podatku VAT</a:t>
              </a:r>
              <a:endParaRPr lang="pl-PL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5312" y="9866"/>
              <a:ext cx="1686" cy="9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l-PL" sz="1200" dirty="0">
                  <a:latin typeface="Times New Roman" pitchFamily="18" charset="0"/>
                  <a:cs typeface="Arial" pitchFamily="34" charset="0"/>
                </a:rPr>
                <a:t>Zgoda senatu uczelni i</a:t>
              </a:r>
              <a:br>
                <a:rPr lang="pl-PL" sz="1200" dirty="0">
                  <a:latin typeface="Times New Roman" pitchFamily="18" charset="0"/>
                  <a:cs typeface="Arial" pitchFamily="34" charset="0"/>
                </a:rPr>
              </a:br>
              <a:r>
                <a:rPr lang="pl-PL" sz="1200" dirty="0">
                  <a:latin typeface="Times New Roman" pitchFamily="18" charset="0"/>
                  <a:cs typeface="Arial" pitchFamily="34" charset="0"/>
                </a:rPr>
                <a:t>Ministra Skarbu</a:t>
              </a:r>
            </a:p>
          </p:txBody>
        </p:sp>
      </p:grpSp>
      <p:cxnSp>
        <p:nvCxnSpPr>
          <p:cNvPr id="16" name="Łącznik prosty ze strzałką 15"/>
          <p:cNvCxnSpPr>
            <a:stCxn id="10" idx="1"/>
            <a:endCxn id="18" idx="3"/>
          </p:cNvCxnSpPr>
          <p:nvPr/>
        </p:nvCxnSpPr>
        <p:spPr>
          <a:xfrm rot="10800000">
            <a:off x="4357688" y="1820863"/>
            <a:ext cx="1952625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500063" y="1143000"/>
            <a:ext cx="3857625" cy="1357313"/>
          </a:xfrm>
          <a:prstGeom prst="rect">
            <a:avLst/>
          </a:prstGeom>
          <a:solidFill>
            <a:schemeClr val="accent1">
              <a:tint val="15000"/>
              <a:satMod val="2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Kto powinien dokonać wyceny?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Kto ponosi koszty wyceny?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Konsekwencje prawne i finansowe nierzetelności wyceny!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500063" y="2643188"/>
            <a:ext cx="3857625" cy="500062"/>
          </a:xfrm>
          <a:prstGeom prst="rect">
            <a:avLst/>
          </a:prstGeom>
          <a:solidFill>
            <a:schemeClr val="accent1">
              <a:tint val="15000"/>
              <a:satMod val="2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Koszty amortyzacji technologii!</a:t>
            </a:r>
          </a:p>
        </p:txBody>
      </p:sp>
      <p:cxnSp>
        <p:nvCxnSpPr>
          <p:cNvPr id="22" name="Łącznik prosty ze strzałką 21"/>
          <p:cNvCxnSpPr>
            <a:stCxn id="11" idx="1"/>
            <a:endCxn id="21" idx="3"/>
          </p:cNvCxnSpPr>
          <p:nvPr/>
        </p:nvCxnSpPr>
        <p:spPr>
          <a:xfrm rot="10800000">
            <a:off x="4357688" y="2892425"/>
            <a:ext cx="1952625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00063" y="3357563"/>
            <a:ext cx="3857625" cy="500062"/>
          </a:xfrm>
          <a:prstGeom prst="rect">
            <a:avLst/>
          </a:prstGeom>
          <a:solidFill>
            <a:schemeClr val="accent1">
              <a:tint val="15000"/>
              <a:satMod val="2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Długość trwania procedur!</a:t>
            </a:r>
          </a:p>
        </p:txBody>
      </p:sp>
      <p:cxnSp>
        <p:nvCxnSpPr>
          <p:cNvPr id="26" name="Łącznik prosty ze strzałką 25"/>
          <p:cNvCxnSpPr>
            <a:stCxn id="14" idx="1"/>
            <a:endCxn id="25" idx="3"/>
          </p:cNvCxnSpPr>
          <p:nvPr/>
        </p:nvCxnSpPr>
        <p:spPr>
          <a:xfrm rot="10800000">
            <a:off x="4357688" y="3608388"/>
            <a:ext cx="1952625" cy="33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12" idx="1"/>
            <a:endCxn id="29" idx="3"/>
          </p:cNvCxnSpPr>
          <p:nvPr/>
        </p:nvCxnSpPr>
        <p:spPr>
          <a:xfrm rot="10800000" flipV="1">
            <a:off x="4357688" y="4668838"/>
            <a:ext cx="1952625" cy="46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500063" y="4000500"/>
            <a:ext cx="3857625" cy="1428750"/>
          </a:xfrm>
          <a:prstGeom prst="rect">
            <a:avLst/>
          </a:prstGeom>
          <a:solidFill>
            <a:schemeClr val="accent1">
              <a:tint val="15000"/>
              <a:satMod val="2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Koszty notarialne ponoszone przez spółkę celową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Zobowiązanie z tyt. podatku od czynności cywilno prawnych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Koszty sądowe (KRS)</a:t>
            </a:r>
          </a:p>
        </p:txBody>
      </p:sp>
      <p:cxnSp>
        <p:nvCxnSpPr>
          <p:cNvPr id="43" name="Łącznik prosty ze strzałką 42"/>
          <p:cNvCxnSpPr>
            <a:stCxn id="13" idx="1"/>
          </p:cNvCxnSpPr>
          <p:nvPr/>
        </p:nvCxnSpPr>
        <p:spPr>
          <a:xfrm rot="10800000" flipV="1">
            <a:off x="4357688" y="5362575"/>
            <a:ext cx="1952625" cy="74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rostokąt 43"/>
          <p:cNvSpPr/>
          <p:nvPr/>
        </p:nvSpPr>
        <p:spPr>
          <a:xfrm>
            <a:off x="500063" y="5572125"/>
            <a:ext cx="3857625" cy="1071563"/>
          </a:xfrm>
          <a:prstGeom prst="rect">
            <a:avLst/>
          </a:prstGeom>
          <a:solidFill>
            <a:schemeClr val="accent1">
              <a:tint val="15000"/>
              <a:satMod val="2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Zobowiązanie spółki wobec uczelni z tyt. podatku VAT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/>
              <a:t>Ryzyko pozostania technologii w spółce celowej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500063" y="4000500"/>
            <a:ext cx="3857625" cy="171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dirty="0"/>
              <a:t>Rekomendacja Komisji Budżetowej do wyrażenia przez Senat zgody na zarządzenie majątkiem uczelni (posiedzenie Komisji Budżetowej 1 raz w miesiącu)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dirty="0"/>
              <a:t>Wniesienie sprawy na obrady Senatu (posiedzenie Senatu 1 raz w miesiącu)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dirty="0"/>
              <a:t>Przygotowanie kompletu dokumentów – 1 tydzień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dirty="0"/>
              <a:t>Decyzja Ministra Skarbu – 30 dni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dirty="0"/>
              <a:t>W razie zasięgnięcia opinii innego departamentu przez ministerstwo Skarbu – dodatkowe 14 dni</a:t>
            </a:r>
          </a:p>
          <a:p>
            <a:pPr marL="92075" indent="-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b="1" dirty="0"/>
              <a:t>ŁĄCZNIE = OD 2 DO 3 MIESIĘCY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2" animBg="1"/>
      <p:bldP spid="24" grpId="3" animBg="1"/>
      <p:bldP spid="18" grpId="0" animBg="1"/>
      <p:bldP spid="18" grpId="1" animBg="1"/>
      <p:bldP spid="21" grpId="0" animBg="1"/>
      <p:bldP spid="25" grpId="0" animBg="1"/>
      <p:bldP spid="29" grpId="0" animBg="1"/>
      <p:bldP spid="44" grpId="0" animBg="1"/>
      <p:bldP spid="28" grpId="1" animBg="1"/>
      <p:bldP spid="2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239000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Czym jest wiedza?</a:t>
            </a:r>
            <a:endParaRPr lang="pl-PL" sz="3200" dirty="0"/>
          </a:p>
        </p:txBody>
      </p:sp>
      <p:sp>
        <p:nvSpPr>
          <p:cNvPr id="15362" name="Symbol zastępczy zawartości 2"/>
          <p:cNvSpPr>
            <a:spLocks noGrp="1"/>
          </p:cNvSpPr>
          <p:nvPr>
            <p:ph idx="1"/>
          </p:nvPr>
        </p:nvSpPr>
        <p:spPr>
          <a:xfrm>
            <a:off x="428625" y="2357438"/>
            <a:ext cx="7239000" cy="2747962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 2" pitchFamily="18" charset="2"/>
              <a:buNone/>
            </a:pPr>
            <a:r>
              <a:rPr lang="pl-PL" sz="2400" b="1" i="1" smtClean="0">
                <a:solidFill>
                  <a:srgbClr val="000000"/>
                </a:solidFill>
                <a:latin typeface="Monotype Corsiva" pitchFamily="66" charset="0"/>
              </a:rPr>
              <a:t>„Wiedza jest towarem o wartości rynkowej.</a:t>
            </a:r>
          </a:p>
          <a:p>
            <a:pPr algn="ctr">
              <a:lnSpc>
                <a:spcPct val="150000"/>
              </a:lnSpc>
              <a:buFont typeface="Wingdings 2" pitchFamily="18" charset="2"/>
              <a:buNone/>
            </a:pPr>
            <a:r>
              <a:rPr lang="pl-PL" sz="2400" b="1" i="1" smtClean="0">
                <a:solidFill>
                  <a:srgbClr val="000000"/>
                </a:solidFill>
                <a:latin typeface="Monotype Corsiva" pitchFamily="66" charset="0"/>
              </a:rPr>
              <a:t>Nieroztropnością jest nie mieć tego świadomości !!!</a:t>
            </a:r>
          </a:p>
          <a:p>
            <a:pPr algn="ctr">
              <a:lnSpc>
                <a:spcPct val="150000"/>
              </a:lnSpc>
              <a:buFont typeface="Wingdings 2" pitchFamily="18" charset="2"/>
              <a:buNone/>
            </a:pPr>
            <a:r>
              <a:rPr lang="pl-PL" sz="2400" b="1" i="1" smtClean="0">
                <a:solidFill>
                  <a:srgbClr val="000000"/>
                </a:solidFill>
                <a:latin typeface="Monotype Corsiva" pitchFamily="66" charset="0"/>
              </a:rPr>
              <a:t>Niegospodarnością jest rozdawać towar za darmo </a:t>
            </a:r>
            <a:br>
              <a:rPr lang="pl-PL" sz="2400" b="1" i="1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pl-PL" sz="2400" b="1" i="1" smtClean="0">
                <a:solidFill>
                  <a:srgbClr val="000000"/>
                </a:solidFill>
                <a:latin typeface="Monotype Corsiva" pitchFamily="66" charset="0"/>
              </a:rPr>
              <a:t>lub po zaniżonej cenie”</a:t>
            </a:r>
          </a:p>
          <a:p>
            <a:endParaRPr lang="pl-PL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42294" y="214290"/>
          <a:ext cx="9101706" cy="635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2143" y="1113706"/>
          <a:ext cx="8919713" cy="463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6058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Efekt końcowy</a:t>
            </a:r>
            <a:endParaRPr lang="pl-PL" sz="3200" dirty="0"/>
          </a:p>
        </p:txBody>
      </p:sp>
      <p:sp>
        <p:nvSpPr>
          <p:cNvPr id="37890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428750"/>
            <a:ext cx="7572375" cy="4143375"/>
          </a:xfrm>
        </p:spPr>
        <p:txBody>
          <a:bodyPr/>
          <a:lstStyle/>
          <a:p>
            <a:r>
              <a:rPr lang="pl-PL" sz="1800" smtClean="0"/>
              <a:t>Uczelnia </a:t>
            </a:r>
          </a:p>
          <a:p>
            <a:pPr lvl="1"/>
            <a:r>
              <a:rPr lang="pl-PL" sz="1400" smtClean="0">
                <a:solidFill>
                  <a:schemeClr val="tx1"/>
                </a:solidFill>
              </a:rPr>
              <a:t>ponosi koszty wyceny</a:t>
            </a:r>
          </a:p>
          <a:p>
            <a:pPr lvl="1"/>
            <a:r>
              <a:rPr lang="pl-PL" sz="1400" smtClean="0">
                <a:solidFill>
                  <a:schemeClr val="tx1"/>
                </a:solidFill>
              </a:rPr>
              <a:t>obejmuje udziały w spółce celowej o równowartości przedmiotu aportu</a:t>
            </a:r>
          </a:p>
          <a:p>
            <a:pPr lvl="1"/>
            <a:r>
              <a:rPr lang="pl-PL" sz="1400" smtClean="0">
                <a:solidFill>
                  <a:schemeClr val="tx1"/>
                </a:solidFill>
              </a:rPr>
              <a:t>powstaje zobowiązanie z tytułu VAT wobec Urzędu Skarbowego – płatne do 25 dnia miesiąca następującego po miesiącu operacji gospodarczej</a:t>
            </a:r>
          </a:p>
          <a:p>
            <a:pPr lvl="1"/>
            <a:r>
              <a:rPr lang="pl-PL" sz="1400" smtClean="0">
                <a:solidFill>
                  <a:schemeClr val="tx1"/>
                </a:solidFill>
              </a:rPr>
              <a:t>powstaje należność pieniężna od Spółki celowej z tyt. VAT płatne do dnia wynikającego z faktury</a:t>
            </a:r>
          </a:p>
          <a:p>
            <a:r>
              <a:rPr lang="pl-PL" sz="1800" smtClean="0"/>
              <a:t>Spółka</a:t>
            </a:r>
          </a:p>
          <a:p>
            <a:pPr lvl="1"/>
            <a:r>
              <a:rPr lang="pl-PL" sz="1400" smtClean="0">
                <a:solidFill>
                  <a:schemeClr val="tx1"/>
                </a:solidFill>
              </a:rPr>
              <a:t>nabywa  technologię, a tym samym podwyższa swój kapitał zakładowy</a:t>
            </a:r>
          </a:p>
          <a:p>
            <a:pPr lvl="1"/>
            <a:r>
              <a:rPr lang="pl-PL" sz="1400" smtClean="0">
                <a:solidFill>
                  <a:schemeClr val="tx1"/>
                </a:solidFill>
              </a:rPr>
              <a:t>ponosi koszty: 7 500 (PCC) + 5 700 (notariusz) + 650 (KRS) = 13 850 zł</a:t>
            </a:r>
            <a:br>
              <a:rPr lang="pl-PL" sz="1400" smtClean="0">
                <a:solidFill>
                  <a:schemeClr val="tx1"/>
                </a:solidFill>
              </a:rPr>
            </a:br>
            <a:r>
              <a:rPr lang="pl-PL" sz="1400" smtClean="0">
                <a:solidFill>
                  <a:schemeClr val="tx1"/>
                </a:solidFill>
              </a:rPr>
              <a:t>(co stanowi w tym przypadku 0,92% wartości technologii)</a:t>
            </a:r>
          </a:p>
          <a:p>
            <a:pPr lvl="1"/>
            <a:r>
              <a:rPr lang="pl-PL" sz="1400" smtClean="0">
                <a:solidFill>
                  <a:schemeClr val="tx1"/>
                </a:solidFill>
              </a:rPr>
              <a:t>powstaje zobowiązanie pieniężne wobec uczelni z tyt. podatku VAT płatne w terminie wykazanym na fakturze</a:t>
            </a:r>
          </a:p>
          <a:p>
            <a:pPr lvl="1"/>
            <a:r>
              <a:rPr lang="pl-PL" sz="1400" smtClean="0">
                <a:solidFill>
                  <a:schemeClr val="tx1"/>
                </a:solidFill>
              </a:rPr>
              <a:t>należność z tyt. VAT odzyskiwała w dalszym przekazaniu technologii lub po 60 dniach z Urzędu Skarbowego</a:t>
            </a:r>
          </a:p>
          <a:p>
            <a:endParaRPr lang="pl-PL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Etap II</a:t>
            </a:r>
            <a:endParaRPr lang="pl-PL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42938" y="1500188"/>
            <a:ext cx="1873250" cy="433387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b="1" dirty="0">
                <a:latin typeface="Calibri" pitchFamily="34" charset="0"/>
                <a:cs typeface="Arial" pitchFamily="34" charset="0"/>
              </a:rPr>
              <a:t>Spółka celowa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723900" y="2058988"/>
            <a:ext cx="542925" cy="2235200"/>
          </a:xfrm>
          <a:prstGeom prst="downArrow">
            <a:avLst>
              <a:gd name="adj1" fmla="val 50074"/>
              <a:gd name="adj2" fmla="val 6441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400" b="1" dirty="0">
                <a:latin typeface="Calibri" pitchFamily="34" charset="0"/>
                <a:cs typeface="Arial" pitchFamily="34" charset="0"/>
              </a:rPr>
              <a:t>SPRZEDAŻ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947863" y="2058988"/>
            <a:ext cx="490537" cy="2270125"/>
          </a:xfrm>
          <a:prstGeom prst="downArrow">
            <a:avLst>
              <a:gd name="adj1" fmla="val 41231"/>
              <a:gd name="adj2" fmla="val 7608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400" b="1" dirty="0">
                <a:latin typeface="Calibri" pitchFamily="34" charset="0"/>
                <a:cs typeface="Arial" pitchFamily="34" charset="0"/>
              </a:rPr>
              <a:t>USŁUGI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339850" y="2058988"/>
            <a:ext cx="550863" cy="2235200"/>
          </a:xfrm>
          <a:prstGeom prst="downArrow">
            <a:avLst>
              <a:gd name="adj1" fmla="val 37972"/>
              <a:gd name="adj2" fmla="val 63466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1400" b="1" dirty="0">
                <a:latin typeface="Calibri" pitchFamily="34" charset="0"/>
                <a:cs typeface="Arial" pitchFamily="34" charset="0"/>
              </a:rPr>
              <a:t>APORT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42938" y="4445000"/>
            <a:ext cx="1873250" cy="760413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l-PL" sz="2000" b="1" dirty="0">
                <a:latin typeface="Calibri" pitchFamily="34" charset="0"/>
                <a:cs typeface="Arial" pitchFamily="34" charset="0"/>
              </a:rPr>
              <a:t>Otoczenie gospodarcze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928938" y="1643063"/>
            <a:ext cx="5357812" cy="229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600" b="1" dirty="0">
                <a:latin typeface="+mn-lt"/>
                <a:cs typeface="+mn-cs"/>
              </a:rPr>
              <a:t>Formy komercjalizacji:</a:t>
            </a:r>
          </a:p>
          <a:p>
            <a:pPr marL="173038" indent="-173038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  <a:cs typeface="+mn-cs"/>
              </a:rPr>
              <a:t>Sprzedaż – odpłatne przekazanie technologii innemu podmiotowi</a:t>
            </a:r>
          </a:p>
          <a:p>
            <a:pPr marL="173038" indent="-173038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  <a:cs typeface="+mn-cs"/>
              </a:rPr>
              <a:t>Aport – obejmowanie udziałów w istniejących lub nowopowstałych spółkach w zamian za wkład niepieniężny w postaci technologii</a:t>
            </a:r>
          </a:p>
          <a:p>
            <a:pPr marL="173038" indent="-173038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  <a:cs typeface="+mn-cs"/>
              </a:rPr>
              <a:t>Usługi – świadczenie usług o charakterze innowacyjnym, bazujących na otrzymanej technologii </a:t>
            </a:r>
          </a:p>
        </p:txBody>
      </p: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3143250" y="4500563"/>
            <a:ext cx="4929188" cy="1565275"/>
            <a:chOff x="2622" y="7025"/>
            <a:chExt cx="7281" cy="1902"/>
          </a:xfrm>
        </p:grpSpPr>
        <p:sp>
          <p:nvSpPr>
            <p:cNvPr id="31758" name="AutoShape 14"/>
            <p:cNvSpPr>
              <a:spLocks noChangeArrowheads="1"/>
            </p:cNvSpPr>
            <p:nvPr/>
          </p:nvSpPr>
          <p:spPr bwMode="auto">
            <a:xfrm>
              <a:off x="2622" y="7025"/>
              <a:ext cx="1820" cy="883"/>
            </a:xfrm>
            <a:prstGeom prst="rightArrow">
              <a:avLst>
                <a:gd name="adj1" fmla="val 50000"/>
                <a:gd name="adj2" fmla="val 51529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l-PL" sz="1300" b="1">
                  <a:latin typeface="Calibri" pitchFamily="34" charset="0"/>
                  <a:cs typeface="Arial" pitchFamily="34" charset="0"/>
                </a:rPr>
                <a:t>Sprzedaż</a:t>
              </a: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9" name="AutoShape 15"/>
            <p:cNvSpPr>
              <a:spLocks noChangeArrowheads="1"/>
            </p:cNvSpPr>
            <p:nvPr/>
          </p:nvSpPr>
          <p:spPr bwMode="auto">
            <a:xfrm>
              <a:off x="2622" y="8044"/>
              <a:ext cx="1820" cy="883"/>
            </a:xfrm>
            <a:prstGeom prst="rightArrow">
              <a:avLst>
                <a:gd name="adj1" fmla="val 50000"/>
                <a:gd name="adj2" fmla="val 51529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l-PL" sz="1300" b="1">
                  <a:latin typeface="Calibri" pitchFamily="34" charset="0"/>
                  <a:cs typeface="Arial" pitchFamily="34" charset="0"/>
                </a:rPr>
                <a:t>Aport</a:t>
              </a: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4" name="AutoShape 16"/>
            <p:cNvSpPr>
              <a:spLocks/>
            </p:cNvSpPr>
            <p:nvPr/>
          </p:nvSpPr>
          <p:spPr bwMode="auto">
            <a:xfrm>
              <a:off x="4823" y="7229"/>
              <a:ext cx="652" cy="1508"/>
            </a:xfrm>
            <a:prstGeom prst="rightBrace">
              <a:avLst>
                <a:gd name="adj1" fmla="val 19274"/>
                <a:gd name="adj2" fmla="val 50000"/>
              </a:avLst>
            </a:prstGeom>
            <a:noFill/>
            <a:ln w="19050">
              <a:solidFill>
                <a:srgbClr val="3F315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38925" name="AutoShape 17"/>
            <p:cNvSpPr>
              <a:spLocks noChangeArrowheads="1"/>
            </p:cNvSpPr>
            <p:nvPr/>
          </p:nvSpPr>
          <p:spPr bwMode="auto">
            <a:xfrm>
              <a:off x="5856" y="7229"/>
              <a:ext cx="4047" cy="15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284163" lvl="1" indent="-284163">
                <a:spcAft>
                  <a:spcPts val="1000"/>
                </a:spcAft>
                <a:buFont typeface="Symbol" pitchFamily="18" charset="2"/>
                <a:buChar char="·"/>
              </a:pPr>
              <a:r>
                <a:rPr lang="pl-PL" sz="1200">
                  <a:latin typeface="Times New Roman" pitchFamily="18" charset="0"/>
                </a:rPr>
                <a:t>Licencja</a:t>
              </a:r>
            </a:p>
            <a:p>
              <a:pPr marL="284163" indent="-284163">
                <a:spcAft>
                  <a:spcPts val="1000"/>
                </a:spcAft>
                <a:buFont typeface="Symbol" pitchFamily="18" charset="2"/>
                <a:buChar char="·"/>
              </a:pPr>
              <a:r>
                <a:rPr lang="pl-PL" sz="1200">
                  <a:latin typeface="Times New Roman" pitchFamily="18" charset="0"/>
                </a:rPr>
                <a:t>Prawa do technologii</a:t>
              </a:r>
            </a:p>
            <a:p>
              <a:pPr marL="284163" indent="-284163">
                <a:spcAft>
                  <a:spcPts val="1000"/>
                </a:spcAft>
                <a:buFont typeface="Symbol" pitchFamily="18" charset="2"/>
                <a:buChar char="·"/>
              </a:pPr>
              <a:r>
                <a:rPr lang="pl-PL" sz="1200">
                  <a:latin typeface="Times New Roman" pitchFamily="18" charset="0"/>
                </a:rPr>
                <a:t>Gotowe rozwiązania (maszyny, urządzenia, aparatura itp.)</a:t>
              </a:r>
              <a:endParaRPr lang="pl-PL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1" animBg="1"/>
      <p:bldP spid="31748" grpId="0" animBg="1"/>
      <p:bldP spid="31749" grpId="0" animBg="1"/>
      <p:bldP spid="31750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7486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Projekty kompleksowe</a:t>
            </a:r>
            <a:endParaRPr lang="pl-PL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14282" y="1500174"/>
          <a:ext cx="8572560" cy="23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1357313" y="3857625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Trebuchet MS" pitchFamily="34" charset="0"/>
              </a:rPr>
              <a:t>Jak zapewnić zabezpieczenie realizacji przedsięwzięcia o dużej wartości?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500188" y="4857750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Trebuchet MS" pitchFamily="34" charset="0"/>
              </a:rPr>
              <a:t>Czy przed przystąpieniem do ofertowania lub przetargu zawrzeć umowę konsorcjum?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Powrót korzyści</a:t>
            </a:r>
            <a:endParaRPr lang="pl-PL" sz="3200" dirty="0"/>
          </a:p>
        </p:txBody>
      </p:sp>
      <p:grpSp>
        <p:nvGrpSpPr>
          <p:cNvPr id="40962" name="Grupa 16"/>
          <p:cNvGrpSpPr>
            <a:grpSpLocks/>
          </p:cNvGrpSpPr>
          <p:nvPr/>
        </p:nvGrpSpPr>
        <p:grpSpPr bwMode="auto">
          <a:xfrm>
            <a:off x="1000125" y="1500188"/>
            <a:ext cx="2209800" cy="4652962"/>
            <a:chOff x="1000100" y="1500174"/>
            <a:chExt cx="2209276" cy="4653326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1000100" y="1500174"/>
              <a:ext cx="2209276" cy="5096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l-PL" dirty="0">
                  <a:latin typeface="Calibri" pitchFamily="34" charset="0"/>
                  <a:cs typeface="Arial" pitchFamily="34" charset="0"/>
                </a:rPr>
                <a:t>Uczelnia</a:t>
              </a:r>
            </a:p>
            <a:p>
              <a:pPr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10800000">
              <a:off x="1785727" y="2071719"/>
              <a:ext cx="601519" cy="1416161"/>
            </a:xfrm>
            <a:prstGeom prst="downArrow">
              <a:avLst>
                <a:gd name="adj1" fmla="val 50000"/>
                <a:gd name="adj2" fmla="val 29580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00100" y="3572023"/>
              <a:ext cx="2209276" cy="5096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l-PL" dirty="0">
                  <a:latin typeface="Calibri" pitchFamily="34" charset="0"/>
                  <a:cs typeface="Arial" pitchFamily="34" charset="0"/>
                </a:rPr>
                <a:t>Spółka celowa</a:t>
              </a:r>
              <a:endParaRPr lang="pl-PL" dirty="0">
                <a:latin typeface="Times New Roman" pitchFamily="18" charset="0"/>
                <a:cs typeface="Arial" pitchFamily="34" charset="0"/>
              </a:endParaRPr>
            </a:p>
            <a:p>
              <a:pPr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000100" y="5643873"/>
              <a:ext cx="2209276" cy="5096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l-PL" dirty="0">
                  <a:latin typeface="Calibri" pitchFamily="34" charset="0"/>
                  <a:cs typeface="Arial" pitchFamily="34" charset="0"/>
                </a:rPr>
                <a:t>Przedsiębiorstwa</a:t>
              </a:r>
              <a:endParaRPr lang="pl-PL" dirty="0">
                <a:latin typeface="Times New Roman" pitchFamily="18" charset="0"/>
                <a:cs typeface="Arial" pitchFamily="34" charset="0"/>
              </a:endParaRPr>
            </a:p>
            <a:p>
              <a:pPr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10800000">
              <a:off x="1785727" y="4143568"/>
              <a:ext cx="601519" cy="1416161"/>
            </a:xfrm>
            <a:prstGeom prst="downArrow">
              <a:avLst>
                <a:gd name="adj1" fmla="val 50000"/>
                <a:gd name="adj2" fmla="val 29580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428875" y="4572000"/>
            <a:ext cx="2884488" cy="9286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l-PL">
                <a:latin typeface="Calibri" pitchFamily="34" charset="0"/>
              </a:rPr>
              <a:t>Przychody z komercjalizacji:</a:t>
            </a:r>
          </a:p>
          <a:p>
            <a:pPr>
              <a:buFont typeface="Arial" charset="0"/>
              <a:buChar char="•"/>
            </a:pPr>
            <a:r>
              <a:rPr lang="pl-PL" sz="1400">
                <a:latin typeface="Calibri" pitchFamily="34" charset="0"/>
              </a:rPr>
              <a:t>Przychody ze sprzedaży</a:t>
            </a:r>
          </a:p>
          <a:p>
            <a:pPr>
              <a:buFont typeface="Arial" charset="0"/>
              <a:buChar char="•"/>
            </a:pPr>
            <a:r>
              <a:rPr lang="pl-PL" sz="1400">
                <a:latin typeface="Calibri" pitchFamily="34" charset="0"/>
              </a:rPr>
              <a:t>Wypłacone dywidendy</a:t>
            </a:r>
            <a:endParaRPr lang="pl-PL" sz="1400"/>
          </a:p>
        </p:txBody>
      </p:sp>
      <p:sp>
        <p:nvSpPr>
          <p:cNvPr id="13" name="Prostokąt zaokrąglony 12"/>
          <p:cNvSpPr/>
          <p:nvPr/>
        </p:nvSpPr>
        <p:spPr>
          <a:xfrm>
            <a:off x="5000625" y="1571625"/>
            <a:ext cx="2571750" cy="1428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Czy zatem twórcy technologii mają czekać na wypracowanie przez spółkę celową zysku??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5000625" y="2071688"/>
            <a:ext cx="2571750" cy="1428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Co jeżeli spółka skonsumuje w ciągu roku zysk uzyskany z komercjalizacji na własne koszty?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5000625" y="2643188"/>
            <a:ext cx="2571750" cy="1428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Jak zagwarantować twórcom ich wynagrodzenia?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857375"/>
            <a:ext cx="1190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71750" y="2500313"/>
            <a:ext cx="1460500" cy="714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l-PL">
                <a:latin typeface="Calibri" pitchFamily="34" charset="0"/>
              </a:rPr>
              <a:t>Wypłata dywidend</a:t>
            </a:r>
            <a:endParaRPr lang="pl-PL"/>
          </a:p>
        </p:txBody>
      </p:sp>
      <p:pic>
        <p:nvPicPr>
          <p:cNvPr id="409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03725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/>
              <a:t>spółka celowa - Centrum transferu technologii politechniki łódzkiej sp. z o.o. </a:t>
            </a:r>
            <a:endParaRPr lang="pl-PL" sz="2400" dirty="0"/>
          </a:p>
        </p:txBody>
      </p:sp>
      <p:sp>
        <p:nvSpPr>
          <p:cNvPr id="41986" name="Symbol zastępczy zawartości 2"/>
          <p:cNvSpPr>
            <a:spLocks noGrp="1"/>
          </p:cNvSpPr>
          <p:nvPr>
            <p:ph idx="1"/>
          </p:nvPr>
        </p:nvSpPr>
        <p:spPr>
          <a:xfrm>
            <a:off x="428625" y="1785938"/>
            <a:ext cx="7239000" cy="100012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pl-PL" sz="1800" smtClean="0"/>
              <a:t>Pierwsza w Polsce przyuczelniana spółka prawa handlowego, powołana celem komercjalizacji technologii wytworzonych </a:t>
            </a:r>
            <a:br>
              <a:rPr lang="pl-PL" sz="1800" smtClean="0"/>
            </a:br>
            <a:r>
              <a:rPr lang="pl-PL" sz="1800" smtClean="0"/>
              <a:t>w murach Politechniki Łódzkiej.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42875" y="2857500"/>
            <a:ext cx="7786688" cy="9286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pl-PL" sz="2200" dirty="0">
                <a:latin typeface="+mn-lt"/>
                <a:cs typeface="+mn-cs"/>
              </a:rPr>
              <a:t>Misja </a:t>
            </a:r>
          </a:p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pl-PL" sz="1700" i="1" dirty="0">
                <a:latin typeface="+mn-lt"/>
                <a:cs typeface="+mn-cs"/>
              </a:rPr>
              <a:t>Zbudowanie pomostu porozumienia pomiędzy światem </a:t>
            </a:r>
            <a:br>
              <a:rPr lang="pl-PL" sz="1700" i="1" dirty="0">
                <a:latin typeface="+mn-lt"/>
                <a:cs typeface="+mn-cs"/>
              </a:rPr>
            </a:br>
            <a:r>
              <a:rPr lang="pl-PL" sz="1700" i="1" dirty="0">
                <a:latin typeface="+mn-lt"/>
                <a:cs typeface="+mn-cs"/>
              </a:rPr>
              <a:t>nauki i biznesem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8625" y="3857625"/>
            <a:ext cx="7239000" cy="1143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pl-PL" sz="5100" dirty="0">
                <a:latin typeface="+mn-lt"/>
                <a:cs typeface="+mn-cs"/>
              </a:rPr>
              <a:t>Wizja</a:t>
            </a:r>
          </a:p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pl-PL" sz="3400" b="1" dirty="0">
                <a:latin typeface="+mn-lt"/>
                <a:cs typeface="+mn-cs"/>
              </a:rPr>
              <a:t>CTT PŁ</a:t>
            </a:r>
            <a:r>
              <a:rPr lang="pl-PL" sz="4000" b="1" i="1" dirty="0">
                <a:latin typeface="+mn-lt"/>
                <a:cs typeface="+mn-cs"/>
              </a:rPr>
              <a:t>- </a:t>
            </a:r>
            <a:r>
              <a:rPr lang="pl-PL" sz="4000" i="1" dirty="0">
                <a:latin typeface="+mn-lt"/>
                <a:cs typeface="+mn-cs"/>
              </a:rPr>
              <a:t>przedsiębiorstwo rozpoznawalne jako broker innowacyjnych technologii na rynku polskim, działające w ścisłej współpracy z najlepszymi naukowcami. </a:t>
            </a:r>
          </a:p>
        </p:txBody>
      </p:sp>
      <p:pic>
        <p:nvPicPr>
          <p:cNvPr id="41989" name="Picture 2" descr="D:\Dokumenty CTT\propozycje serwisu www dla CTT PŁ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5286375"/>
            <a:ext cx="24892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/>
              <a:t>spółka celowa - Centrum transferu technologii politechniki łódzkiej sp. z o.o. </a:t>
            </a:r>
            <a:endParaRPr lang="pl-PL" sz="2400" dirty="0"/>
          </a:p>
        </p:txBody>
      </p:sp>
      <p:sp>
        <p:nvSpPr>
          <p:cNvPr id="43010" name="Symbol zastępczy zawartości 2"/>
          <p:cNvSpPr>
            <a:spLocks noGrp="1"/>
          </p:cNvSpPr>
          <p:nvPr>
            <p:ph idx="1"/>
          </p:nvPr>
        </p:nvSpPr>
        <p:spPr>
          <a:xfrm>
            <a:off x="428625" y="2000250"/>
            <a:ext cx="7239000" cy="3462338"/>
          </a:xfrm>
        </p:spPr>
        <p:txBody>
          <a:bodyPr/>
          <a:lstStyle/>
          <a:p>
            <a:r>
              <a:rPr lang="pl-PL" sz="1700" smtClean="0"/>
              <a:t>Zalety formy prawnej:</a:t>
            </a:r>
          </a:p>
          <a:p>
            <a:pPr lvl="1">
              <a:buFont typeface="Arial" charset="0"/>
              <a:buChar char="•"/>
            </a:pPr>
            <a:r>
              <a:rPr lang="pl-PL" sz="1400" smtClean="0">
                <a:solidFill>
                  <a:schemeClr val="tx1"/>
                </a:solidFill>
              </a:rPr>
              <a:t> Brak reżimu zamówień publicznych</a:t>
            </a:r>
          </a:p>
          <a:p>
            <a:pPr lvl="1">
              <a:buFont typeface="Arial" charset="0"/>
              <a:buChar char="•"/>
            </a:pPr>
            <a:r>
              <a:rPr lang="pl-PL" sz="1400" smtClean="0">
                <a:solidFill>
                  <a:schemeClr val="tx1"/>
                </a:solidFill>
              </a:rPr>
              <a:t> Atrakcyjna forma działalności dla partnerów biznesowych – równy partner biznesowy</a:t>
            </a:r>
          </a:p>
          <a:p>
            <a:pPr lvl="1">
              <a:buFont typeface="Arial" charset="0"/>
              <a:buChar char="•"/>
            </a:pPr>
            <a:r>
              <a:rPr lang="pl-PL" sz="1400" smtClean="0">
                <a:solidFill>
                  <a:schemeClr val="tx1"/>
                </a:solidFill>
              </a:rPr>
              <a:t>Niezależny system zarządzania i podejmowania decyzji- płaska struktura zarządzania</a:t>
            </a:r>
          </a:p>
          <a:p>
            <a:pPr lvl="1">
              <a:buFont typeface="Arial" charset="0"/>
              <a:buChar char="•"/>
            </a:pPr>
            <a:r>
              <a:rPr lang="pl-PL" sz="1400" smtClean="0">
                <a:solidFill>
                  <a:schemeClr val="tx1"/>
                </a:solidFill>
              </a:rPr>
              <a:t> Uporządkowany system pomocy publicznej dla przedsiębiorstw w ramach programu projektów celowych MNiSzW</a:t>
            </a:r>
          </a:p>
          <a:p>
            <a:pPr lvl="1">
              <a:buFont typeface="Arial" charset="0"/>
              <a:buChar char="•"/>
            </a:pPr>
            <a:r>
              <a:rPr lang="pl-PL" sz="1400" smtClean="0">
                <a:solidFill>
                  <a:schemeClr val="tx1"/>
                </a:solidFill>
              </a:rPr>
              <a:t> Dostępność funduszy na transformację wiedzy w ramach projektów rozwojowych MNiSzW</a:t>
            </a:r>
          </a:p>
          <a:p>
            <a:pPr lvl="1">
              <a:buFont typeface="Arial" charset="0"/>
              <a:buChar char="•"/>
            </a:pPr>
            <a:r>
              <a:rPr lang="pl-PL" sz="1400" smtClean="0">
                <a:solidFill>
                  <a:schemeClr val="tx1"/>
                </a:solidFill>
              </a:rPr>
              <a:t> </a:t>
            </a:r>
            <a:r>
              <a:rPr lang="pl-PL" sz="1500" smtClean="0">
                <a:solidFill>
                  <a:schemeClr val="tx1"/>
                </a:solidFill>
              </a:rPr>
              <a:t>Uczelnie i instytucje biznesowe różnią się pod każdym względem - uniwersytet nie powinien być podobny do spółki biznesowej, spółka biznesowa nie może być podobna do uniwersytetu.</a:t>
            </a:r>
          </a:p>
          <a:p>
            <a:pPr>
              <a:buFont typeface="Arial" charset="0"/>
              <a:buChar char="•"/>
            </a:pPr>
            <a:endParaRPr lang="pl-PL" sz="1700" smtClean="0"/>
          </a:p>
          <a:p>
            <a:pPr lvl="1"/>
            <a:endParaRPr lang="pl-PL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6058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Dobre praktyki - MEDGAL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5" y="1357313"/>
            <a:ext cx="7239000" cy="278606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pl-PL" sz="2000" b="1" dirty="0" smtClean="0"/>
              <a:t>Nabywca: </a:t>
            </a:r>
            <a:r>
              <a:rPr lang="pl-PL" sz="1800" dirty="0" smtClean="0"/>
              <a:t>P.P.U.H. MEDGAL  - Białystok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pl-PL" sz="2000" b="1" dirty="0" smtClean="0"/>
              <a:t>Projekt: </a:t>
            </a:r>
            <a:r>
              <a:rPr lang="pl-PL" sz="1800" dirty="0" smtClean="0"/>
              <a:t>Realizacja rzeczowych produktów innowacyjnych</a:t>
            </a:r>
          </a:p>
          <a:p>
            <a:pPr marL="521208" lvl="1" fontAlgn="auto"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l-PL" sz="1800" dirty="0" smtClean="0">
                <a:solidFill>
                  <a:schemeClr val="tx1">
                    <a:tint val="85000"/>
                  </a:schemeClr>
                </a:solidFill>
              </a:rPr>
              <a:t> Budowa aparatury  - do modyfikacji warstwy powierzchniowej obejmującej wytwarzanie struktury austenitu azotowego w warstwie wierzchniej wyrobów i zewnętrznej powłoki węglowej o budowie </a:t>
            </a:r>
            <a:r>
              <a:rPr lang="pl-PL" sz="1800" dirty="0" err="1" smtClean="0">
                <a:solidFill>
                  <a:schemeClr val="tx1">
                    <a:tint val="85000"/>
                  </a:schemeClr>
                </a:solidFill>
              </a:rPr>
              <a:t>nanokrystalicznej</a:t>
            </a:r>
            <a:r>
              <a:rPr lang="pl-PL" sz="1800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"/>
              <a:defRPr/>
            </a:pPr>
            <a:r>
              <a:rPr lang="pl-PL" sz="2000" b="1" dirty="0" smtClean="0"/>
              <a:t>Wykonawca </a:t>
            </a:r>
            <a:r>
              <a:rPr lang="pl-PL" sz="2000" dirty="0" smtClean="0"/>
              <a:t>- </a:t>
            </a:r>
            <a:r>
              <a:rPr lang="pl-PL" sz="1800" dirty="0" smtClean="0"/>
              <a:t>Instytut Inżynierii Materiałowej PŁ pod kierownictwem dr Jacka Grabarczyka</a:t>
            </a:r>
          </a:p>
        </p:txBody>
      </p:sp>
      <p:pic>
        <p:nvPicPr>
          <p:cNvPr id="44035" name="Obraz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214813"/>
            <a:ext cx="307181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72452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Dobre praktyki – </a:t>
            </a:r>
            <a:r>
              <a:rPr lang="pl-PL" sz="3200" dirty="0" err="1" smtClean="0"/>
              <a:t>Hart–tech</a:t>
            </a:r>
            <a:r>
              <a:rPr lang="pl-PL" sz="3200" dirty="0" smtClean="0"/>
              <a:t> Sp. z o.o.</a:t>
            </a:r>
            <a:endParaRPr lang="pl-PL" sz="32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714375" y="1536700"/>
            <a:ext cx="6929438" cy="2879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pl-PL" sz="2000" b="1" dirty="0">
                <a:latin typeface="+mn-lt"/>
                <a:cs typeface="+mn-cs"/>
              </a:rPr>
              <a:t>Nabywca: </a:t>
            </a:r>
            <a:r>
              <a:rPr lang="pl-PL" dirty="0" err="1">
                <a:latin typeface="+mn-lt"/>
                <a:cs typeface="+mn-cs"/>
              </a:rPr>
              <a:t>Hart-Tech</a:t>
            </a:r>
            <a:r>
              <a:rPr lang="pl-PL" dirty="0">
                <a:latin typeface="+mn-lt"/>
                <a:cs typeface="+mn-cs"/>
              </a:rPr>
              <a:t> Sp. z o.o.</a:t>
            </a:r>
          </a:p>
          <a:p>
            <a:pPr marL="274320" indent="-274320" fontAlgn="auto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pl-PL" sz="2000" b="1" dirty="0">
                <a:latin typeface="+mn-lt"/>
                <a:cs typeface="+mn-cs"/>
              </a:rPr>
              <a:t>Projekt: wejście aportowe </a:t>
            </a:r>
          </a:p>
          <a:p>
            <a:pPr marL="521208" lvl="1" indent="-228600" fontAlgn="auto">
              <a:spcBef>
                <a:spcPts val="50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pl-PL" dirty="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rPr>
              <a:t>wniesienie aportem do Spółki </a:t>
            </a:r>
            <a:r>
              <a:rPr lang="pl-PL" dirty="0" err="1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rPr>
              <a:t>Hart-Tech</a:t>
            </a:r>
            <a:r>
              <a:rPr lang="pl-PL" dirty="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rPr>
              <a:t> licencji na stosowanie technologii o nazwie "Mieszanina do nawęglania w podciśnieniu" oraz "Sposób nawęglania wyrobów stalowych w podciśnieniu". </a:t>
            </a:r>
          </a:p>
          <a:p>
            <a:pPr marL="274320" indent="-274320" fontAlgn="auto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pl-PL" sz="2000" b="1" dirty="0">
                <a:latin typeface="+mn-lt"/>
                <a:cs typeface="+mn-cs"/>
              </a:rPr>
              <a:t>Autorzy technologii - </a:t>
            </a:r>
            <a:r>
              <a:rPr lang="pl-PL" dirty="0">
                <a:latin typeface="+mn-lt"/>
                <a:cs typeface="+mn-cs"/>
              </a:rPr>
              <a:t>Instytut Inżynierii Materiałowej PŁ oraz Seco/Warwick SA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214813"/>
            <a:ext cx="19224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786313"/>
            <a:ext cx="2286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4429125"/>
            <a:ext cx="19240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cap="none" dirty="0" smtClean="0"/>
              <a:t>WIEDZA  A INNOWACYJNY PRODUKT</a:t>
            </a:r>
            <a:endParaRPr lang="pl-PL" sz="3200" cap="non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28875" y="2071688"/>
            <a:ext cx="3348038" cy="712787"/>
          </a:xfrm>
          <a:prstGeom prst="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216000" rIns="108000" bIns="21600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 dirty="0"/>
              <a:t>Projekty badawcze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8253066">
            <a:off x="1751013" y="3117850"/>
            <a:ext cx="458787" cy="287338"/>
          </a:xfrm>
          <a:prstGeom prst="rightArrow">
            <a:avLst>
              <a:gd name="adj1" fmla="val 50000"/>
              <a:gd name="adj2" fmla="val 399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 rot="5400000">
            <a:off x="3986213" y="3228975"/>
            <a:ext cx="458788" cy="287337"/>
          </a:xfrm>
          <a:prstGeom prst="rightArrow">
            <a:avLst>
              <a:gd name="adj1" fmla="val 50000"/>
              <a:gd name="adj2" fmla="val 399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13346934" flipH="1">
            <a:off x="6037263" y="3117850"/>
            <a:ext cx="458787" cy="287338"/>
          </a:xfrm>
          <a:prstGeom prst="rightArrow">
            <a:avLst>
              <a:gd name="adj1" fmla="val 50000"/>
              <a:gd name="adj2" fmla="val 399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42875" y="3571875"/>
            <a:ext cx="2305050" cy="1260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FFFFF"/>
                </a:solidFill>
                <a:latin typeface="+mn-lt"/>
                <a:cs typeface="+mn-cs"/>
              </a:rPr>
              <a:t>podlegające ocenie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97213" y="3860800"/>
            <a:ext cx="2305050" cy="1260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pl-PL" b="1">
              <a:solidFill>
                <a:srgbClr val="FFFFFF"/>
              </a:solidFill>
              <a:latin typeface="+mn-lt"/>
              <a:cs typeface="+mn-cs"/>
            </a:endParaRPr>
          </a:p>
          <a:p>
            <a:pPr algn="ctr" fontAlgn="auto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pl-PL" b="1">
              <a:solidFill>
                <a:srgbClr val="FFFFFF"/>
              </a:solidFill>
              <a:latin typeface="+mn-lt"/>
              <a:cs typeface="+mn-cs"/>
            </a:endParaRPr>
          </a:p>
          <a:p>
            <a:pPr algn="ctr" fontAlgn="auto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>
                <a:solidFill>
                  <a:srgbClr val="FFFFFF"/>
                </a:solidFill>
                <a:latin typeface="+mn-lt"/>
                <a:cs typeface="+mn-cs"/>
              </a:rPr>
              <a:t>noszące znamiona</a:t>
            </a:r>
          </a:p>
          <a:p>
            <a:pPr algn="ctr" fontAlgn="auto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>
                <a:solidFill>
                  <a:srgbClr val="FFFFFF"/>
                </a:solidFill>
                <a:latin typeface="+mn-lt"/>
                <a:cs typeface="+mn-cs"/>
              </a:rPr>
              <a:t>aplikacji</a:t>
            </a:r>
          </a:p>
          <a:p>
            <a:pPr algn="ctr" fontAlgn="auto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pl-PL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868988" y="3571875"/>
            <a:ext cx="2305050" cy="1260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lnSpc>
                <a:spcPct val="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pl-PL" b="1">
              <a:solidFill>
                <a:srgbClr val="FFFFFF"/>
              </a:solidFill>
              <a:latin typeface="+mn-lt"/>
              <a:cs typeface="+mn-cs"/>
            </a:endParaRPr>
          </a:p>
          <a:p>
            <a:pPr algn="ctr" fontAlgn="auto">
              <a:lnSpc>
                <a:spcPct val="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>
                <a:solidFill>
                  <a:srgbClr val="FFFFFF"/>
                </a:solidFill>
                <a:latin typeface="+mn-lt"/>
                <a:cs typeface="+mn-cs"/>
              </a:rPr>
              <a:t>zainteresowanie</a:t>
            </a:r>
          </a:p>
          <a:p>
            <a:pPr algn="ctr" fontAlgn="auto">
              <a:lnSpc>
                <a:spcPct val="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>
                <a:solidFill>
                  <a:srgbClr val="FFFFFF"/>
                </a:solidFill>
                <a:latin typeface="+mn-lt"/>
                <a:cs typeface="+mn-cs"/>
              </a:rPr>
              <a:t>finansowaniem</a:t>
            </a:r>
          </a:p>
          <a:p>
            <a:pPr algn="ctr" fontAlgn="auto">
              <a:lnSpc>
                <a:spcPct val="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>
                <a:solidFill>
                  <a:srgbClr val="FFFFFF"/>
                </a:solidFill>
                <a:latin typeface="+mn-lt"/>
                <a:cs typeface="+mn-cs"/>
              </a:rPr>
              <a:t>w celu</a:t>
            </a:r>
          </a:p>
          <a:p>
            <a:pPr algn="ctr" fontAlgn="auto">
              <a:lnSpc>
                <a:spcPct val="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b="1">
                <a:solidFill>
                  <a:srgbClr val="FFFFFF"/>
                </a:solidFill>
                <a:latin typeface="+mn-lt"/>
                <a:cs typeface="+mn-cs"/>
              </a:rPr>
              <a:t>komercjalizacji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5400000">
            <a:off x="981075" y="5019675"/>
            <a:ext cx="576263" cy="252413"/>
          </a:xfrm>
          <a:custGeom>
            <a:avLst/>
            <a:gdLst>
              <a:gd name="T0" fmla="*/ 307618896 w 21600"/>
              <a:gd name="T1" fmla="*/ 0 h 21600"/>
              <a:gd name="T2" fmla="*/ 0 w 21600"/>
              <a:gd name="T3" fmla="*/ 17234526 h 21600"/>
              <a:gd name="T4" fmla="*/ 307618896 w 21600"/>
              <a:gd name="T5" fmla="*/ 34468911 h 21600"/>
              <a:gd name="T6" fmla="*/ 410159132 w 21600"/>
              <a:gd name="T7" fmla="*/ 172345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5400000">
            <a:off x="4052887" y="5305426"/>
            <a:ext cx="576263" cy="252412"/>
          </a:xfrm>
          <a:custGeom>
            <a:avLst/>
            <a:gdLst>
              <a:gd name="T0" fmla="*/ 307620710 w 21600"/>
              <a:gd name="T1" fmla="*/ 0 h 21600"/>
              <a:gd name="T2" fmla="*/ 0 w 21600"/>
              <a:gd name="T3" fmla="*/ 17234526 h 21600"/>
              <a:gd name="T4" fmla="*/ 307620710 w 21600"/>
              <a:gd name="T5" fmla="*/ 34468911 h 21600"/>
              <a:gd name="T6" fmla="*/ 410161125 w 21600"/>
              <a:gd name="T7" fmla="*/ 172345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5400000">
            <a:off x="6767512" y="5019676"/>
            <a:ext cx="576263" cy="252412"/>
          </a:xfrm>
          <a:custGeom>
            <a:avLst/>
            <a:gdLst>
              <a:gd name="T0" fmla="*/ 307620710 w 21600"/>
              <a:gd name="T1" fmla="*/ 0 h 21600"/>
              <a:gd name="T2" fmla="*/ 0 w 21600"/>
              <a:gd name="T3" fmla="*/ 17234526 h 21600"/>
              <a:gd name="T4" fmla="*/ 307620710 w 21600"/>
              <a:gd name="T5" fmla="*/ 34468911 h 21600"/>
              <a:gd name="T6" fmla="*/ 410161125 w 21600"/>
              <a:gd name="T7" fmla="*/ 172345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82613" y="5534025"/>
            <a:ext cx="1404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370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643313" y="5786438"/>
            <a:ext cx="1404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18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380163" y="5607050"/>
            <a:ext cx="1404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72452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Dobre praktyki – </a:t>
            </a:r>
            <a:r>
              <a:rPr lang="pl-PL" sz="3200" dirty="0" err="1" smtClean="0"/>
              <a:t>Bionanoceluloza</a:t>
            </a:r>
            <a:endParaRPr lang="pl-PL" sz="3200" dirty="0"/>
          </a:p>
        </p:txBody>
      </p:sp>
      <p:sp>
        <p:nvSpPr>
          <p:cNvPr id="46082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2911475"/>
          </a:xfr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smtClean="0"/>
              <a:t>Nabywca: </a:t>
            </a:r>
            <a:r>
              <a:rPr lang="pl-PL" sz="2000" smtClean="0"/>
              <a:t>Bowil Biotech Sp. z o.o.</a:t>
            </a:r>
          </a:p>
          <a:p>
            <a:pPr>
              <a:spcAft>
                <a:spcPts val="600"/>
              </a:spcAft>
            </a:pPr>
            <a:r>
              <a:rPr lang="pl-PL" sz="2000" b="1" smtClean="0"/>
              <a:t>Projekt: </a:t>
            </a:r>
            <a:r>
              <a:rPr lang="pl-PL" sz="2000" smtClean="0"/>
              <a:t>sprzedaż licencji na know-how, sprzedaż pakietu praw do patentów oraz wdrożenie technologii</a:t>
            </a:r>
          </a:p>
          <a:p>
            <a:pPr lvl="1">
              <a:spcAft>
                <a:spcPts val="600"/>
              </a:spcAft>
            </a:pPr>
            <a:r>
              <a:rPr lang="pl-PL" sz="1800" smtClean="0"/>
              <a:t>Technologia wytwarzania bionanoceulozy i materiałów opatrunkowych o nazwie CelMat – technologia wytwarzania  opatrunków na poparzenia z bakteryjnej celulozy.</a:t>
            </a:r>
          </a:p>
          <a:p>
            <a:pPr>
              <a:spcAft>
                <a:spcPts val="600"/>
              </a:spcAft>
            </a:pPr>
            <a:r>
              <a:rPr lang="pl-PL" sz="2000" b="1" smtClean="0"/>
              <a:t>Autorzy technologii – </a:t>
            </a:r>
            <a:br>
              <a:rPr lang="pl-PL" sz="2000" b="1" smtClean="0"/>
            </a:br>
            <a:r>
              <a:rPr lang="pl-PL" sz="2000" smtClean="0"/>
              <a:t>Instytut Biochemii Technicznej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860800"/>
            <a:ext cx="28098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412875"/>
            <a:ext cx="4033838" cy="51117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 typeface="Wingdings 2"/>
              <a:buChar char=""/>
              <a:defRPr/>
            </a:pPr>
            <a:r>
              <a:rPr lang="pl-PL" sz="1600" dirty="0" smtClean="0"/>
              <a:t>Projekt prac geologicznych zmierzających do poszukiwania </a:t>
            </a:r>
            <a:br>
              <a:rPr lang="pl-PL" sz="1600" dirty="0" smtClean="0"/>
            </a:br>
            <a:r>
              <a:rPr lang="pl-PL" sz="1600" dirty="0" smtClean="0"/>
              <a:t>i rozpoznania  zasobów wód termalnych z utworów </a:t>
            </a:r>
            <a:r>
              <a:rPr lang="pl-PL" sz="1600" dirty="0" err="1" smtClean="0"/>
              <a:t>dolnoliasowych</a:t>
            </a:r>
            <a:r>
              <a:rPr lang="pl-PL" sz="1600" dirty="0" smtClean="0"/>
              <a:t> na terenie Politechniki Łódzkiej w Łodzi</a:t>
            </a:r>
          </a:p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 typeface="Wingdings 2"/>
              <a:buChar char=""/>
              <a:defRPr/>
            </a:pPr>
            <a:r>
              <a:rPr lang="pl-PL" sz="1600" dirty="0" smtClean="0"/>
              <a:t>Zakładane parametry:</a:t>
            </a:r>
          </a:p>
          <a:p>
            <a:pPr marL="521208" lvl="1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l-PL" sz="1400" dirty="0" smtClean="0">
                <a:solidFill>
                  <a:schemeClr val="tx1">
                    <a:tint val="85000"/>
                  </a:schemeClr>
                </a:solidFill>
              </a:rPr>
              <a:t>wydajność 150-200 m</a:t>
            </a:r>
            <a:r>
              <a:rPr lang="pl-PL" sz="1400" baseline="30000" dirty="0" smtClean="0">
                <a:solidFill>
                  <a:schemeClr val="tx1">
                    <a:tint val="85000"/>
                  </a:schemeClr>
                </a:solidFill>
              </a:rPr>
              <a:t>3</a:t>
            </a:r>
            <a:r>
              <a:rPr lang="pl-PL" sz="1400" dirty="0" smtClean="0">
                <a:solidFill>
                  <a:schemeClr val="tx1">
                    <a:tint val="85000"/>
                  </a:schemeClr>
                </a:solidFill>
              </a:rPr>
              <a:t>/h</a:t>
            </a:r>
          </a:p>
          <a:p>
            <a:pPr marL="521208" lvl="1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l-PL" sz="1400" dirty="0" smtClean="0">
                <a:solidFill>
                  <a:schemeClr val="tx1">
                    <a:tint val="85000"/>
                  </a:schemeClr>
                </a:solidFill>
              </a:rPr>
              <a:t>temperaturze 80-90</a:t>
            </a:r>
            <a:r>
              <a:rPr lang="pl-PL" sz="1400" baseline="30000" dirty="0" smtClean="0">
                <a:solidFill>
                  <a:schemeClr val="tx1">
                    <a:tint val="85000"/>
                  </a:schemeClr>
                </a:solidFill>
              </a:rPr>
              <a:t>o</a:t>
            </a:r>
            <a:r>
              <a:rPr lang="pl-PL" sz="1400" dirty="0" smtClean="0">
                <a:solidFill>
                  <a:schemeClr val="tx1">
                    <a:tint val="85000"/>
                  </a:schemeClr>
                </a:solidFill>
              </a:rPr>
              <a:t>C</a:t>
            </a:r>
          </a:p>
          <a:p>
            <a:pPr marL="521208" lvl="1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l-PL" sz="1400" dirty="0" smtClean="0">
                <a:solidFill>
                  <a:schemeClr val="tx1">
                    <a:tint val="85000"/>
                  </a:schemeClr>
                </a:solidFill>
              </a:rPr>
              <a:t>mineralizacji 120 g/l </a:t>
            </a:r>
          </a:p>
          <a:p>
            <a:pPr marL="521208" lvl="1" fontAlgn="auto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l-PL" sz="1400" dirty="0" smtClean="0">
                <a:solidFill>
                  <a:schemeClr val="tx1">
                    <a:tint val="85000"/>
                  </a:schemeClr>
                </a:solidFill>
              </a:rPr>
              <a:t>stabilizacji zwierciadła wody na głębokości 60 </a:t>
            </a:r>
            <a:r>
              <a:rPr lang="pl-PL" sz="1400" dirty="0" err="1" smtClean="0">
                <a:solidFill>
                  <a:schemeClr val="tx1">
                    <a:tint val="85000"/>
                  </a:schemeClr>
                </a:solidFill>
              </a:rPr>
              <a:t>mppt</a:t>
            </a:r>
            <a:endParaRPr lang="pl-PL" sz="13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 typeface="Wingdings 2"/>
              <a:buChar char=""/>
              <a:defRPr/>
            </a:pPr>
            <a:r>
              <a:rPr lang="pl-PL" sz="1600" dirty="0" smtClean="0"/>
              <a:t>Planowane wykorzystanie:</a:t>
            </a:r>
          </a:p>
          <a:p>
            <a:pPr marL="521208" lvl="1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l-PL" sz="1300" dirty="0" smtClean="0">
                <a:solidFill>
                  <a:schemeClr val="tx1">
                    <a:tint val="85000"/>
                  </a:schemeClr>
                </a:solidFill>
              </a:rPr>
              <a:t>ciepłownictwo – źródło czystej i odnawialnej energii</a:t>
            </a:r>
          </a:p>
          <a:p>
            <a:pPr marL="521208" lvl="1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l-PL" sz="1300" dirty="0" smtClean="0">
                <a:solidFill>
                  <a:schemeClr val="tx1">
                    <a:tint val="85000"/>
                  </a:schemeClr>
                </a:solidFill>
              </a:rPr>
              <a:t>balneologia i rekreacja</a:t>
            </a:r>
          </a:p>
          <a:p>
            <a:pPr marL="521208" lvl="1" fontAlgn="auto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l-PL" sz="1300" dirty="0" err="1" smtClean="0">
                <a:solidFill>
                  <a:schemeClr val="tx1">
                    <a:tint val="85000"/>
                  </a:schemeClr>
                </a:solidFill>
              </a:rPr>
              <a:t>zasielanie</a:t>
            </a:r>
            <a:r>
              <a:rPr lang="pl-PL" sz="1300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tint val="85000"/>
                  </a:schemeClr>
                </a:solidFill>
              </a:rPr>
              <a:t>Centrum Sportowo – Dydaktycznego PŁ</a:t>
            </a:r>
            <a:endParaRPr lang="pl-PL" sz="1300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72452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Dobre praktyki – geotermia</a:t>
            </a:r>
            <a:endParaRPr lang="pl-PL" sz="3200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C:\Users\Paulina\AppData\Local\Temp\mapa dokumentacyjna Łódź GT-1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500188"/>
            <a:ext cx="386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4283968" y="1196752"/>
          <a:ext cx="356490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492375"/>
            <a:ext cx="3016250" cy="2738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341438"/>
            <a:ext cx="7570787" cy="73818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l-PL" dirty="0" smtClean="0"/>
              <a:t>RRH-1 Robot Rehabilitacyjny do biernej i aktywnej rehabilitacji kończyn (Instytut Automatyki I-13)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72452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Dobre praktyki – inne projekty</a:t>
            </a:r>
            <a:endParaRPr lang="pl-PL" sz="3200" dirty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5229225"/>
            <a:ext cx="1873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16088" y="3302000"/>
          <a:ext cx="5712460" cy="252730"/>
        </p:xfrm>
        <a:graphic>
          <a:graphicData uri="http://schemas.openxmlformats.org/drawingml/2006/table">
            <a:tbl>
              <a:tblPr/>
              <a:tblGrid>
                <a:gridCol w="2855595"/>
                <a:gridCol w="285686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kern="5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kern="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813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492375"/>
            <a:ext cx="2592387" cy="2957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8138" name="Rectangle 5"/>
          <p:cNvSpPr>
            <a:spLocks noChangeArrowheads="1"/>
          </p:cNvSpPr>
          <p:nvPr/>
        </p:nvSpPr>
        <p:spPr bwMode="auto">
          <a:xfrm>
            <a:off x="0" y="5502275"/>
            <a:ext cx="62277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14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Rys. 1. Widok zewnętrzny Robota Rehabilitacyjnego RRH1: A – Obudowa z wyświetlaczem LCD, B – wyłącznik bezpieczeństwa, C – ramiona z uchwytami i zawiesiami na nogi, D – przestrzeń robocza maszyny, E – kolumna o regulowanej wysokości, F – podstawa na kółkach z blokadą.</a:t>
            </a:r>
            <a:endParaRPr lang="pl-PL" sz="3200"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341438"/>
            <a:ext cx="7632700" cy="2951162"/>
          </a:xfrm>
        </p:spPr>
        <p:txBody>
          <a:bodyPr/>
          <a:lstStyle/>
          <a:p>
            <a:r>
              <a:rPr lang="pl-PL" sz="2000" smtClean="0"/>
              <a:t>Sposób wytwarzania czekolady oraz wyrobów czekoladowych z probiotykami (Instytut Technologii Fermentacji i Mikrobiologii)</a:t>
            </a:r>
          </a:p>
          <a:p>
            <a:pPr lvl="1"/>
            <a:r>
              <a:rPr lang="pl-PL" sz="1700" smtClean="0"/>
              <a:t>Czekolada</a:t>
            </a:r>
          </a:p>
          <a:p>
            <a:pPr lvl="1"/>
            <a:r>
              <a:rPr lang="pl-PL" sz="1700" smtClean="0"/>
              <a:t>Rodzynki w czekoladzie</a:t>
            </a:r>
          </a:p>
          <a:p>
            <a:pPr lvl="1"/>
            <a:r>
              <a:rPr lang="pl-PL" sz="1700" smtClean="0"/>
              <a:t>Korpusy cukrowo tłuszczowe</a:t>
            </a:r>
          </a:p>
          <a:p>
            <a:pPr lvl="1"/>
            <a:r>
              <a:rPr lang="pl-PL" sz="1700" smtClean="0"/>
              <a:t>Praliny z nadzieniem probiotycznym</a:t>
            </a:r>
          </a:p>
          <a:p>
            <a:pPr lvl="1"/>
            <a:r>
              <a:rPr lang="pl-PL" sz="1700" smtClean="0"/>
              <a:t>Produkt do smarowania pieczywa</a:t>
            </a:r>
          </a:p>
          <a:p>
            <a:pPr lvl="1"/>
            <a:r>
              <a:rPr lang="pl-PL" sz="1700" smtClean="0"/>
              <a:t>Waflowy wyrób cukierniczy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72452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Dobre praktyki – inne projekty</a:t>
            </a:r>
            <a:endParaRPr lang="pl-PL" sz="32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213100"/>
            <a:ext cx="3475037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292600"/>
            <a:ext cx="35941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341438"/>
            <a:ext cx="7239000" cy="2592387"/>
          </a:xfrm>
        </p:spPr>
        <p:txBody>
          <a:bodyPr/>
          <a:lstStyle/>
          <a:p>
            <a:r>
              <a:rPr lang="pl-PL" sz="2000" smtClean="0"/>
              <a:t>Preparat probiotyczny i jego nowe zastosowanie, jako dodatek do pasz dla zwierząt gospodarskich </a:t>
            </a:r>
            <a:br>
              <a:rPr lang="pl-PL" sz="2000" smtClean="0"/>
            </a:br>
            <a:r>
              <a:rPr lang="pl-PL" sz="2000" smtClean="0"/>
              <a:t>(Instytut Technologii Fermentacji i Mikrobiologii)</a:t>
            </a:r>
          </a:p>
          <a:p>
            <a:pPr lvl="1"/>
            <a:r>
              <a:rPr lang="pl-PL" sz="1700" smtClean="0"/>
              <a:t>Nowe zastosowanie preparatu probiotycznego zapobiega skażeniu paszy dla zwierząt toksynami grzybów pleśniowych, co zapobiega problemom zdrowotnym zwierząt chodowlanych.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72452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Dobre praktyki – inne projekty</a:t>
            </a:r>
            <a:endParaRPr lang="pl-PL" sz="3200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500438"/>
            <a:ext cx="37353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700213"/>
            <a:ext cx="7239000" cy="1511300"/>
          </a:xfrm>
        </p:spPr>
        <p:txBody>
          <a:bodyPr/>
          <a:lstStyle/>
          <a:p>
            <a:pPr marL="11113" indent="-11113" algn="ctr">
              <a:buFont typeface="Wingdings 2" pitchFamily="18" charset="2"/>
              <a:buNone/>
            </a:pPr>
            <a:r>
              <a:rPr lang="pl-PL" sz="2000" smtClean="0"/>
              <a:t>Aby nauka mogła stanowić dla gospodarki silne wsparcie </a:t>
            </a:r>
            <a:br>
              <a:rPr lang="pl-PL" sz="2000" smtClean="0"/>
            </a:br>
            <a:r>
              <a:rPr lang="pl-PL" sz="2000" smtClean="0"/>
              <a:t>i szansę jej rozwoju, jednostki naukowe czeka ogrom pracy związany z powołaniem podmiotów TT i dostosowaniem wewnętrznych regulacji prawnych uczelni.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611188" y="3213100"/>
            <a:ext cx="7239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113" indent="-11113" algn="ct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pl-PL" sz="2000" dirty="0" smtClean="0">
                <a:latin typeface="Trebuchet MS" pitchFamily="34" charset="0"/>
              </a:rPr>
              <a:t>Decyzja o powołaniu podmiotu TT winna być przemyślana pod katem zapewnienia odpowiedniego kapitału i zakresu kompetencji.</a:t>
            </a:r>
            <a:endParaRPr lang="pl-PL" sz="2000" dirty="0">
              <a:latin typeface="Trebuchet MS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539552" y="5301208"/>
            <a:ext cx="7239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113" indent="-11113" algn="ct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pl-PL" sz="2000" dirty="0">
                <a:latin typeface="Trebuchet MS" pitchFamily="34" charset="0"/>
              </a:rPr>
              <a:t>Aby wiedza była postrzegana jako towar, </a:t>
            </a:r>
            <a:br>
              <a:rPr lang="pl-PL" sz="2000" dirty="0">
                <a:latin typeface="Trebuchet MS" pitchFamily="34" charset="0"/>
              </a:rPr>
            </a:br>
            <a:r>
              <a:rPr lang="pl-PL" sz="2000" dirty="0">
                <a:latin typeface="Trebuchet MS" pitchFamily="34" charset="0"/>
              </a:rPr>
              <a:t>potrzebne są dobre </a:t>
            </a:r>
            <a:r>
              <a:rPr lang="pl-PL" sz="2000" dirty="0" smtClean="0">
                <a:latin typeface="Trebuchet MS" pitchFamily="34" charset="0"/>
              </a:rPr>
              <a:t>przykłady dla radykalnej zmiany sposobu myślenia kadry naukowej uczelni.</a:t>
            </a:r>
            <a:endParaRPr lang="pl-PL" sz="2000" dirty="0">
              <a:latin typeface="Trebuchet MS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11188" y="4149725"/>
            <a:ext cx="7239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113" indent="-11113" algn="ct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pl-PL" sz="2000" dirty="0">
                <a:latin typeface="Trebuchet MS" pitchFamily="34" charset="0"/>
              </a:rPr>
              <a:t>Konieczne są działania aby jednym z istotnych </a:t>
            </a:r>
            <a:r>
              <a:rPr lang="pl-PL" sz="2000" dirty="0" smtClean="0">
                <a:latin typeface="Trebuchet MS" pitchFamily="34" charset="0"/>
              </a:rPr>
              <a:t>kryteriów oceny </a:t>
            </a:r>
            <a:r>
              <a:rPr lang="pl-PL" sz="2000" dirty="0">
                <a:latin typeface="Trebuchet MS" pitchFamily="34" charset="0"/>
              </a:rPr>
              <a:t>aktywności badawczej uczelni był wynik finansowy instytucji transferu technologii zgodnie z nową ustawą.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5700468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786313"/>
            <a:ext cx="1428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Podtytuł 2"/>
          <p:cNvSpPr>
            <a:spLocks noGrp="1"/>
          </p:cNvSpPr>
          <p:nvPr>
            <p:ph type="subTitle" idx="1"/>
          </p:nvPr>
        </p:nvSpPr>
        <p:spPr>
          <a:xfrm>
            <a:off x="3643313" y="5000625"/>
            <a:ext cx="5114925" cy="1101725"/>
          </a:xfrm>
        </p:spPr>
        <p:txBody>
          <a:bodyPr/>
          <a:lstStyle/>
          <a:p>
            <a:r>
              <a:rPr lang="pl-PL" smtClean="0"/>
              <a:t>Prof. dr hab. inż. Piotr Kula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428596" y="642918"/>
            <a:ext cx="5832475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pl-PL" sz="3200" b="1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WIEDZA = TOWAR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1643063" y="1500188"/>
            <a:ext cx="5076825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400" b="1" dirty="0"/>
              <a:t>Wiedza jest towarem o wartości rynkowej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0" y="3143250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Trebuchet MS" pitchFamily="34" charset="0"/>
              </a:rPr>
              <a:t>Czy wspierać</a:t>
            </a:r>
          </a:p>
          <a:p>
            <a:pPr algn="ctr"/>
            <a:r>
              <a:rPr lang="pl-PL">
                <a:latin typeface="Trebuchet MS" pitchFamily="34" charset="0"/>
              </a:rPr>
              <a:t>kapitałowo i preferencyjnie transfer (instytucje transferu) technologii?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4929188" y="3143250"/>
            <a:ext cx="29892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latin typeface="Trebuchet MS" pitchFamily="34" charset="0"/>
              </a:rPr>
              <a:t>Czy wspierać transformację wiedzy podstawowej i stosowanej do postaci produktu rynkowego?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0" y="4929188"/>
            <a:ext cx="36718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1400">
                <a:latin typeface="Trebuchet MS" pitchFamily="34" charset="0"/>
              </a:rPr>
              <a:t>ulgi podatkowe,</a:t>
            </a:r>
          </a:p>
          <a:p>
            <a:pPr marL="361950" indent="-361950"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1400">
                <a:latin typeface="Trebuchet MS" pitchFamily="34" charset="0"/>
              </a:rPr>
              <a:t>kapitał na innowacje,</a:t>
            </a:r>
          </a:p>
          <a:p>
            <a:pPr marL="361950" indent="-361950">
              <a:spcBef>
                <a:spcPct val="50000"/>
              </a:spcBef>
              <a:buFont typeface="Wingdings" pitchFamily="2" charset="2"/>
              <a:buChar char="Ø"/>
            </a:pPr>
            <a:r>
              <a:rPr lang="pl-PL" sz="1400">
                <a:latin typeface="Trebuchet MS" pitchFamily="34" charset="0"/>
              </a:rPr>
              <a:t>zmiany podstaw legislacyjnych dla instytucji transferu technologii.</a:t>
            </a: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4643438" y="4935538"/>
            <a:ext cx="395922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ct val="20000"/>
              </a:spcBef>
              <a:buFont typeface="Wingdings" pitchFamily="2" charset="2"/>
              <a:buChar char="Ø"/>
            </a:pPr>
            <a:r>
              <a:rPr lang="pl-PL" sz="1400">
                <a:latin typeface="Trebuchet MS" pitchFamily="34" charset="0"/>
              </a:rPr>
              <a:t>zmiana modelu kariery naukowej w obszarach nauk zdolnych generować innowacje,</a:t>
            </a:r>
          </a:p>
          <a:p>
            <a:pPr marL="361950" indent="-361950">
              <a:spcBef>
                <a:spcPct val="20000"/>
              </a:spcBef>
              <a:buFont typeface="Wingdings" pitchFamily="2" charset="2"/>
              <a:buChar char="Ø"/>
            </a:pPr>
            <a:r>
              <a:rPr lang="pl-PL" sz="1400">
                <a:latin typeface="Trebuchet MS" pitchFamily="34" charset="0"/>
              </a:rPr>
              <a:t>zmiana kryteriów oceny parametrycznej jednostek naukowych zdolnych generować innowacje</a:t>
            </a:r>
          </a:p>
          <a:p>
            <a:pPr marL="361950" indent="-361950">
              <a:spcBef>
                <a:spcPct val="20000"/>
              </a:spcBef>
              <a:buFont typeface="Wingdings" pitchFamily="2" charset="2"/>
              <a:buChar char="Ø"/>
            </a:pPr>
            <a:r>
              <a:rPr lang="pl-PL" sz="1400">
                <a:latin typeface="Trebuchet MS" pitchFamily="34" charset="0"/>
              </a:rPr>
              <a:t>środki na transformację wiedzy,</a:t>
            </a:r>
          </a:p>
          <a:p>
            <a:pPr marL="361950" indent="-361950">
              <a:spcBef>
                <a:spcPct val="20000"/>
              </a:spcBef>
              <a:buFont typeface="Wingdings" pitchFamily="2" charset="2"/>
              <a:buChar char="Ø"/>
            </a:pPr>
            <a:r>
              <a:rPr lang="pl-PL" sz="1400">
                <a:latin typeface="Trebuchet MS" pitchFamily="34" charset="0"/>
              </a:rPr>
              <a:t>środki na ochronę wartości intelektualnej.</a:t>
            </a:r>
          </a:p>
        </p:txBody>
      </p:sp>
      <p:sp>
        <p:nvSpPr>
          <p:cNvPr id="245772" name="AutoShape 12"/>
          <p:cNvSpPr>
            <a:spLocks noChangeArrowheads="1"/>
          </p:cNvSpPr>
          <p:nvPr/>
        </p:nvSpPr>
        <p:spPr bwMode="auto">
          <a:xfrm rot="-3000786">
            <a:off x="2066131" y="2747170"/>
            <a:ext cx="574675" cy="252412"/>
          </a:xfrm>
          <a:prstGeom prst="leftArrow">
            <a:avLst>
              <a:gd name="adj1" fmla="val 50000"/>
              <a:gd name="adj2" fmla="val 56918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5773" name="AutoShape 13"/>
          <p:cNvSpPr>
            <a:spLocks noChangeArrowheads="1"/>
          </p:cNvSpPr>
          <p:nvPr/>
        </p:nvSpPr>
        <p:spPr bwMode="auto">
          <a:xfrm rot="3000786" flipH="1">
            <a:off x="5638006" y="2747170"/>
            <a:ext cx="574675" cy="252412"/>
          </a:xfrm>
          <a:prstGeom prst="leftArrow">
            <a:avLst>
              <a:gd name="adj1" fmla="val 50000"/>
              <a:gd name="adj2" fmla="val 56918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5780" name="WordArt 20"/>
          <p:cNvSpPr>
            <a:spLocks noChangeArrowheads="1" noChangeShapeType="1" noTextEdit="1"/>
          </p:cNvSpPr>
          <p:nvPr/>
        </p:nvSpPr>
        <p:spPr bwMode="auto">
          <a:xfrm>
            <a:off x="5572125" y="3357563"/>
            <a:ext cx="1619250" cy="227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algn="tl" rotWithShape="0">
                    <a:srgbClr val="000000"/>
                  </a:outerShdw>
                </a:effectLst>
                <a:latin typeface="Arial Black"/>
              </a:rPr>
              <a:t>2</a:t>
            </a:r>
          </a:p>
        </p:txBody>
      </p:sp>
      <p:sp>
        <p:nvSpPr>
          <p:cNvPr id="245779" name="WordArt 19"/>
          <p:cNvSpPr>
            <a:spLocks noChangeArrowheads="1" noChangeShapeType="1" noTextEdit="1"/>
          </p:cNvSpPr>
          <p:nvPr/>
        </p:nvSpPr>
        <p:spPr bwMode="auto">
          <a:xfrm>
            <a:off x="642938" y="3429000"/>
            <a:ext cx="1619250" cy="227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algn="tl" rotWithShape="0">
                    <a:srgbClr val="000000"/>
                  </a:outerShdw>
                </a:effectLst>
                <a:latin typeface="Arial Black"/>
              </a:rPr>
              <a:t>1</a:t>
            </a:r>
          </a:p>
        </p:txBody>
      </p:sp>
      <p:sp>
        <p:nvSpPr>
          <p:cNvPr id="245781" name="WordArt 21"/>
          <p:cNvSpPr>
            <a:spLocks noChangeArrowheads="1" noChangeShapeType="1" noTextEdit="1"/>
          </p:cNvSpPr>
          <p:nvPr/>
        </p:nvSpPr>
        <p:spPr bwMode="auto">
          <a:xfrm>
            <a:off x="3357563" y="2786063"/>
            <a:ext cx="1511300" cy="201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algn="tl" rotWithShape="0">
                    <a:srgbClr val="000000"/>
                  </a:outerShdw>
                </a:effectLst>
                <a:latin typeface="Arial Black"/>
              </a:rPr>
              <a:t>2</a:t>
            </a:r>
          </a:p>
        </p:txBody>
      </p:sp>
      <p:pic>
        <p:nvPicPr>
          <p:cNvPr id="245783" name="Picture 23" descr="j02545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928934"/>
            <a:ext cx="9525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6" name="Oval 26"/>
          <p:cNvSpPr>
            <a:spLocks noChangeArrowheads="1"/>
          </p:cNvSpPr>
          <p:nvPr/>
        </p:nvSpPr>
        <p:spPr bwMode="auto">
          <a:xfrm>
            <a:off x="5000625" y="3071813"/>
            <a:ext cx="3203575" cy="17653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45787" name="AutoShape 27"/>
          <p:cNvSpPr>
            <a:spLocks noChangeArrowheads="1"/>
          </p:cNvSpPr>
          <p:nvPr/>
        </p:nvSpPr>
        <p:spPr bwMode="auto">
          <a:xfrm>
            <a:off x="1143000" y="4572000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5788" name="AutoShape 28"/>
          <p:cNvSpPr>
            <a:spLocks noChangeArrowheads="1"/>
          </p:cNvSpPr>
          <p:nvPr/>
        </p:nvSpPr>
        <p:spPr bwMode="auto">
          <a:xfrm>
            <a:off x="6215063" y="4643438"/>
            <a:ext cx="215900" cy="323850"/>
          </a:xfrm>
          <a:prstGeom prst="down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5789" name="Text Box 29"/>
          <p:cNvSpPr txBox="1">
            <a:spLocks noChangeArrowheads="1"/>
          </p:cNvSpPr>
          <p:nvPr/>
        </p:nvSpPr>
        <p:spPr bwMode="auto">
          <a:xfrm>
            <a:off x="5143500" y="3357563"/>
            <a:ext cx="2989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latin typeface="Trebuchet MS" pitchFamily="34" charset="0"/>
              </a:rPr>
              <a:t>Wspierać transformację wiedzy podstawowej</a:t>
            </a:r>
          </a:p>
          <a:p>
            <a:pPr algn="ctr"/>
            <a:r>
              <a:rPr lang="pl-PL">
                <a:latin typeface="Trebuchet MS" pitchFamily="34" charset="0"/>
              </a:rPr>
              <a:t>i stosowanej do postaci produktu rynkowego.</a:t>
            </a:r>
          </a:p>
        </p:txBody>
      </p:sp>
      <p:pic>
        <p:nvPicPr>
          <p:cNvPr id="174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upa 20"/>
          <p:cNvGrpSpPr>
            <a:grpSpLocks/>
          </p:cNvGrpSpPr>
          <p:nvPr/>
        </p:nvGrpSpPr>
        <p:grpSpPr bwMode="auto">
          <a:xfrm>
            <a:off x="142875" y="5500688"/>
            <a:ext cx="4071938" cy="857250"/>
            <a:chOff x="142844" y="5500702"/>
            <a:chExt cx="4071960" cy="857250"/>
          </a:xfrm>
        </p:grpSpPr>
        <p:sp>
          <p:nvSpPr>
            <p:cNvPr id="17427" name="Oval 26"/>
            <p:cNvSpPr>
              <a:spLocks noChangeArrowheads="1"/>
            </p:cNvSpPr>
            <p:nvPr/>
          </p:nvSpPr>
          <p:spPr bwMode="auto">
            <a:xfrm>
              <a:off x="142844" y="5500702"/>
              <a:ext cx="3203575" cy="69375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pic>
          <p:nvPicPr>
            <p:cNvPr id="1742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54" y="5500702"/>
              <a:ext cx="85725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7" dur="2000" fill="hold"/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2000" fill="hold"/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2000" fill="hold"/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 animBg="1"/>
      <p:bldP spid="245767" grpId="0"/>
      <p:bldP spid="245768" grpId="0"/>
      <p:bldP spid="245768" grpId="1"/>
      <p:bldP spid="245769" grpId="0"/>
      <p:bldP spid="245771" grpId="0"/>
      <p:bldP spid="245772" grpId="0" animBg="1"/>
      <p:bldP spid="245773" grpId="0" animBg="1"/>
      <p:bldP spid="245780" grpId="0" animBg="1"/>
      <p:bldP spid="245780" grpId="1" animBg="1"/>
      <p:bldP spid="245779" grpId="0" animBg="1"/>
      <p:bldP spid="245779" grpId="1" animBg="1"/>
      <p:bldP spid="245781" grpId="0" animBg="1"/>
      <p:bldP spid="245781" grpId="1" animBg="1"/>
      <p:bldP spid="245786" grpId="0" animBg="1"/>
      <p:bldP spid="245786" grpId="1" animBg="1"/>
      <p:bldP spid="245786" grpId="2" animBg="1"/>
      <p:bldP spid="245787" grpId="0" animBg="1"/>
      <p:bldP spid="245788" grpId="0" animBg="1"/>
      <p:bldP spid="2457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6058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Przykład współpracy</a:t>
            </a:r>
            <a:endParaRPr lang="pl-PL" sz="3200" dirty="0"/>
          </a:p>
        </p:txBody>
      </p:sp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>
          <a:xfrm>
            <a:off x="428625" y="1143000"/>
            <a:ext cx="7239000" cy="533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mtClean="0"/>
              <a:t>ISIS INNOVATION - Uniwersytet w Oxfordzie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42875" y="2071688"/>
            <a:ext cx="7640638" cy="4275137"/>
            <a:chOff x="176" y="1013"/>
            <a:chExt cx="4813" cy="2693"/>
          </a:xfrm>
        </p:grpSpPr>
        <p:sp>
          <p:nvSpPr>
            <p:cNvPr id="19461" name="Line 4"/>
            <p:cNvSpPr>
              <a:spLocks noChangeShapeType="1"/>
            </p:cNvSpPr>
            <p:nvPr/>
          </p:nvSpPr>
          <p:spPr bwMode="auto">
            <a:xfrm>
              <a:off x="680" y="1071"/>
              <a:ext cx="0" cy="23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5"/>
            <p:cNvSpPr>
              <a:spLocks noChangeShapeType="1"/>
            </p:cNvSpPr>
            <p:nvPr/>
          </p:nvSpPr>
          <p:spPr bwMode="auto">
            <a:xfrm>
              <a:off x="679" y="3453"/>
              <a:ext cx="41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680" y="3407"/>
              <a:ext cx="115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20"/>
            <p:cNvSpPr>
              <a:spLocks noChangeShapeType="1"/>
            </p:cNvSpPr>
            <p:nvPr/>
          </p:nvSpPr>
          <p:spPr bwMode="auto">
            <a:xfrm>
              <a:off x="657" y="3203"/>
              <a:ext cx="1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21"/>
            <p:cNvSpPr>
              <a:spLocks noChangeShapeType="1"/>
            </p:cNvSpPr>
            <p:nvPr/>
          </p:nvSpPr>
          <p:spPr bwMode="auto">
            <a:xfrm>
              <a:off x="657" y="1379"/>
              <a:ext cx="37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Text Box 22"/>
            <p:cNvSpPr txBox="1">
              <a:spLocks noChangeArrowheads="1"/>
            </p:cNvSpPr>
            <p:nvPr/>
          </p:nvSpPr>
          <p:spPr bwMode="auto">
            <a:xfrm>
              <a:off x="339" y="126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b="1">
                  <a:latin typeface="Trebuchet MS" pitchFamily="34" charset="0"/>
                </a:rPr>
                <a:t>50</a:t>
              </a:r>
            </a:p>
          </p:txBody>
        </p:sp>
        <p:sp>
          <p:nvSpPr>
            <p:cNvPr id="19467" name="Text Box 23"/>
            <p:cNvSpPr txBox="1">
              <a:spLocks noChangeArrowheads="1"/>
            </p:cNvSpPr>
            <p:nvPr/>
          </p:nvSpPr>
          <p:spPr bwMode="auto">
            <a:xfrm>
              <a:off x="332" y="3090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b="1">
                  <a:latin typeface="Trebuchet MS" pitchFamily="34" charset="0"/>
                </a:rPr>
                <a:t>2</a:t>
              </a:r>
            </a:p>
          </p:txBody>
        </p:sp>
        <p:sp>
          <p:nvSpPr>
            <p:cNvPr id="19468" name="Text Box 24"/>
            <p:cNvSpPr txBox="1">
              <a:spLocks noChangeArrowheads="1"/>
            </p:cNvSpPr>
            <p:nvPr/>
          </p:nvSpPr>
          <p:spPr bwMode="auto">
            <a:xfrm>
              <a:off x="176" y="3308"/>
              <a:ext cx="4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b="1">
                  <a:latin typeface="Trebuchet MS" pitchFamily="34" charset="0"/>
                </a:rPr>
                <a:t>0,05</a:t>
              </a:r>
            </a:p>
          </p:txBody>
        </p:sp>
        <p:sp>
          <p:nvSpPr>
            <p:cNvPr id="19469" name="Text Box 25"/>
            <p:cNvSpPr txBox="1">
              <a:spLocks noChangeArrowheads="1"/>
            </p:cNvSpPr>
            <p:nvPr/>
          </p:nvSpPr>
          <p:spPr bwMode="auto">
            <a:xfrm>
              <a:off x="176" y="1013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latin typeface="Trebuchet MS" pitchFamily="34" charset="0"/>
                </a:rPr>
                <a:t>[ml ₤]</a:t>
              </a:r>
            </a:p>
          </p:txBody>
        </p:sp>
        <p:sp>
          <p:nvSpPr>
            <p:cNvPr id="19470" name="Text Box 26"/>
            <p:cNvSpPr txBox="1">
              <a:spLocks noChangeArrowheads="1"/>
            </p:cNvSpPr>
            <p:nvPr/>
          </p:nvSpPr>
          <p:spPr bwMode="auto">
            <a:xfrm>
              <a:off x="407" y="3475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b="1">
                  <a:latin typeface="Trebuchet MS" pitchFamily="34" charset="0"/>
                </a:rPr>
                <a:t>1987</a:t>
              </a: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1587" y="3475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b="1">
                  <a:latin typeface="Trebuchet MS" pitchFamily="34" charset="0"/>
                </a:rPr>
                <a:t>1995</a:t>
              </a:r>
            </a:p>
          </p:txBody>
        </p:sp>
        <p:sp>
          <p:nvSpPr>
            <p:cNvPr id="19472" name="Text Box 28"/>
            <p:cNvSpPr txBox="1">
              <a:spLocks noChangeArrowheads="1"/>
            </p:cNvSpPr>
            <p:nvPr/>
          </p:nvSpPr>
          <p:spPr bwMode="auto">
            <a:xfrm>
              <a:off x="2517" y="3471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b="1">
                  <a:latin typeface="Trebuchet MS" pitchFamily="34" charset="0"/>
                </a:rPr>
                <a:t>2001</a:t>
              </a:r>
            </a:p>
          </p:txBody>
        </p:sp>
        <p:sp>
          <p:nvSpPr>
            <p:cNvPr id="19473" name="Text Box 29"/>
            <p:cNvSpPr txBox="1">
              <a:spLocks noChangeArrowheads="1"/>
            </p:cNvSpPr>
            <p:nvPr/>
          </p:nvSpPr>
          <p:spPr bwMode="auto">
            <a:xfrm>
              <a:off x="3833" y="3453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b="1">
                  <a:latin typeface="Trebuchet MS" pitchFamily="34" charset="0"/>
                </a:rPr>
                <a:t>2008</a:t>
              </a:r>
            </a:p>
          </p:txBody>
        </p:sp>
        <p:sp>
          <p:nvSpPr>
            <p:cNvPr id="19474" name="Text Box 30"/>
            <p:cNvSpPr txBox="1">
              <a:spLocks noChangeArrowheads="1"/>
            </p:cNvSpPr>
            <p:nvPr/>
          </p:nvSpPr>
          <p:spPr bwMode="auto">
            <a:xfrm>
              <a:off x="4444" y="3449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latin typeface="Trebuchet MS" pitchFamily="34" charset="0"/>
                </a:rPr>
                <a:t>[lata]</a:t>
              </a:r>
            </a:p>
          </p:txBody>
        </p:sp>
        <p:sp>
          <p:nvSpPr>
            <p:cNvPr id="19475" name="Freeform 37"/>
            <p:cNvSpPr>
              <a:spLocks/>
            </p:cNvSpPr>
            <p:nvPr/>
          </p:nvSpPr>
          <p:spPr bwMode="auto">
            <a:xfrm>
              <a:off x="1519" y="1366"/>
              <a:ext cx="2971" cy="2045"/>
            </a:xfrm>
            <a:custGeom>
              <a:avLst/>
              <a:gdLst>
                <a:gd name="T0" fmla="*/ 0 w 2971"/>
                <a:gd name="T1" fmla="*/ 2090 h 2094"/>
                <a:gd name="T2" fmla="*/ 318 w 2971"/>
                <a:gd name="T3" fmla="*/ 2090 h 2094"/>
                <a:gd name="T4" fmla="*/ 454 w 2971"/>
                <a:gd name="T5" fmla="*/ 2068 h 2094"/>
                <a:gd name="T6" fmla="*/ 613 w 2971"/>
                <a:gd name="T7" fmla="*/ 2000 h 2094"/>
                <a:gd name="T8" fmla="*/ 771 w 2971"/>
                <a:gd name="T9" fmla="*/ 1909 h 2094"/>
                <a:gd name="T10" fmla="*/ 885 w 2971"/>
                <a:gd name="T11" fmla="*/ 1886 h 2094"/>
                <a:gd name="T12" fmla="*/ 1180 w 2971"/>
                <a:gd name="T13" fmla="*/ 1886 h 2094"/>
                <a:gd name="T14" fmla="*/ 1384 w 2971"/>
                <a:gd name="T15" fmla="*/ 1864 h 2094"/>
                <a:gd name="T16" fmla="*/ 1565 w 2971"/>
                <a:gd name="T17" fmla="*/ 1705 h 2094"/>
                <a:gd name="T18" fmla="*/ 1815 w 2971"/>
                <a:gd name="T19" fmla="*/ 1251 h 2094"/>
                <a:gd name="T20" fmla="*/ 2291 w 2971"/>
                <a:gd name="T21" fmla="*/ 208 h 2094"/>
                <a:gd name="T22" fmla="*/ 2971 w 2971"/>
                <a:gd name="T23" fmla="*/ 4 h 20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1"/>
                <a:gd name="T37" fmla="*/ 0 h 2094"/>
                <a:gd name="T38" fmla="*/ 2971 w 2971"/>
                <a:gd name="T39" fmla="*/ 2094 h 20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1" h="2094">
                  <a:moveTo>
                    <a:pt x="0" y="2090"/>
                  </a:moveTo>
                  <a:cubicBezTo>
                    <a:pt x="121" y="2092"/>
                    <a:pt x="242" y="2094"/>
                    <a:pt x="318" y="2090"/>
                  </a:cubicBezTo>
                  <a:cubicBezTo>
                    <a:pt x="394" y="2086"/>
                    <a:pt x="405" y="2083"/>
                    <a:pt x="454" y="2068"/>
                  </a:cubicBezTo>
                  <a:cubicBezTo>
                    <a:pt x="503" y="2053"/>
                    <a:pt x="560" y="2026"/>
                    <a:pt x="613" y="2000"/>
                  </a:cubicBezTo>
                  <a:cubicBezTo>
                    <a:pt x="666" y="1974"/>
                    <a:pt x="726" y="1928"/>
                    <a:pt x="771" y="1909"/>
                  </a:cubicBezTo>
                  <a:cubicBezTo>
                    <a:pt x="816" y="1890"/>
                    <a:pt x="817" y="1890"/>
                    <a:pt x="885" y="1886"/>
                  </a:cubicBezTo>
                  <a:cubicBezTo>
                    <a:pt x="953" y="1882"/>
                    <a:pt x="1097" y="1890"/>
                    <a:pt x="1180" y="1886"/>
                  </a:cubicBezTo>
                  <a:cubicBezTo>
                    <a:pt x="1263" y="1882"/>
                    <a:pt x="1320" y="1894"/>
                    <a:pt x="1384" y="1864"/>
                  </a:cubicBezTo>
                  <a:cubicBezTo>
                    <a:pt x="1448" y="1834"/>
                    <a:pt x="1493" y="1807"/>
                    <a:pt x="1565" y="1705"/>
                  </a:cubicBezTo>
                  <a:cubicBezTo>
                    <a:pt x="1637" y="1603"/>
                    <a:pt x="1694" y="1500"/>
                    <a:pt x="1815" y="1251"/>
                  </a:cubicBezTo>
                  <a:cubicBezTo>
                    <a:pt x="1936" y="1002"/>
                    <a:pt x="2098" y="416"/>
                    <a:pt x="2291" y="208"/>
                  </a:cubicBezTo>
                  <a:cubicBezTo>
                    <a:pt x="2484" y="0"/>
                    <a:pt x="2789" y="23"/>
                    <a:pt x="2971" y="4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Transfer technologii wg ustawy prawo o szkolnictwie wyższym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2428875"/>
            <a:ext cx="7239000" cy="21050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1600" b="1" dirty="0" smtClean="0"/>
              <a:t>Ustawa z 27 lipca 2005 r. Prawo o szkolnictwie wyższym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1600" b="1" dirty="0" smtClean="0"/>
              <a:t>Art. 4 ust. 4.</a:t>
            </a:r>
          </a:p>
          <a:p>
            <a:pPr marL="6350" indent="-635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1600" i="1" dirty="0" smtClean="0"/>
              <a:t>„Uczelnie współpracują z otoczeniem gospodarczym, w szczególności przez </a:t>
            </a:r>
            <a:r>
              <a:rPr lang="pl-PL" sz="1600" b="1" i="1" dirty="0" smtClean="0">
                <a:solidFill>
                  <a:srgbClr val="FF0000"/>
                </a:solidFill>
              </a:rPr>
              <a:t>sprzedaż lub nieodpłatne przekazywanie</a:t>
            </a:r>
            <a:r>
              <a:rPr lang="pl-PL" sz="1600" i="1" dirty="0" smtClean="0">
                <a:solidFill>
                  <a:srgbClr val="FF0000"/>
                </a:solidFill>
              </a:rPr>
              <a:t> </a:t>
            </a:r>
            <a:r>
              <a:rPr lang="pl-PL" sz="1600" i="1" dirty="0" smtClean="0"/>
              <a:t>wyników badań i prac rozwojowych przedsiębiorcom oraz szerzenie idei przedsiębiorczości w  środowisku akademickim, w formie działalności gospodarczej wyodrębnionej organizacyjnie i finansowo od działalności, o której mowa w art. 13 i 14.”</a:t>
            </a:r>
            <a:endParaRPr lang="pl-PL" sz="1600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Transfer technologii wg ustawy prawo o szkolnictwie wyższym</a:t>
            </a:r>
            <a:endParaRPr lang="pl-PL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5786" y="2285992"/>
            <a:ext cx="1234449" cy="2786082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pl-PL" sz="2000" b="1" dirty="0">
                <a:latin typeface="Times New Roman" pitchFamily="18" charset="0"/>
                <a:cs typeface="Arial" pitchFamily="34" charset="0"/>
              </a:rPr>
              <a:t>Wyniki badań i prac rozwojowych powstałe na uczelni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119313" y="2286000"/>
            <a:ext cx="2946400" cy="785813"/>
          </a:xfrm>
          <a:prstGeom prst="rightArrow">
            <a:avLst>
              <a:gd name="adj1" fmla="val 49954"/>
              <a:gd name="adj2" fmla="val 65354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l-PL" sz="1400" b="1" dirty="0">
                <a:latin typeface="Calibri" pitchFamily="34" charset="0"/>
                <a:cs typeface="Arial" pitchFamily="34" charset="0"/>
              </a:rPr>
              <a:t>Sprzedaż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119313" y="3290888"/>
            <a:ext cx="2946400" cy="785812"/>
          </a:xfrm>
          <a:prstGeom prst="rightArrow">
            <a:avLst>
              <a:gd name="adj1" fmla="val 47204"/>
              <a:gd name="adj2" fmla="val 66512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l-PL" sz="1400" b="1">
                <a:latin typeface="Calibri" pitchFamily="34" charset="0"/>
                <a:cs typeface="Arial" pitchFamily="34" charset="0"/>
              </a:rPr>
              <a:t>Aport</a:t>
            </a: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143125" y="4286250"/>
            <a:ext cx="2946400" cy="785813"/>
          </a:xfrm>
          <a:prstGeom prst="rightArrow">
            <a:avLst>
              <a:gd name="adj1" fmla="val 58000"/>
              <a:gd name="adj2" fmla="val 67754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l-PL" sz="1400" b="1" dirty="0">
                <a:latin typeface="Calibri" pitchFamily="34" charset="0"/>
                <a:cs typeface="Arial" pitchFamily="34" charset="0"/>
              </a:rPr>
              <a:t>Nieodpłatne przekazanie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65713" y="2492375"/>
            <a:ext cx="2578100" cy="2328863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marL="266700" lvl="1" indent="-174625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l-PL" sz="1400" b="1" dirty="0">
                <a:latin typeface="Times New Roman" pitchFamily="18" charset="0"/>
                <a:cs typeface="Arial" pitchFamily="34" charset="0"/>
              </a:rPr>
              <a:t>Licencje</a:t>
            </a:r>
            <a:r>
              <a:rPr lang="pl-PL" sz="1400" dirty="0">
                <a:latin typeface="Times New Roman" pitchFamily="18" charset="0"/>
                <a:cs typeface="Arial" pitchFamily="34" charset="0"/>
              </a:rPr>
              <a:t/>
            </a:r>
            <a:br>
              <a:rPr lang="pl-PL" sz="1400" dirty="0">
                <a:latin typeface="Times New Roman" pitchFamily="18" charset="0"/>
                <a:cs typeface="Arial" pitchFamily="34" charset="0"/>
              </a:rPr>
            </a:br>
            <a:r>
              <a:rPr lang="pl-PL" sz="1400" dirty="0">
                <a:latin typeface="Times New Roman" pitchFamily="18" charset="0"/>
                <a:cs typeface="Arial" pitchFamily="34" charset="0"/>
              </a:rPr>
              <a:t>(wyłączne/niewyłączne)</a:t>
            </a:r>
          </a:p>
          <a:p>
            <a:pPr marL="266700" indent="-174625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l-PL" sz="1400" b="1" dirty="0">
                <a:latin typeface="Times New Roman" pitchFamily="18" charset="0"/>
                <a:cs typeface="Arial" pitchFamily="34" charset="0"/>
              </a:rPr>
              <a:t>Prawa do technologii</a:t>
            </a:r>
            <a:r>
              <a:rPr lang="pl-PL" sz="1400" dirty="0">
                <a:latin typeface="Times New Roman" pitchFamily="18" charset="0"/>
                <a:cs typeface="Arial" pitchFamily="34" charset="0"/>
              </a:rPr>
              <a:t/>
            </a:r>
            <a:br>
              <a:rPr lang="pl-PL" sz="1400" dirty="0">
                <a:latin typeface="Times New Roman" pitchFamily="18" charset="0"/>
                <a:cs typeface="Arial" pitchFamily="34" charset="0"/>
              </a:rPr>
            </a:br>
            <a:r>
              <a:rPr lang="pl-PL" sz="1400" dirty="0">
                <a:latin typeface="Times New Roman" pitchFamily="18" charset="0"/>
                <a:cs typeface="Arial" pitchFamily="34" charset="0"/>
              </a:rPr>
              <a:t>(prawa do </a:t>
            </a:r>
            <a:r>
              <a:rPr lang="pl-PL" sz="1400" dirty="0" err="1">
                <a:latin typeface="Times New Roman" pitchFamily="18" charset="0"/>
                <a:cs typeface="Arial" pitchFamily="34" charset="0"/>
              </a:rPr>
              <a:t>know-how</a:t>
            </a:r>
            <a:r>
              <a:rPr lang="pl-PL" sz="1400" dirty="0">
                <a:latin typeface="Times New Roman" pitchFamily="18" charset="0"/>
                <a:cs typeface="Arial" pitchFamily="34" charset="0"/>
              </a:rPr>
              <a:t>, patentów, znaków towarowych itp.)</a:t>
            </a:r>
          </a:p>
          <a:p>
            <a:pPr marL="266700" indent="-174625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l-PL" sz="1400" b="1" dirty="0">
                <a:latin typeface="Times New Roman" pitchFamily="18" charset="0"/>
                <a:cs typeface="Arial" pitchFamily="34" charset="0"/>
              </a:rPr>
              <a:t>Gotowe rozwiązania</a:t>
            </a:r>
            <a:r>
              <a:rPr lang="pl-PL" sz="1400" dirty="0">
                <a:latin typeface="Times New Roman" pitchFamily="18" charset="0"/>
                <a:cs typeface="Arial" pitchFamily="34" charset="0"/>
              </a:rPr>
              <a:t/>
            </a:r>
            <a:br>
              <a:rPr lang="pl-PL" sz="1400" dirty="0">
                <a:latin typeface="Times New Roman" pitchFamily="18" charset="0"/>
                <a:cs typeface="Arial" pitchFamily="34" charset="0"/>
              </a:rPr>
            </a:br>
            <a:r>
              <a:rPr lang="pl-PL" sz="1400" dirty="0">
                <a:latin typeface="Times New Roman" pitchFamily="18" charset="0"/>
                <a:cs typeface="Arial" pitchFamily="34" charset="0"/>
              </a:rPr>
              <a:t>(aparatura, urządzenia, maszyny)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Transfer technologii wg ustawy prawo o szkolnictwie wyższym</a:t>
            </a:r>
            <a:endParaRPr lang="pl-PL" sz="3200" dirty="0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57313" y="2428875"/>
            <a:ext cx="5518150" cy="650875"/>
            <a:chOff x="2785" y="3138"/>
            <a:chExt cx="6521" cy="639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785" y="3138"/>
              <a:ext cx="1630" cy="6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pl-PL" sz="800" dirty="0"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pl-PL" sz="2000" dirty="0">
                  <a:latin typeface="Calibri" pitchFamily="34" charset="0"/>
                  <a:cs typeface="Arial" pitchFamily="34" charset="0"/>
                </a:rPr>
                <a:t>Uczelnia</a:t>
              </a:r>
              <a:endParaRPr lang="pl-PL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6910" y="3138"/>
              <a:ext cx="2396" cy="6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pl-PL" sz="800" dirty="0"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pl-PL" sz="2000" dirty="0">
                  <a:latin typeface="Calibri" pitchFamily="34" charset="0"/>
                  <a:cs typeface="Arial" pitchFamily="34" charset="0"/>
                </a:rPr>
                <a:t>Przedsiębiorstwa</a:t>
              </a:r>
              <a:endParaRPr lang="pl-PL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4537" y="3138"/>
              <a:ext cx="2300" cy="639"/>
            </a:xfrm>
            <a:prstGeom prst="rightArrow">
              <a:avLst>
                <a:gd name="adj1" fmla="val 54306"/>
                <a:gd name="adj2" fmla="val 314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l-PL" sz="1400" b="1" dirty="0">
                  <a:latin typeface="Calibri" pitchFamily="34" charset="0"/>
                  <a:cs typeface="Arial" pitchFamily="34" charset="0"/>
                </a:rPr>
                <a:t>KOMERCJALIZACJA</a:t>
              </a:r>
              <a:endParaRPr lang="pl-PL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642938" y="2000250"/>
            <a:ext cx="1119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Trebuchet MS" pitchFamily="34" charset="0"/>
              </a:rPr>
              <a:t>Wariant I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714375" y="3500438"/>
            <a:ext cx="1182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Trebuchet MS" pitchFamily="34" charset="0"/>
              </a:rPr>
              <a:t>Wariant II</a:t>
            </a:r>
          </a:p>
        </p:txBody>
      </p:sp>
      <p:grpSp>
        <p:nvGrpSpPr>
          <p:cNvPr id="16" name="Grupa 15"/>
          <p:cNvGrpSpPr>
            <a:grpSpLocks/>
          </p:cNvGrpSpPr>
          <p:nvPr/>
        </p:nvGrpSpPr>
        <p:grpSpPr bwMode="auto">
          <a:xfrm>
            <a:off x="785813" y="3929063"/>
            <a:ext cx="7215187" cy="622300"/>
            <a:chOff x="785786" y="3929066"/>
            <a:chExt cx="7215238" cy="622404"/>
          </a:xfrm>
        </p:grpSpPr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1963719" y="3929066"/>
              <a:ext cx="4121179" cy="622404"/>
            </a:xfrm>
            <a:prstGeom prst="rightArrow">
              <a:avLst>
                <a:gd name="adj1" fmla="val 54306"/>
                <a:gd name="adj2" fmla="val 7050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pl-PL" sz="1400" b="1" dirty="0">
                  <a:latin typeface="Calibri" pitchFamily="34" charset="0"/>
                  <a:cs typeface="Arial" pitchFamily="34" charset="0"/>
                </a:rPr>
                <a:t>KOMERCJALIZACJA</a:t>
              </a:r>
              <a:endParaRPr lang="pl-PL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6084898" y="3929066"/>
              <a:ext cx="1916126" cy="6224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pl-PL" sz="800" b="1" dirty="0"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pl-PL" b="1" dirty="0">
                  <a:latin typeface="Calibri" pitchFamily="34" charset="0"/>
                  <a:cs typeface="Arial" pitchFamily="34" charset="0"/>
                </a:rPr>
                <a:t>Przedsiębiorstwa</a:t>
              </a:r>
              <a:endParaRPr lang="pl-PL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785786" y="3929066"/>
              <a:ext cx="1081095" cy="6224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pl-PL" sz="800" b="1" dirty="0"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pl-PL" b="1" dirty="0">
                  <a:latin typeface="Calibri" pitchFamily="34" charset="0"/>
                  <a:cs typeface="Arial" pitchFamily="34" charset="0"/>
                </a:rPr>
                <a:t>Uczelnia</a:t>
              </a:r>
              <a:endParaRPr lang="pl-PL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2454275" y="4551363"/>
            <a:ext cx="3021013" cy="1878012"/>
          </a:xfrm>
          <a:prstGeom prst="wedgeRoundRectCallout">
            <a:avLst>
              <a:gd name="adj1" fmla="val 35177"/>
              <a:gd name="adj2" fmla="val -66884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pl-PL" sz="1200" dirty="0">
                <a:latin typeface="Calibri" pitchFamily="34" charset="0"/>
                <a:cs typeface="Arial" pitchFamily="34" charset="0"/>
              </a:rPr>
              <a:t>Art. 86 Ust.1</a:t>
            </a:r>
          </a:p>
          <a:p>
            <a:pPr algn="just">
              <a:spcAft>
                <a:spcPts val="1000"/>
              </a:spcAft>
              <a:defRPr/>
            </a:pPr>
            <a:r>
              <a:rPr lang="pl-PL" sz="1200" dirty="0">
                <a:latin typeface="Calibri" pitchFamily="34" charset="0"/>
                <a:cs typeface="Arial" pitchFamily="34" charset="0"/>
              </a:rPr>
              <a:t>W celu lepszego wykorzystania potencjału intelektualnego i technicznego uczelni oraz transferu wyników prac naukowych do gospodarki, uczelnie mogą prowadzić akademickie inkubatory przedsiębiorczości oraz centra transferu technologii.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715304" cy="5714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/>
              <a:t>Potencjalni nabywcy technologii?</a:t>
            </a:r>
            <a:endParaRPr lang="pl-PL" sz="32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8625" y="2857500"/>
            <a:ext cx="2286000" cy="2071688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marL="266700" lvl="1" indent="-174625">
              <a:spcAft>
                <a:spcPts val="1000"/>
              </a:spcAft>
              <a:defRPr/>
            </a:pPr>
            <a:endParaRPr lang="pl-PL" sz="1200" b="1" dirty="0">
              <a:latin typeface="Times New Roman" pitchFamily="18" charset="0"/>
              <a:cs typeface="Arial" pitchFamily="34" charset="0"/>
            </a:endParaRPr>
          </a:p>
          <a:p>
            <a:pPr marL="0" lvl="1" algn="ctr">
              <a:spcAft>
                <a:spcPts val="1000"/>
              </a:spcAft>
              <a:defRPr/>
            </a:pPr>
            <a:r>
              <a:rPr lang="pl-PL" sz="2400" b="1" dirty="0">
                <a:latin typeface="Times New Roman" pitchFamily="18" charset="0"/>
                <a:cs typeface="Arial" pitchFamily="34" charset="0"/>
              </a:rPr>
              <a:t>Gotowy produkt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9347405">
            <a:off x="2614613" y="2730500"/>
            <a:ext cx="914400" cy="452438"/>
          </a:xfrm>
          <a:prstGeom prst="rightArrow">
            <a:avLst>
              <a:gd name="adj1" fmla="val 49954"/>
              <a:gd name="adj2" fmla="val 65354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907196">
            <a:off x="2551113" y="4652963"/>
            <a:ext cx="985837" cy="473075"/>
          </a:xfrm>
          <a:prstGeom prst="rightArrow">
            <a:avLst>
              <a:gd name="adj1" fmla="val 49954"/>
              <a:gd name="adj2" fmla="val 65354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857625" y="1785938"/>
            <a:ext cx="2571750" cy="1285875"/>
          </a:xfrm>
          <a:prstGeom prst="round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marL="0" lvl="1" algn="ctr">
              <a:spcAft>
                <a:spcPts val="1000"/>
              </a:spcAft>
              <a:defRPr/>
            </a:pPr>
            <a:r>
              <a:rPr lang="pl-PL" sz="1600" b="1" dirty="0">
                <a:latin typeface="Times New Roman" pitchFamily="18" charset="0"/>
                <a:cs typeface="Arial" pitchFamily="34" charset="0"/>
              </a:rPr>
              <a:t>Duże przedsiębiorstwa </a:t>
            </a:r>
            <a:br>
              <a:rPr lang="pl-PL" sz="1600" b="1" dirty="0">
                <a:latin typeface="Times New Roman" pitchFamily="18" charset="0"/>
                <a:cs typeface="Arial" pitchFamily="34" charset="0"/>
              </a:rPr>
            </a:br>
            <a:r>
              <a:rPr lang="pl-PL" sz="1600" b="1" dirty="0">
                <a:latin typeface="Times New Roman" pitchFamily="18" charset="0"/>
                <a:cs typeface="Arial" pitchFamily="34" charset="0"/>
              </a:rPr>
              <a:t>(koncerny)</a:t>
            </a:r>
          </a:p>
          <a:p>
            <a:pPr marL="266700" lvl="1" indent="-174625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l-PL" sz="1200" dirty="0">
                <a:latin typeface="Times New Roman" pitchFamily="18" charset="0"/>
                <a:cs typeface="Arial" pitchFamily="34" charset="0"/>
              </a:rPr>
              <a:t>Zainteresowanie badaniami realizowanymi na zlecenie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857500" y="3643313"/>
            <a:ext cx="985838" cy="473075"/>
          </a:xfrm>
          <a:prstGeom prst="rightArrow">
            <a:avLst>
              <a:gd name="adj1" fmla="val 49954"/>
              <a:gd name="adj2" fmla="val 65354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071938" y="3286125"/>
            <a:ext cx="2571750" cy="1285875"/>
          </a:xfrm>
          <a:prstGeom prst="round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marL="0" lvl="1" algn="ctr">
              <a:spcAft>
                <a:spcPts val="1000"/>
              </a:spcAft>
              <a:defRPr/>
            </a:pPr>
            <a:r>
              <a:rPr lang="pl-PL" sz="1600" b="1" dirty="0">
                <a:latin typeface="Times New Roman" pitchFamily="18" charset="0"/>
                <a:cs typeface="Arial" pitchFamily="34" charset="0"/>
              </a:rPr>
              <a:t>Podmioty sektora MŚP</a:t>
            </a:r>
          </a:p>
          <a:p>
            <a:pPr marL="266700" lvl="1" indent="-174625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l-PL" sz="1200" dirty="0">
                <a:latin typeface="Times New Roman" pitchFamily="18" charset="0"/>
                <a:cs typeface="Arial" pitchFamily="34" charset="0"/>
              </a:rPr>
              <a:t>Brak środków pieniężnych na nabycie technologii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786188" y="4786313"/>
            <a:ext cx="2571750" cy="1285875"/>
          </a:xfrm>
          <a:prstGeom prst="round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marL="0" lvl="1" algn="ctr">
              <a:spcAft>
                <a:spcPts val="1000"/>
              </a:spcAft>
              <a:defRPr/>
            </a:pPr>
            <a:r>
              <a:rPr lang="pl-PL" sz="1600" b="1" dirty="0">
                <a:latin typeface="Times New Roman" pitchFamily="18" charset="0"/>
                <a:cs typeface="Arial" pitchFamily="34" charset="0"/>
              </a:rPr>
              <a:t>Spółki odpryskowe</a:t>
            </a:r>
          </a:p>
          <a:p>
            <a:pPr marL="266700" lvl="1" indent="-174625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l-PL" sz="1200" dirty="0">
                <a:latin typeface="Times New Roman" pitchFamily="18" charset="0"/>
                <a:cs typeface="Arial" pitchFamily="34" charset="0"/>
              </a:rPr>
              <a:t>Możliwość skutecznego wdrożenia gotowych rozwiązań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857875"/>
            <a:ext cx="681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Niestandardowy 1">
      <a:dk1>
        <a:srgbClr val="000000"/>
      </a:dk1>
      <a:lt1>
        <a:sysClr val="window" lastClr="FFFFFF"/>
      </a:lt1>
      <a:dk2>
        <a:srgbClr val="B21E29"/>
      </a:dk2>
      <a:lt2>
        <a:srgbClr val="D8D8D8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1">
    <a:dk1>
      <a:srgbClr val="000000"/>
    </a:dk1>
    <a:lt1>
      <a:sysClr val="window" lastClr="FFFFFF"/>
    </a:lt1>
    <a:dk2>
      <a:srgbClr val="B21E29"/>
    </a:dk2>
    <a:lt2>
      <a:srgbClr val="D8D8D8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843</TotalTime>
  <Words>2434</Words>
  <Application>Microsoft Office PowerPoint</Application>
  <PresentationFormat>On-screen Show (4:3)</PresentationFormat>
  <Paragraphs>355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Bogaty</vt:lpstr>
      <vt:lpstr>Nauka dla gospodarki – tylko slogan, czy jednak szansa?</vt:lpstr>
      <vt:lpstr>Czym jest wiedza?</vt:lpstr>
      <vt:lpstr>WIEDZA  A INNOWACYJNY PRODUKT</vt:lpstr>
      <vt:lpstr>Slide 4</vt:lpstr>
      <vt:lpstr>Przykład współpracy</vt:lpstr>
      <vt:lpstr>Transfer technologii wg ustawy prawo o szkolnictwie wyższym</vt:lpstr>
      <vt:lpstr>Transfer technologii wg ustawy prawo o szkolnictwie wyższym</vt:lpstr>
      <vt:lpstr>Transfer technologii wg ustawy prawo o szkolnictwie wyższym</vt:lpstr>
      <vt:lpstr>Potencjalni nabywcy technologii?</vt:lpstr>
      <vt:lpstr>Model wdrażania technologii</vt:lpstr>
      <vt:lpstr>Podział zysków</vt:lpstr>
      <vt:lpstr>Zmiany w ustawie prawo o szkolnictwie wyższym</vt:lpstr>
      <vt:lpstr>Zmiany w ustawie prawo o szkolnictwie wyższym</vt:lpstr>
      <vt:lpstr>Spółka celowa</vt:lpstr>
      <vt:lpstr>Założenia ustawodawcy</vt:lpstr>
      <vt:lpstr>Wybór jednostki</vt:lpstr>
      <vt:lpstr>Model transferu z udziałem spółki celowej</vt:lpstr>
      <vt:lpstr>Etap I</vt:lpstr>
      <vt:lpstr>Zagrożenia</vt:lpstr>
      <vt:lpstr>Slide 20</vt:lpstr>
      <vt:lpstr>Slide 21</vt:lpstr>
      <vt:lpstr>Efekt końcowy</vt:lpstr>
      <vt:lpstr>Etap II</vt:lpstr>
      <vt:lpstr>Projekty kompleksowe</vt:lpstr>
      <vt:lpstr>Powrót korzyści</vt:lpstr>
      <vt:lpstr>spółka celowa - Centrum transferu technologii politechniki łódzkiej sp. z o.o. </vt:lpstr>
      <vt:lpstr>spółka celowa - Centrum transferu technologii politechniki łódzkiej sp. z o.o. </vt:lpstr>
      <vt:lpstr>Dobre praktyki - MEDGAL</vt:lpstr>
      <vt:lpstr>Dobre praktyki – Hart–tech Sp. z o.o.</vt:lpstr>
      <vt:lpstr>Dobre praktyki – Bionanoceluloza</vt:lpstr>
      <vt:lpstr>Dobre praktyki – geotermia</vt:lpstr>
      <vt:lpstr>Dobre praktyki – inne projekty</vt:lpstr>
      <vt:lpstr>Dobre praktyki – inne projekty</vt:lpstr>
      <vt:lpstr>Dobre praktyki – inne projekty</vt:lpstr>
      <vt:lpstr>Wnioski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dla gospodarki – tylko slogan, czy jednak szansa?</dc:title>
  <dc:creator>Paulina Kosmowska</dc:creator>
  <cp:lastModifiedBy>k.pietruczuk</cp:lastModifiedBy>
  <cp:revision>94</cp:revision>
  <dcterms:created xsi:type="dcterms:W3CDTF">2011-05-30T13:38:46Z</dcterms:created>
  <dcterms:modified xsi:type="dcterms:W3CDTF">2011-07-16T13:58:54Z</dcterms:modified>
</cp:coreProperties>
</file>