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65" r:id="rId2"/>
    <p:sldId id="274" r:id="rId3"/>
    <p:sldId id="275" r:id="rId4"/>
    <p:sldId id="276" r:id="rId5"/>
    <p:sldId id="264" r:id="rId6"/>
    <p:sldId id="263" r:id="rId7"/>
    <p:sldId id="266" r:id="rId8"/>
    <p:sldId id="267" r:id="rId9"/>
    <p:sldId id="262" r:id="rId10"/>
    <p:sldId id="269" r:id="rId11"/>
    <p:sldId id="271" r:id="rId12"/>
    <p:sldId id="272" r:id="rId13"/>
    <p:sldId id="270" r:id="rId14"/>
    <p:sldId id="273" r:id="rId15"/>
    <p:sldId id="278" r:id="rId16"/>
    <p:sldId id="258" r:id="rId17"/>
    <p:sldId id="259" r:id="rId18"/>
    <p:sldId id="261" r:id="rId19"/>
    <p:sldId id="277" r:id="rId20"/>
  </p:sldIdLst>
  <p:sldSz cx="9144000" cy="6858000" type="screen4x3"/>
  <p:notesSz cx="7010400" cy="9271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2" autoAdjust="0"/>
    <p:restoredTop sz="90929"/>
  </p:normalViewPr>
  <p:slideViewPr>
    <p:cSldViewPr>
      <p:cViewPr>
        <p:scale>
          <a:sx n="100" d="100"/>
          <a:sy n="100" d="100"/>
        </p:scale>
        <p:origin x="-33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4364B-7D66-4D08-9474-949F29E3FFC5}" type="datetimeFigureOut">
              <a:rPr lang="pl-PL" smtClean="0"/>
              <a:t>11-06-02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805863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70338" y="8805863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8BBBBF-E3FB-45D0-91D8-029284A5D767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:\Documents and Settings\Odya\Pulpit\a\szablon_power_point-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124745"/>
            <a:ext cx="7772400" cy="1224136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Modele i przykłady implementacji komercjalizacji badań </a:t>
            </a:r>
            <a:r>
              <a:rPr lang="pl-PL" sz="2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sz="2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</a:br>
            <a:r>
              <a:rPr lang="pl-PL" sz="2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 </a:t>
            </a:r>
            <a:br>
              <a:rPr lang="pl-PL" sz="20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</a:br>
            <a:r>
              <a:rPr lang="pl-PL" sz="16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Henryk Krawczyk</a:t>
            </a:r>
            <a:br>
              <a:rPr lang="pl-PL" sz="16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</a:br>
            <a:r>
              <a:rPr lang="pl-PL" sz="16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rektor PG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123728" y="2348880"/>
            <a:ext cx="4960640" cy="3528392"/>
          </a:xfrm>
        </p:spPr>
        <p:txBody>
          <a:bodyPr/>
          <a:lstStyle/>
          <a:p>
            <a:pPr lvl="0" indent="-360000" algn="l">
              <a:lnSpc>
                <a:spcPct val="200000"/>
              </a:lnSpc>
              <a:buFont typeface="Arial" pitchFamily="34" charset="0"/>
              <a:buChar char="•"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lvl="0" indent="-360000" algn="l">
              <a:lnSpc>
                <a:spcPct val="200000"/>
              </a:lnSpc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Definicja problemu komercjalizacji</a:t>
            </a:r>
          </a:p>
          <a:p>
            <a:pPr lvl="0" indent="-360000" algn="l">
              <a:lnSpc>
                <a:spcPct val="200000"/>
              </a:lnSpc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Systematyka proponowanych modeli</a:t>
            </a:r>
          </a:p>
          <a:p>
            <a:pPr lvl="0" indent="-360000" algn="l">
              <a:lnSpc>
                <a:spcPct val="200000"/>
              </a:lnSpc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Prezentacja wybranych implementacji</a:t>
            </a:r>
          </a:p>
          <a:p>
            <a:pPr lvl="0" indent="-360000" algn="l">
              <a:lnSpc>
                <a:spcPct val="200000"/>
              </a:lnSpc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Metoda wyboru rozwiązania</a:t>
            </a:r>
          </a:p>
          <a:p>
            <a:endParaRPr lang="pl-PL" sz="1600" dirty="0" smtClean="0"/>
          </a:p>
          <a:p>
            <a:endParaRPr lang="pl-PL" sz="1600" dirty="0" smtClean="0"/>
          </a:p>
          <a:p>
            <a:r>
              <a:rPr lang="pl-PL" sz="1400" i="1" dirty="0" smtClean="0">
                <a:solidFill>
                  <a:schemeClr val="accent6"/>
                </a:solidFill>
              </a:rPr>
              <a:t>Kolegium Prorektorów ds. Nauki Uczelni Technicznych</a:t>
            </a:r>
            <a:endParaRPr lang="pl-PL" sz="1400" dirty="0" smtClean="0">
              <a:solidFill>
                <a:schemeClr val="accent6"/>
              </a:solidFill>
            </a:endParaRPr>
          </a:p>
          <a:p>
            <a:r>
              <a:rPr lang="pl-PL" sz="1400" i="1" dirty="0" smtClean="0">
                <a:solidFill>
                  <a:schemeClr val="accent6"/>
                </a:solidFill>
              </a:rPr>
              <a:t>Kołobrzeg, 04.06.2011 r.</a:t>
            </a:r>
            <a:endParaRPr lang="pl-PL" sz="1400" dirty="0" smtClean="0">
              <a:solidFill>
                <a:schemeClr val="accent6"/>
              </a:solidFill>
            </a:endParaRPr>
          </a:p>
          <a:p>
            <a:r>
              <a:rPr lang="pl-PL" sz="1600" dirty="0" smtClean="0"/>
              <a:t> </a:t>
            </a:r>
          </a:p>
          <a:p>
            <a:r>
              <a:rPr lang="pl-PL" sz="1600" dirty="0" smtClean="0"/>
              <a:t> </a:t>
            </a:r>
          </a:p>
          <a:p>
            <a:r>
              <a:rPr lang="pl-PL" sz="1600" dirty="0" smtClean="0"/>
              <a:t> </a:t>
            </a:r>
          </a:p>
          <a:p>
            <a:r>
              <a:rPr lang="pl-PL" sz="1600" dirty="0" smtClean="0"/>
              <a:t> </a:t>
            </a:r>
          </a:p>
          <a:p>
            <a:r>
              <a:rPr lang="pl-PL" sz="1600" dirty="0" smtClean="0"/>
              <a:t> </a:t>
            </a:r>
          </a:p>
          <a:p>
            <a:r>
              <a:rPr lang="pl-PL" sz="1600" dirty="0" smtClean="0"/>
              <a:t> </a:t>
            </a:r>
          </a:p>
          <a:p>
            <a:r>
              <a:rPr lang="pl-PL" sz="1600" dirty="0" smtClean="0"/>
              <a:t> </a:t>
            </a:r>
          </a:p>
          <a:p>
            <a:r>
              <a:rPr lang="pl-PL" sz="1600" dirty="0" smtClean="0"/>
              <a:t> </a:t>
            </a:r>
          </a:p>
          <a:p>
            <a:r>
              <a:rPr lang="pl-PL" sz="1600" dirty="0" smtClean="0"/>
              <a:t> </a:t>
            </a:r>
          </a:p>
          <a:p>
            <a:r>
              <a:rPr lang="pl-PL" sz="1600" dirty="0" smtClean="0"/>
              <a:t>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064896" cy="792088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Złoty kwadrat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899592" y="5373216"/>
            <a:ext cx="2570391" cy="50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instytucje pośredniczące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rot="2652750">
            <a:off x="1904474" y="3734026"/>
            <a:ext cx="136462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rot="2652750">
            <a:off x="2589923" y="4012446"/>
            <a:ext cx="0" cy="139367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rot="2652750">
            <a:off x="932636" y="4732954"/>
            <a:ext cx="136462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 rot="2652750">
            <a:off x="1611815" y="3060861"/>
            <a:ext cx="0" cy="139367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1259632" y="2780928"/>
            <a:ext cx="1584176" cy="435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administracja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2589907" y="3639220"/>
            <a:ext cx="1876596" cy="522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przemysł/biznes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539552" y="3639220"/>
            <a:ext cx="1072341" cy="435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uczelnia</a:t>
            </a: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5652120" y="2780928"/>
            <a:ext cx="1359664" cy="435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warunki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4139952" y="4437112"/>
            <a:ext cx="1619681" cy="522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wiedza/pomysły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6948264" y="4365104"/>
            <a:ext cx="1876596" cy="522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produkty/rynek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5148064" y="5373216"/>
            <a:ext cx="2570391" cy="500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mechanizmy wspomagające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5" name="Line 21"/>
          <p:cNvSpPr>
            <a:spLocks noChangeShapeType="1"/>
          </p:cNvSpPr>
          <p:nvPr/>
        </p:nvSpPr>
        <p:spPr bwMode="auto">
          <a:xfrm rot="2652750">
            <a:off x="6142036" y="3733583"/>
            <a:ext cx="136462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rot="2652750">
            <a:off x="6815352" y="3999736"/>
            <a:ext cx="0" cy="1393673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 rot="2652750">
            <a:off x="5145404" y="4732261"/>
            <a:ext cx="1364628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auto">
          <a:xfrm rot="2652750">
            <a:off x="5837337" y="3072435"/>
            <a:ext cx="0" cy="1393673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0" name="Oval 6"/>
          <p:cNvSpPr>
            <a:spLocks noChangeArrowheads="1"/>
          </p:cNvSpPr>
          <p:nvPr/>
        </p:nvSpPr>
        <p:spPr bwMode="auto">
          <a:xfrm>
            <a:off x="1918177" y="3104800"/>
            <a:ext cx="360040" cy="34836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1" name="Oval 6"/>
          <p:cNvSpPr>
            <a:spLocks noChangeArrowheads="1"/>
          </p:cNvSpPr>
          <p:nvPr/>
        </p:nvSpPr>
        <p:spPr bwMode="auto">
          <a:xfrm>
            <a:off x="1907704" y="5013176"/>
            <a:ext cx="360040" cy="34836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2" name="Oval 6"/>
          <p:cNvSpPr>
            <a:spLocks noChangeArrowheads="1"/>
          </p:cNvSpPr>
          <p:nvPr/>
        </p:nvSpPr>
        <p:spPr bwMode="auto">
          <a:xfrm>
            <a:off x="2870598" y="4035015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3" name="Oval 6"/>
          <p:cNvSpPr>
            <a:spLocks noChangeArrowheads="1"/>
          </p:cNvSpPr>
          <p:nvPr/>
        </p:nvSpPr>
        <p:spPr bwMode="auto">
          <a:xfrm>
            <a:off x="971600" y="4077072"/>
            <a:ext cx="360040" cy="34836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4" name="Oval 6"/>
          <p:cNvSpPr>
            <a:spLocks noChangeArrowheads="1"/>
          </p:cNvSpPr>
          <p:nvPr/>
        </p:nvSpPr>
        <p:spPr bwMode="auto">
          <a:xfrm>
            <a:off x="6114372" y="5001416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5" name="Oval 6"/>
          <p:cNvSpPr>
            <a:spLocks noChangeArrowheads="1"/>
          </p:cNvSpPr>
          <p:nvPr/>
        </p:nvSpPr>
        <p:spPr bwMode="auto">
          <a:xfrm>
            <a:off x="7097541" y="4017762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6" name="Oval 6"/>
          <p:cNvSpPr>
            <a:spLocks noChangeArrowheads="1"/>
          </p:cNvSpPr>
          <p:nvPr/>
        </p:nvSpPr>
        <p:spPr bwMode="auto">
          <a:xfrm>
            <a:off x="5190861" y="4086531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6165403" y="3102877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470025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Instytucje pośredniczące (1)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</a:br>
            <a:endParaRPr lang="pl-PL" sz="2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>
          <a:xfrm>
            <a:off x="1475656" y="2348880"/>
            <a:ext cx="6840760" cy="2520280"/>
          </a:xfrm>
        </p:spPr>
        <p:txBody>
          <a:bodyPr/>
          <a:lstStyle/>
          <a:p>
            <a:pPr indent="-360000" algn="just"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Parki technologiczne, CTT, 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inkubatory</a:t>
            </a: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indent="-360000" algn="just">
              <a:buFont typeface="Arial" pitchFamily="34" charset="0"/>
              <a:buChar char="•"/>
            </a:pPr>
            <a:endParaRPr lang="pl-PL" sz="1600" b="1" dirty="0" smtClean="0">
              <a:latin typeface="Arial" pitchFamily="34" charset="0"/>
              <a:cs typeface="Arial" pitchFamily="34" charset="0"/>
            </a:endParaRPr>
          </a:p>
          <a:p>
            <a:pPr indent="-360000" algn="just"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Stowarzyszenia, agencje rządowe, regionalne, uczelniane</a:t>
            </a:r>
          </a:p>
          <a:p>
            <a:pPr indent="-360000" algn="just">
              <a:buFont typeface="Arial" pitchFamily="34" charset="0"/>
              <a:buChar char="•"/>
            </a:pPr>
            <a:endParaRPr lang="pl-PL" sz="1600" b="1" dirty="0" smtClean="0">
              <a:latin typeface="Arial" pitchFamily="34" charset="0"/>
              <a:cs typeface="Arial" pitchFamily="34" charset="0"/>
            </a:endParaRPr>
          </a:p>
          <a:p>
            <a:pPr indent="-360000" algn="just"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Spółki celowe, spółki profesjonalne, spin – </a:t>
            </a:r>
            <a:r>
              <a:rPr lang="pl-PL" sz="1600" dirty="0" err="1" smtClean="0">
                <a:latin typeface="Arial" pitchFamily="34" charset="0"/>
                <a:cs typeface="Arial" pitchFamily="34" charset="0"/>
              </a:rPr>
              <a:t>offy</a:t>
            </a: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indent="-360000" algn="just">
              <a:buFont typeface="Arial" pitchFamily="34" charset="0"/>
              <a:buChar char="•"/>
            </a:pPr>
            <a:endParaRPr lang="pl-PL" sz="1600" b="1" dirty="0" smtClean="0">
              <a:latin typeface="Arial" pitchFamily="34" charset="0"/>
              <a:cs typeface="Arial" pitchFamily="34" charset="0"/>
            </a:endParaRPr>
          </a:p>
          <a:p>
            <a:pPr indent="-360000" algn="just"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Instytucje międzynarodowe, współfinansowanie </a:t>
            </a:r>
            <a:r>
              <a:rPr lang="pl-PL" sz="1600" dirty="0" smtClean="0">
                <a:latin typeface="Arial" pitchFamily="34" charset="0"/>
                <a:cs typeface="Arial" pitchFamily="34" charset="0"/>
              </a:rPr>
              <a:t>działalności (banki)</a:t>
            </a:r>
            <a:endParaRPr lang="pl-PL" sz="1600" b="1" dirty="0" smtClean="0">
              <a:latin typeface="Arial" pitchFamily="34" charset="0"/>
              <a:cs typeface="Arial" pitchFamily="34" charset="0"/>
            </a:endParaRPr>
          </a:p>
          <a:p>
            <a:endParaRPr lang="pl-PL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124745"/>
            <a:ext cx="7772400" cy="504056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Instytucje pośredniczące (2)</a:t>
            </a:r>
            <a:b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</a:b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331640" y="2276872"/>
          <a:ext cx="6096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dobre strony</a:t>
                      </a:r>
                    </a:p>
                    <a:p>
                      <a:pPr algn="ctr"/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słabe strony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lepsze wykorzystanie szans 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rozmaitość rozwiązań i zadań 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wyraźny podział ról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koszty</a:t>
                      </a:r>
                      <a:r>
                        <a:rPr lang="pl-PL" sz="1600" baseline="0" dirty="0" smtClean="0">
                          <a:latin typeface="Arial" pitchFamily="34" charset="0"/>
                          <a:cs typeface="Arial" pitchFamily="34" charset="0"/>
                        </a:rPr>
                        <a:t> dodatkowe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.................................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................................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648072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Konieczność dalszego uszczegółowienia modelu</a:t>
            </a:r>
            <a:r>
              <a:rPr lang="pl-PL" sz="2000" b="1" dirty="0" smtClean="0"/>
              <a:t/>
            </a:r>
            <a:br>
              <a:rPr lang="pl-PL" sz="2000" b="1" dirty="0" smtClean="0"/>
            </a:br>
            <a:endParaRPr lang="pl-PL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971600" y="2492896"/>
            <a:ext cx="7128792" cy="281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-36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Zbyt ogólny poziom opisu i przejście od podmiotów do ludzi </a:t>
            </a:r>
          </a:p>
          <a:p>
            <a:pPr marL="0" marR="0" lvl="0" indent="-36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l-PL" sz="16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uczestniczących w procesie komercjalizacji (aktorów)</a:t>
            </a:r>
          </a:p>
          <a:p>
            <a:pPr marL="0" marR="0" lvl="0" indent="-36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Możliwość wprowadzenia mechanizmów bądź specjalistów </a:t>
            </a: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l-PL" sz="1600" dirty="0" smtClean="0">
                <a:latin typeface="Arial" pitchFamily="34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podtrzymujących współpracę</a:t>
            </a: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Wykorzystanie możliwości innowacyjności, kreatywności i etyki</a:t>
            </a: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Nowe podejście do koordynacji działań: 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scentralizowane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, rozproszone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482778" y="2348880"/>
            <a:ext cx="6121075" cy="609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ocena działalności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475656" y="4653136"/>
            <a:ext cx="6121075" cy="609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możliwości – warunki działalności </a:t>
            </a: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940152" y="3212976"/>
            <a:ext cx="1632668" cy="755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spółki córki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&lt;typu </a:t>
            </a: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spin - </a:t>
            </a:r>
            <a:r>
              <a:rPr kumimoji="0" lang="pl-PL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off</a:t>
            </a: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&gt;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672369" y="3532151"/>
            <a:ext cx="1651719" cy="56019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spółka celowa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331640" y="3212976"/>
            <a:ext cx="1872075" cy="5897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zespół badawczy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&lt;wynalazca&gt;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Oval 10"/>
          <p:cNvSpPr>
            <a:spLocks noChangeArrowheads="1"/>
          </p:cNvSpPr>
          <p:nvPr/>
        </p:nvSpPr>
        <p:spPr bwMode="auto">
          <a:xfrm>
            <a:off x="5897521" y="3311756"/>
            <a:ext cx="1706332" cy="976214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5" name="Oval 11"/>
          <p:cNvSpPr>
            <a:spLocks noChangeArrowheads="1"/>
          </p:cNvSpPr>
          <p:nvPr/>
        </p:nvSpPr>
        <p:spPr bwMode="auto">
          <a:xfrm>
            <a:off x="1404669" y="3311756"/>
            <a:ext cx="1706332" cy="976214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29600" cy="1143000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Przykład rozwiązania scentralizowanego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Łącznik prosty ze strzałką 23"/>
          <p:cNvCxnSpPr/>
          <p:nvPr/>
        </p:nvCxnSpPr>
        <p:spPr>
          <a:xfrm rot="5400000" flipH="1" flipV="1">
            <a:off x="2057308" y="3130699"/>
            <a:ext cx="360039" cy="1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ze strzałką 28"/>
          <p:cNvCxnSpPr/>
          <p:nvPr/>
        </p:nvCxnSpPr>
        <p:spPr>
          <a:xfrm rot="16200000" flipV="1">
            <a:off x="4245232" y="3247084"/>
            <a:ext cx="581888" cy="291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ze strzałką 29"/>
          <p:cNvCxnSpPr/>
          <p:nvPr/>
        </p:nvCxnSpPr>
        <p:spPr>
          <a:xfrm rot="5400000" flipH="1" flipV="1">
            <a:off x="6607182" y="3140224"/>
            <a:ext cx="360039" cy="1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>
            <a:stCxn id="1035" idx="6"/>
            <a:endCxn id="1030" idx="1"/>
          </p:cNvCxnSpPr>
          <p:nvPr/>
        </p:nvCxnSpPr>
        <p:spPr>
          <a:xfrm>
            <a:off x="3111001" y="3799863"/>
            <a:ext cx="561368" cy="12386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/>
          <p:nvPr/>
        </p:nvCxnSpPr>
        <p:spPr>
          <a:xfrm flipV="1">
            <a:off x="5338313" y="3819525"/>
            <a:ext cx="576712" cy="157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/>
          <p:nvPr/>
        </p:nvCxnSpPr>
        <p:spPr>
          <a:xfrm rot="5400000" flipH="1" flipV="1">
            <a:off x="2015782" y="4473050"/>
            <a:ext cx="360039" cy="13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ze strzałką 25"/>
          <p:cNvCxnSpPr/>
          <p:nvPr/>
        </p:nvCxnSpPr>
        <p:spPr>
          <a:xfrm rot="5400000" flipH="1" flipV="1">
            <a:off x="6624294" y="4473050"/>
            <a:ext cx="360039" cy="13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/>
          <p:cNvCxnSpPr/>
          <p:nvPr/>
        </p:nvCxnSpPr>
        <p:spPr>
          <a:xfrm rot="16200000" flipV="1">
            <a:off x="4210506" y="4366557"/>
            <a:ext cx="581888" cy="291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576064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Złoty trójkąt i koło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259633" y="1844823"/>
            <a:ext cx="5938838" cy="3340099"/>
            <a:chOff x="3608" y="2822"/>
            <a:chExt cx="9352" cy="5261"/>
          </a:xfrm>
        </p:grpSpPr>
        <p:sp>
          <p:nvSpPr>
            <p:cNvPr id="1027" name="Line 3"/>
            <p:cNvSpPr>
              <a:spLocks noChangeShapeType="1"/>
            </p:cNvSpPr>
            <p:nvPr/>
          </p:nvSpPr>
          <p:spPr bwMode="auto">
            <a:xfrm flipH="1">
              <a:off x="6942" y="3746"/>
              <a:ext cx="1661" cy="31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auto">
            <a:xfrm>
              <a:off x="8675" y="3746"/>
              <a:ext cx="1735" cy="30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6942" y="2822"/>
              <a:ext cx="3456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administracja</a:t>
              </a:r>
              <a:endPara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0" name="Line 6"/>
            <p:cNvSpPr>
              <a:spLocks noChangeShapeType="1"/>
            </p:cNvSpPr>
            <p:nvPr/>
          </p:nvSpPr>
          <p:spPr bwMode="auto">
            <a:xfrm flipH="1">
              <a:off x="7011" y="7163"/>
              <a:ext cx="368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1" name="Oval 7"/>
            <p:cNvSpPr>
              <a:spLocks noChangeArrowheads="1"/>
            </p:cNvSpPr>
            <p:nvPr/>
          </p:nvSpPr>
          <p:spPr bwMode="auto">
            <a:xfrm>
              <a:off x="8329" y="3393"/>
              <a:ext cx="637" cy="60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3608" y="5453"/>
              <a:ext cx="3929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jednostki pośredniczące</a:t>
              </a:r>
              <a:endPara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7537" y="4974"/>
              <a:ext cx="2281" cy="2189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10184" y="6762"/>
              <a:ext cx="637" cy="60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6590" y="6762"/>
              <a:ext cx="637" cy="60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7537" y="5626"/>
              <a:ext cx="85" cy="8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8603" y="7125"/>
              <a:ext cx="85" cy="8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9643" y="5453"/>
              <a:ext cx="85" cy="8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5393" y="7363"/>
              <a:ext cx="1728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uczelnia</a:t>
              </a:r>
              <a:endPara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9400" y="7363"/>
              <a:ext cx="356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przemysł/biznes</a:t>
              </a:r>
              <a:endPara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9" name="Prostokąt 18"/>
          <p:cNvSpPr/>
          <p:nvPr/>
        </p:nvSpPr>
        <p:spPr>
          <a:xfrm>
            <a:off x="3203848" y="5445224"/>
            <a:ext cx="21836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dirty="0" smtClean="0">
                <a:latin typeface="Arial" pitchFamily="34" charset="0"/>
                <a:cs typeface="Arial" pitchFamily="34" charset="0"/>
              </a:rPr>
              <a:t>&lt;podejście rozproszone&gt;</a:t>
            </a:r>
            <a:endParaRPr lang="pl-PL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2279650" y="1152525"/>
            <a:ext cx="4584700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pl-PL" sz="2000" b="1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Model rozwoju transferu technologii</a:t>
            </a:r>
            <a:endParaRPr lang="pl-PL" sz="1800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4099" name="Group 2"/>
          <p:cNvGrpSpPr>
            <a:grpSpLocks/>
          </p:cNvGrpSpPr>
          <p:nvPr/>
        </p:nvGrpSpPr>
        <p:grpSpPr bwMode="auto">
          <a:xfrm>
            <a:off x="971550" y="2408238"/>
            <a:ext cx="7129463" cy="3397250"/>
            <a:chOff x="3456" y="3168"/>
            <a:chExt cx="12096" cy="5328"/>
          </a:xfrm>
        </p:grpSpPr>
        <p:sp>
          <p:nvSpPr>
            <p:cNvPr id="4100" name="Text Box 3"/>
            <p:cNvSpPr txBox="1">
              <a:spLocks noChangeArrowheads="1"/>
            </p:cNvSpPr>
            <p:nvPr/>
          </p:nvSpPr>
          <p:spPr bwMode="auto">
            <a:xfrm>
              <a:off x="3456" y="3168"/>
              <a:ext cx="2448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Aft>
                  <a:spcPts val="1000"/>
                </a:spcAft>
              </a:pPr>
              <a:r>
                <a:rPr lang="pl-PL" sz="1600">
                  <a:latin typeface="Arial" charset="0"/>
                </a:rPr>
                <a:t>wynalazca</a:t>
              </a:r>
            </a:p>
          </p:txBody>
        </p:sp>
        <p:sp>
          <p:nvSpPr>
            <p:cNvPr id="4101" name="Text Box 4"/>
            <p:cNvSpPr txBox="1">
              <a:spLocks noChangeArrowheads="1"/>
            </p:cNvSpPr>
            <p:nvPr/>
          </p:nvSpPr>
          <p:spPr bwMode="auto">
            <a:xfrm>
              <a:off x="11764" y="3188"/>
              <a:ext cx="3543" cy="9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pl-PL" sz="1600">
                  <a:latin typeface="Arial" charset="0"/>
                  <a:cs typeface="Arial" charset="0"/>
                </a:rPr>
                <a:t>specjalista rozwoju technologii</a:t>
              </a:r>
            </a:p>
          </p:txBody>
        </p:sp>
        <p:sp>
          <p:nvSpPr>
            <p:cNvPr id="4102" name="Line 5"/>
            <p:cNvSpPr>
              <a:spLocks noChangeShapeType="1"/>
            </p:cNvSpPr>
            <p:nvPr/>
          </p:nvSpPr>
          <p:spPr bwMode="auto">
            <a:xfrm>
              <a:off x="6048" y="3312"/>
              <a:ext cx="48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03" name="Text Box 6"/>
            <p:cNvSpPr txBox="1">
              <a:spLocks noChangeArrowheads="1"/>
            </p:cNvSpPr>
            <p:nvPr/>
          </p:nvSpPr>
          <p:spPr bwMode="auto">
            <a:xfrm>
              <a:off x="6768" y="5184"/>
              <a:ext cx="3456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pl-PL" sz="1600">
                  <a:latin typeface="Arial" charset="0"/>
                </a:rPr>
                <a:t>komitet patentowy</a:t>
              </a:r>
            </a:p>
          </p:txBody>
        </p:sp>
        <p:sp>
          <p:nvSpPr>
            <p:cNvPr id="4104" name="Text Box 7"/>
            <p:cNvSpPr txBox="1">
              <a:spLocks noChangeArrowheads="1"/>
            </p:cNvSpPr>
            <p:nvPr/>
          </p:nvSpPr>
          <p:spPr bwMode="auto">
            <a:xfrm>
              <a:off x="5655" y="7200"/>
              <a:ext cx="5001" cy="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Aft>
                  <a:spcPts val="1000"/>
                </a:spcAft>
              </a:pPr>
              <a:r>
                <a:rPr lang="pl-PL" sz="1600">
                  <a:latin typeface="Arial" charset="0"/>
                </a:rPr>
                <a:t>doradcza grupa biznesowa</a:t>
              </a:r>
            </a:p>
          </p:txBody>
        </p:sp>
        <p:sp>
          <p:nvSpPr>
            <p:cNvPr id="4105" name="Line 8"/>
            <p:cNvSpPr>
              <a:spLocks noChangeShapeType="1"/>
            </p:cNvSpPr>
            <p:nvPr/>
          </p:nvSpPr>
          <p:spPr bwMode="auto">
            <a:xfrm flipH="1">
              <a:off x="6048" y="3600"/>
              <a:ext cx="48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06" name="Line 9"/>
            <p:cNvSpPr>
              <a:spLocks noChangeShapeType="1"/>
            </p:cNvSpPr>
            <p:nvPr/>
          </p:nvSpPr>
          <p:spPr bwMode="auto">
            <a:xfrm flipH="1" flipV="1">
              <a:off x="5040" y="3744"/>
              <a:ext cx="1296" cy="3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07" name="Line 10"/>
            <p:cNvSpPr>
              <a:spLocks noChangeShapeType="1"/>
            </p:cNvSpPr>
            <p:nvPr/>
          </p:nvSpPr>
          <p:spPr bwMode="auto">
            <a:xfrm>
              <a:off x="5472" y="3744"/>
              <a:ext cx="1296" cy="3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08" name="Line 11"/>
            <p:cNvSpPr>
              <a:spLocks noChangeShapeType="1"/>
            </p:cNvSpPr>
            <p:nvPr/>
          </p:nvSpPr>
          <p:spPr bwMode="auto">
            <a:xfrm flipH="1">
              <a:off x="10080" y="4032"/>
              <a:ext cx="1440" cy="3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09" name="Text Box 12"/>
            <p:cNvSpPr txBox="1">
              <a:spLocks noChangeArrowheads="1"/>
            </p:cNvSpPr>
            <p:nvPr/>
          </p:nvSpPr>
          <p:spPr bwMode="auto">
            <a:xfrm>
              <a:off x="10656" y="7200"/>
              <a:ext cx="4896" cy="1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pl-PL" sz="1600">
                  <a:latin typeface="Arial" charset="0"/>
                  <a:cs typeface="Arial" charset="0"/>
                </a:rPr>
                <a:t>zespół marketingowo-licencyjny</a:t>
              </a:r>
            </a:p>
            <a:p>
              <a:pPr algn="ctr"/>
              <a:r>
                <a:rPr lang="pl-PL" sz="1600">
                  <a:latin typeface="Arial" charset="0"/>
                  <a:cs typeface="Arial" charset="0"/>
                </a:rPr>
                <a:t>(komercjalizacja produktu)</a:t>
              </a:r>
              <a:endParaRPr lang="pl-PL" sz="1800">
                <a:latin typeface="Arial" charset="0"/>
                <a:cs typeface="Arial" charset="0"/>
              </a:endParaRPr>
            </a:p>
          </p:txBody>
        </p:sp>
        <p:sp>
          <p:nvSpPr>
            <p:cNvPr id="4110" name="Line 13"/>
            <p:cNvSpPr>
              <a:spLocks noChangeShapeType="1"/>
            </p:cNvSpPr>
            <p:nvPr/>
          </p:nvSpPr>
          <p:spPr bwMode="auto">
            <a:xfrm flipV="1">
              <a:off x="10512" y="4032"/>
              <a:ext cx="1440" cy="3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11" name="Line 14"/>
            <p:cNvSpPr>
              <a:spLocks noChangeShapeType="1"/>
            </p:cNvSpPr>
            <p:nvPr/>
          </p:nvSpPr>
          <p:spPr bwMode="auto">
            <a:xfrm flipH="1">
              <a:off x="8352" y="3744"/>
              <a:ext cx="0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12" name="Line 15"/>
            <p:cNvSpPr>
              <a:spLocks noChangeShapeType="1"/>
            </p:cNvSpPr>
            <p:nvPr/>
          </p:nvSpPr>
          <p:spPr bwMode="auto">
            <a:xfrm flipH="1" flipV="1">
              <a:off x="8784" y="3744"/>
              <a:ext cx="0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13" name="Line 16"/>
            <p:cNvSpPr>
              <a:spLocks noChangeShapeType="1"/>
            </p:cNvSpPr>
            <p:nvPr/>
          </p:nvSpPr>
          <p:spPr bwMode="auto">
            <a:xfrm flipH="1">
              <a:off x="8352" y="6048"/>
              <a:ext cx="0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14" name="Line 17"/>
            <p:cNvSpPr>
              <a:spLocks noChangeShapeType="1"/>
            </p:cNvSpPr>
            <p:nvPr/>
          </p:nvSpPr>
          <p:spPr bwMode="auto">
            <a:xfrm flipH="1" flipV="1">
              <a:off x="8784" y="6048"/>
              <a:ext cx="0" cy="86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15" name="Line 18"/>
            <p:cNvSpPr>
              <a:spLocks noChangeShapeType="1"/>
            </p:cNvSpPr>
            <p:nvPr/>
          </p:nvSpPr>
          <p:spPr bwMode="auto">
            <a:xfrm>
              <a:off x="11520" y="5328"/>
              <a:ext cx="1008" cy="15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4116" name="Line 19"/>
            <p:cNvSpPr>
              <a:spLocks noChangeShapeType="1"/>
            </p:cNvSpPr>
            <p:nvPr/>
          </p:nvSpPr>
          <p:spPr bwMode="auto">
            <a:xfrm flipH="1" flipV="1">
              <a:off x="11808" y="5040"/>
              <a:ext cx="1152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lg" len="lg"/>
            </a:ln>
          </p:spPr>
          <p:txBody>
            <a:bodyPr/>
            <a:lstStyle/>
            <a:p>
              <a:endParaRPr lang="pl-PL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Prostokąt 4"/>
          <p:cNvSpPr>
            <a:spLocks noChangeArrowheads="1"/>
          </p:cNvSpPr>
          <p:nvPr/>
        </p:nvSpPr>
        <p:spPr bwMode="auto">
          <a:xfrm>
            <a:off x="3059113" y="1196975"/>
            <a:ext cx="34321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b="1" dirty="0">
                <a:solidFill>
                  <a:schemeClr val="accent2"/>
                </a:solidFill>
                <a:latin typeface="Arial" charset="0"/>
                <a:cs typeface="Arial" charset="0"/>
              </a:rPr>
              <a:t>Scenariusz uzgodnień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75656" y="1988840"/>
            <a:ext cx="6120159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1. </a:t>
            </a:r>
            <a:r>
              <a:rPr lang="pl-PL" sz="1600" dirty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Specjalista rozwoju technologii</a:t>
            </a:r>
            <a:endParaRPr lang="pl-PL" sz="1600" dirty="0">
              <a:solidFill>
                <a:schemeClr val="accent2"/>
              </a:solidFill>
              <a:latin typeface="Arial" charset="0"/>
            </a:endParaRPr>
          </a:p>
          <a:p>
            <a:pPr lvl="1" indent="-216000" eaLnBrk="0" hangingPunct="0">
              <a:buFont typeface="Arial" pitchFamily="34" charset="0"/>
              <a:buChar char="•"/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rozpoznanie segmentu rynku</a:t>
            </a:r>
            <a:endParaRPr lang="pl-PL" sz="1600" dirty="0">
              <a:latin typeface="Arial" charset="0"/>
            </a:endParaRPr>
          </a:p>
          <a:p>
            <a:pPr lvl="1" indent="-216000" eaLnBrk="0" hangingPunct="0">
              <a:buFont typeface="Arial" pitchFamily="34" charset="0"/>
              <a:buChar char="•"/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znalezienie potencjalnych zainteresowanych</a:t>
            </a:r>
            <a:endParaRPr lang="pl-PL" sz="1600" dirty="0">
              <a:latin typeface="Arial" charset="0"/>
            </a:endParaRPr>
          </a:p>
          <a:p>
            <a:pPr lvl="1" indent="-216000" eaLnBrk="0" hangingPunct="0">
              <a:buFont typeface="Arial" pitchFamily="34" charset="0"/>
              <a:buChar char="•"/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koordynowanie współpracy z  wynalazcami   </a:t>
            </a:r>
          </a:p>
          <a:p>
            <a:pPr eaLnBrk="0" hangingPunct="0"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     </a:t>
            </a:r>
            <a:endParaRPr lang="pl-PL" sz="1600" dirty="0">
              <a:latin typeface="Arial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2. </a:t>
            </a:r>
            <a:r>
              <a:rPr lang="pl-PL" sz="1600" dirty="0" smtClean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Wykaz dodatkowych </a:t>
            </a:r>
            <a:r>
              <a:rPr lang="pl-PL" sz="1600" dirty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badań i eksperymentów </a:t>
            </a:r>
            <a:r>
              <a:rPr lang="pl-PL" sz="1600" dirty="0">
                <a:latin typeface="Arial" charset="0"/>
                <a:cs typeface="Times New Roman" pitchFamily="18" charset="0"/>
              </a:rPr>
              <a:t>– zalecenia</a:t>
            </a:r>
          </a:p>
          <a:p>
            <a:pPr eaLnBrk="0" hangingPunct="0"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     usprawnień</a:t>
            </a:r>
            <a:endParaRPr lang="pl-PL" sz="1600" dirty="0">
              <a:latin typeface="Arial" charset="0"/>
            </a:endParaRPr>
          </a:p>
          <a:p>
            <a:pPr eaLnBrk="0" hangingPunct="0">
              <a:tabLst>
                <a:tab pos="228600" algn="l"/>
              </a:tabLst>
            </a:pPr>
            <a:endParaRPr lang="pl-PL" sz="1600" dirty="0">
              <a:latin typeface="Arial" charset="0"/>
              <a:cs typeface="Times New Roman" pitchFamily="18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3</a:t>
            </a:r>
            <a:r>
              <a:rPr lang="pl-PL" sz="1600" dirty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. Rekomendacja dla Doradczej Grupy Biznesowej </a:t>
            </a:r>
            <a:r>
              <a:rPr lang="pl-PL" sz="1600" dirty="0">
                <a:latin typeface="Arial" charset="0"/>
                <a:cs typeface="Times New Roman" pitchFamily="18" charset="0"/>
              </a:rPr>
              <a:t>(eksperci inż.,</a:t>
            </a:r>
          </a:p>
          <a:p>
            <a:pPr eaLnBrk="0" hangingPunct="0"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    przedstawiciele biznesu, agencji  rozwojowych, regionalnych</a:t>
            </a:r>
          </a:p>
          <a:p>
            <a:pPr eaLnBrk="0" hangingPunct="0"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    przedstawicieli przedsiębiorców)</a:t>
            </a:r>
            <a:endParaRPr lang="pl-PL" sz="1600" dirty="0">
              <a:latin typeface="Arial" charset="0"/>
            </a:endParaRPr>
          </a:p>
          <a:p>
            <a:pPr eaLnBrk="0" hangingPunct="0">
              <a:tabLst>
                <a:tab pos="228600" algn="l"/>
              </a:tabLst>
            </a:pPr>
            <a:endParaRPr lang="pl-PL" sz="1600" dirty="0">
              <a:latin typeface="Arial" charset="0"/>
              <a:cs typeface="Times New Roman" pitchFamily="18" charset="0"/>
            </a:endParaRPr>
          </a:p>
          <a:p>
            <a:pPr eaLnBrk="0" hangingPunct="0"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4. </a:t>
            </a:r>
            <a:r>
              <a:rPr lang="pl-PL" sz="1600" dirty="0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Dane przy przygotowaniu  porozumienia</a:t>
            </a:r>
            <a:r>
              <a:rPr lang="pl-PL" sz="1600" dirty="0">
                <a:latin typeface="Arial" charset="0"/>
                <a:cs typeface="Times New Roman" pitchFamily="18" charset="0"/>
              </a:rPr>
              <a:t> i jego realizacji przez</a:t>
            </a:r>
          </a:p>
          <a:p>
            <a:pPr eaLnBrk="0" hangingPunct="0">
              <a:tabLst>
                <a:tab pos="228600" algn="l"/>
              </a:tabLst>
            </a:pPr>
            <a:r>
              <a:rPr lang="pl-PL" sz="1600" dirty="0">
                <a:latin typeface="Arial" charset="0"/>
                <a:cs typeface="Times New Roman" pitchFamily="18" charset="0"/>
              </a:rPr>
              <a:t>    zespół  marketingowo-komercjalizacyjny  </a:t>
            </a:r>
            <a:endParaRPr lang="pl-PL" sz="16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2401888" y="1152525"/>
            <a:ext cx="4340225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pl-PL" sz="2000" b="1">
                <a:solidFill>
                  <a:schemeClr val="accent2"/>
                </a:solidFill>
                <a:latin typeface="Arial" charset="0"/>
                <a:cs typeface="Times New Roman" pitchFamily="18" charset="0"/>
              </a:rPr>
              <a:t>Organizacja komercjalizacji na PG</a:t>
            </a:r>
            <a:endParaRPr lang="pl-PL" sz="1800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691680" y="1916832"/>
            <a:ext cx="5832648" cy="4248472"/>
            <a:chOff x="5472" y="2160"/>
            <a:chExt cx="9648" cy="7071"/>
          </a:xfrm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8208" y="2160"/>
              <a:ext cx="6912" cy="158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5472" y="5760"/>
              <a:ext cx="4032" cy="14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5472" y="2304"/>
              <a:ext cx="1872" cy="30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5472" y="2592"/>
              <a:ext cx="1872" cy="24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Centrum Wiedzy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Przedsię</a:t>
              </a: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 –biorczości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&lt;</a:t>
              </a:r>
              <a:r>
                <a:rPr kumimoji="0" lang="pl-PL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lP</a:t>
              </a: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&gt;</a:t>
              </a: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11664" y="7920"/>
              <a:ext cx="2880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5710" y="6115"/>
              <a:ext cx="3456" cy="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spółka celowa</a:t>
              </a: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9648" y="2304"/>
              <a:ext cx="3888" cy="12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PG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zespoły badawcze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&lt;wynalazcy&gt; LAB</a:t>
              </a: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5904" y="8655"/>
              <a:ext cx="288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firmy uczelniane</a:t>
              </a:r>
            </a:p>
          </p:txBody>
        </p: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10944" y="8620"/>
              <a:ext cx="288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firmy zewnętrzne</a:t>
              </a: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12384" y="7488"/>
              <a:ext cx="1008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2600" b="0" i="0" u="none" strike="noStrike" cap="none" normalizeH="0" baseline="0" noProof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.....</a:t>
              </a:r>
              <a:endPara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037" name="Group 13"/>
            <p:cNvGrpSpPr>
              <a:grpSpLocks/>
            </p:cNvGrpSpPr>
            <p:nvPr/>
          </p:nvGrpSpPr>
          <p:grpSpPr bwMode="auto">
            <a:xfrm>
              <a:off x="5472" y="7632"/>
              <a:ext cx="864" cy="864"/>
              <a:chOff x="3024" y="9936"/>
              <a:chExt cx="864" cy="864"/>
            </a:xfrm>
          </p:grpSpPr>
          <p:sp>
            <p:nvSpPr>
              <p:cNvPr id="1038" name="Oval 14"/>
              <p:cNvSpPr>
                <a:spLocks noChangeArrowheads="1"/>
              </p:cNvSpPr>
              <p:nvPr/>
            </p:nvSpPr>
            <p:spPr bwMode="auto">
              <a:xfrm>
                <a:off x="3024" y="9936"/>
                <a:ext cx="86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39" name="Text Box 15"/>
              <p:cNvSpPr txBox="1">
                <a:spLocks noChangeArrowheads="1"/>
              </p:cNvSpPr>
              <p:nvPr/>
            </p:nvSpPr>
            <p:spPr bwMode="auto">
              <a:xfrm>
                <a:off x="3024" y="10080"/>
                <a:ext cx="864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SO</a:t>
                </a:r>
              </a:p>
            </p:txBody>
          </p:sp>
        </p:grpSp>
        <p:grpSp>
          <p:nvGrpSpPr>
            <p:cNvPr id="1040" name="Group 16"/>
            <p:cNvGrpSpPr>
              <a:grpSpLocks/>
            </p:cNvGrpSpPr>
            <p:nvPr/>
          </p:nvGrpSpPr>
          <p:grpSpPr bwMode="auto">
            <a:xfrm>
              <a:off x="6768" y="7632"/>
              <a:ext cx="864" cy="864"/>
              <a:chOff x="3024" y="9936"/>
              <a:chExt cx="864" cy="864"/>
            </a:xfrm>
          </p:grpSpPr>
          <p:sp>
            <p:nvSpPr>
              <p:cNvPr id="1041" name="Oval 17"/>
              <p:cNvSpPr>
                <a:spLocks noChangeArrowheads="1"/>
              </p:cNvSpPr>
              <p:nvPr/>
            </p:nvSpPr>
            <p:spPr bwMode="auto">
              <a:xfrm>
                <a:off x="3024" y="9936"/>
                <a:ext cx="86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2" name="Text Box 18"/>
              <p:cNvSpPr txBox="1">
                <a:spLocks noChangeArrowheads="1"/>
              </p:cNvSpPr>
              <p:nvPr/>
            </p:nvSpPr>
            <p:spPr bwMode="auto">
              <a:xfrm>
                <a:off x="3024" y="10080"/>
                <a:ext cx="864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SO</a:t>
                </a:r>
              </a:p>
            </p:txBody>
          </p:sp>
        </p:grpSp>
        <p:grpSp>
          <p:nvGrpSpPr>
            <p:cNvPr id="1043" name="Group 19"/>
            <p:cNvGrpSpPr>
              <a:grpSpLocks/>
            </p:cNvGrpSpPr>
            <p:nvPr/>
          </p:nvGrpSpPr>
          <p:grpSpPr bwMode="auto">
            <a:xfrm>
              <a:off x="8784" y="7632"/>
              <a:ext cx="864" cy="864"/>
              <a:chOff x="3024" y="9936"/>
              <a:chExt cx="864" cy="864"/>
            </a:xfrm>
          </p:grpSpPr>
          <p:sp>
            <p:nvSpPr>
              <p:cNvPr id="1044" name="Oval 20"/>
              <p:cNvSpPr>
                <a:spLocks noChangeArrowheads="1"/>
              </p:cNvSpPr>
              <p:nvPr/>
            </p:nvSpPr>
            <p:spPr bwMode="auto">
              <a:xfrm>
                <a:off x="3024" y="9936"/>
                <a:ext cx="86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5" name="Text Box 21"/>
              <p:cNvSpPr txBox="1">
                <a:spLocks noChangeArrowheads="1"/>
              </p:cNvSpPr>
              <p:nvPr/>
            </p:nvSpPr>
            <p:spPr bwMode="auto">
              <a:xfrm>
                <a:off x="3024" y="10080"/>
                <a:ext cx="864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SO</a:t>
                </a:r>
              </a:p>
            </p:txBody>
          </p:sp>
        </p:grpSp>
        <p:grpSp>
          <p:nvGrpSpPr>
            <p:cNvPr id="1046" name="Group 22"/>
            <p:cNvGrpSpPr>
              <a:grpSpLocks/>
            </p:cNvGrpSpPr>
            <p:nvPr/>
          </p:nvGrpSpPr>
          <p:grpSpPr bwMode="auto">
            <a:xfrm>
              <a:off x="10224" y="7551"/>
              <a:ext cx="864" cy="864"/>
              <a:chOff x="3024" y="9936"/>
              <a:chExt cx="864" cy="864"/>
            </a:xfrm>
          </p:grpSpPr>
          <p:sp>
            <p:nvSpPr>
              <p:cNvPr id="1047" name="Oval 23"/>
              <p:cNvSpPr>
                <a:spLocks noChangeArrowheads="1"/>
              </p:cNvSpPr>
              <p:nvPr/>
            </p:nvSpPr>
            <p:spPr bwMode="auto">
              <a:xfrm>
                <a:off x="3024" y="9936"/>
                <a:ext cx="86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48" name="Text Box 24"/>
              <p:cNvSpPr txBox="1">
                <a:spLocks noChangeArrowheads="1"/>
              </p:cNvSpPr>
              <p:nvPr/>
            </p:nvSpPr>
            <p:spPr bwMode="auto">
              <a:xfrm>
                <a:off x="3024" y="10080"/>
                <a:ext cx="864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049" name="Group 25"/>
            <p:cNvGrpSpPr>
              <a:grpSpLocks/>
            </p:cNvGrpSpPr>
            <p:nvPr/>
          </p:nvGrpSpPr>
          <p:grpSpPr bwMode="auto">
            <a:xfrm>
              <a:off x="11520" y="7551"/>
              <a:ext cx="864" cy="864"/>
              <a:chOff x="3024" y="9936"/>
              <a:chExt cx="864" cy="864"/>
            </a:xfrm>
          </p:grpSpPr>
          <p:sp>
            <p:nvSpPr>
              <p:cNvPr id="1050" name="Oval 26"/>
              <p:cNvSpPr>
                <a:spLocks noChangeArrowheads="1"/>
              </p:cNvSpPr>
              <p:nvPr/>
            </p:nvSpPr>
            <p:spPr bwMode="auto">
              <a:xfrm>
                <a:off x="3024" y="9936"/>
                <a:ext cx="86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1" name="Text Box 27"/>
              <p:cNvSpPr txBox="1">
                <a:spLocks noChangeArrowheads="1"/>
              </p:cNvSpPr>
              <p:nvPr/>
            </p:nvSpPr>
            <p:spPr bwMode="auto">
              <a:xfrm>
                <a:off x="3024" y="10080"/>
                <a:ext cx="864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grpSp>
          <p:nvGrpSpPr>
            <p:cNvPr id="1052" name="Group 28"/>
            <p:cNvGrpSpPr>
              <a:grpSpLocks/>
            </p:cNvGrpSpPr>
            <p:nvPr/>
          </p:nvGrpSpPr>
          <p:grpSpPr bwMode="auto">
            <a:xfrm>
              <a:off x="13536" y="7551"/>
              <a:ext cx="864" cy="864"/>
              <a:chOff x="3024" y="9936"/>
              <a:chExt cx="864" cy="864"/>
            </a:xfrm>
          </p:grpSpPr>
          <p:sp>
            <p:nvSpPr>
              <p:cNvPr id="1053" name="Oval 29"/>
              <p:cNvSpPr>
                <a:spLocks noChangeArrowheads="1"/>
              </p:cNvSpPr>
              <p:nvPr/>
            </p:nvSpPr>
            <p:spPr bwMode="auto">
              <a:xfrm>
                <a:off x="3024" y="9936"/>
                <a:ext cx="864" cy="86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1054" name="Text Box 30"/>
              <p:cNvSpPr txBox="1">
                <a:spLocks noChangeArrowheads="1"/>
              </p:cNvSpPr>
              <p:nvPr/>
            </p:nvSpPr>
            <p:spPr bwMode="auto">
              <a:xfrm>
                <a:off x="3024" y="10080"/>
                <a:ext cx="864" cy="5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pl-PL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1055" name="Text Box 31"/>
            <p:cNvSpPr txBox="1">
              <a:spLocks noChangeArrowheads="1"/>
            </p:cNvSpPr>
            <p:nvPr/>
          </p:nvSpPr>
          <p:spPr bwMode="auto">
            <a:xfrm>
              <a:off x="7776" y="7488"/>
              <a:ext cx="1008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2600" b="0" i="0" u="none" strike="noStrike" cap="none" normalizeH="0" baseline="0" noProof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.....</a:t>
              </a:r>
              <a:endParaRPr kumimoji="0" lang="pl-P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6" name="AutoShape 32"/>
            <p:cNvSpPr>
              <a:spLocks noChangeArrowheads="1"/>
            </p:cNvSpPr>
            <p:nvPr/>
          </p:nvSpPr>
          <p:spPr bwMode="auto">
            <a:xfrm>
              <a:off x="7344" y="5040"/>
              <a:ext cx="864" cy="144"/>
            </a:xfrm>
            <a:prstGeom prst="leftRightArrow">
              <a:avLst>
                <a:gd name="adj1" fmla="val 50000"/>
                <a:gd name="adj2" fmla="val 12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57" name="AutoShape 33"/>
            <p:cNvSpPr>
              <a:spLocks noChangeArrowheads="1"/>
            </p:cNvSpPr>
            <p:nvPr/>
          </p:nvSpPr>
          <p:spPr bwMode="auto">
            <a:xfrm>
              <a:off x="6336" y="5328"/>
              <a:ext cx="144" cy="432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58" name="AutoShape 34"/>
            <p:cNvSpPr>
              <a:spLocks noChangeArrowheads="1"/>
            </p:cNvSpPr>
            <p:nvPr/>
          </p:nvSpPr>
          <p:spPr bwMode="auto">
            <a:xfrm>
              <a:off x="8928" y="5328"/>
              <a:ext cx="144" cy="432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59" name="AutoShape 35"/>
            <p:cNvSpPr>
              <a:spLocks noChangeArrowheads="1"/>
            </p:cNvSpPr>
            <p:nvPr/>
          </p:nvSpPr>
          <p:spPr bwMode="auto">
            <a:xfrm>
              <a:off x="7344" y="3024"/>
              <a:ext cx="864" cy="144"/>
            </a:xfrm>
            <a:prstGeom prst="leftRightArrow">
              <a:avLst>
                <a:gd name="adj1" fmla="val 50000"/>
                <a:gd name="adj2" fmla="val 12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0" name="Line 36"/>
            <p:cNvSpPr>
              <a:spLocks noChangeShapeType="1"/>
            </p:cNvSpPr>
            <p:nvPr/>
          </p:nvSpPr>
          <p:spPr bwMode="auto">
            <a:xfrm>
              <a:off x="8208" y="4320"/>
              <a:ext cx="0" cy="10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1" name="Line 37"/>
            <p:cNvSpPr>
              <a:spLocks noChangeShapeType="1"/>
            </p:cNvSpPr>
            <p:nvPr/>
          </p:nvSpPr>
          <p:spPr bwMode="auto">
            <a:xfrm>
              <a:off x="8208" y="4320"/>
              <a:ext cx="691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2" name="AutoShape 38"/>
            <p:cNvSpPr>
              <a:spLocks noChangeArrowheads="1"/>
            </p:cNvSpPr>
            <p:nvPr/>
          </p:nvSpPr>
          <p:spPr bwMode="auto">
            <a:xfrm>
              <a:off x="10512" y="3744"/>
              <a:ext cx="144" cy="576"/>
            </a:xfrm>
            <a:prstGeom prst="upDownArrow">
              <a:avLst>
                <a:gd name="adj1" fmla="val 50000"/>
                <a:gd name="adj2" fmla="val 8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>
              <a:off x="8208" y="5328"/>
              <a:ext cx="187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4" name="Line 40"/>
            <p:cNvSpPr>
              <a:spLocks noChangeShapeType="1"/>
            </p:cNvSpPr>
            <p:nvPr/>
          </p:nvSpPr>
          <p:spPr bwMode="auto">
            <a:xfrm>
              <a:off x="10080" y="5328"/>
              <a:ext cx="0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5" name="AutoShape 41"/>
            <p:cNvSpPr>
              <a:spLocks noChangeArrowheads="1"/>
            </p:cNvSpPr>
            <p:nvPr/>
          </p:nvSpPr>
          <p:spPr bwMode="auto">
            <a:xfrm>
              <a:off x="5843" y="7200"/>
              <a:ext cx="144" cy="432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6" name="AutoShape 42"/>
            <p:cNvSpPr>
              <a:spLocks noChangeArrowheads="1"/>
            </p:cNvSpPr>
            <p:nvPr/>
          </p:nvSpPr>
          <p:spPr bwMode="auto">
            <a:xfrm>
              <a:off x="7152" y="7204"/>
              <a:ext cx="144" cy="432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7" name="AutoShape 43"/>
            <p:cNvSpPr>
              <a:spLocks noChangeArrowheads="1"/>
            </p:cNvSpPr>
            <p:nvPr/>
          </p:nvSpPr>
          <p:spPr bwMode="auto">
            <a:xfrm>
              <a:off x="9146" y="7200"/>
              <a:ext cx="144" cy="432"/>
            </a:xfrm>
            <a:prstGeom prst="upDownArrow">
              <a:avLst>
                <a:gd name="adj1" fmla="val 50000"/>
                <a:gd name="adj2" fmla="val 6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8" name="Line 44"/>
            <p:cNvSpPr>
              <a:spLocks noChangeShapeType="1"/>
            </p:cNvSpPr>
            <p:nvPr/>
          </p:nvSpPr>
          <p:spPr bwMode="auto">
            <a:xfrm>
              <a:off x="10080" y="7056"/>
              <a:ext cx="50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69" name="Line 45"/>
            <p:cNvSpPr>
              <a:spLocks noChangeShapeType="1"/>
            </p:cNvSpPr>
            <p:nvPr/>
          </p:nvSpPr>
          <p:spPr bwMode="auto">
            <a:xfrm flipH="1">
              <a:off x="15120" y="4320"/>
              <a:ext cx="0" cy="27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70" name="Oval 46"/>
            <p:cNvSpPr>
              <a:spLocks noChangeArrowheads="1"/>
            </p:cNvSpPr>
            <p:nvPr/>
          </p:nvSpPr>
          <p:spPr bwMode="auto">
            <a:xfrm>
              <a:off x="8784" y="4752"/>
              <a:ext cx="432" cy="43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71" name="Oval 47"/>
            <p:cNvSpPr>
              <a:spLocks noChangeArrowheads="1"/>
            </p:cNvSpPr>
            <p:nvPr/>
          </p:nvSpPr>
          <p:spPr bwMode="auto">
            <a:xfrm>
              <a:off x="9792" y="4752"/>
              <a:ext cx="432" cy="43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0800" y="4752"/>
              <a:ext cx="432" cy="43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10944" y="5904"/>
              <a:ext cx="432" cy="43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13104" y="5904"/>
              <a:ext cx="432" cy="432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75" name="Text Box 51"/>
            <p:cNvSpPr txBox="1">
              <a:spLocks noChangeArrowheads="1"/>
            </p:cNvSpPr>
            <p:nvPr/>
          </p:nvSpPr>
          <p:spPr bwMode="auto">
            <a:xfrm>
              <a:off x="11664" y="4464"/>
              <a:ext cx="331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Boundary spanners </a:t>
              </a:r>
              <a:endPara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6" name="Text Box 52"/>
            <p:cNvSpPr txBox="1">
              <a:spLocks noChangeArrowheads="1"/>
            </p:cNvSpPr>
            <p:nvPr/>
          </p:nvSpPr>
          <p:spPr bwMode="auto">
            <a:xfrm>
              <a:off x="12816" y="6336"/>
              <a:ext cx="201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GB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Excento.pl</a:t>
              </a:r>
              <a:r>
                <a:rPr kumimoji="0" lang="en-GB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 </a:t>
              </a:r>
              <a:endPara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77" name="Text Box 53"/>
            <p:cNvSpPr txBox="1">
              <a:spLocks noChangeArrowheads="1"/>
            </p:cNvSpPr>
            <p:nvPr/>
          </p:nvSpPr>
          <p:spPr bwMode="auto">
            <a:xfrm>
              <a:off x="11520" y="3744"/>
              <a:ext cx="3600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pożyczka /spłata długu</a:t>
              </a:r>
            </a:p>
          </p:txBody>
        </p:sp>
        <p:sp>
          <p:nvSpPr>
            <p:cNvPr id="1078" name="AutoShape 54"/>
            <p:cNvSpPr>
              <a:spLocks noChangeArrowheads="1"/>
            </p:cNvSpPr>
            <p:nvPr/>
          </p:nvSpPr>
          <p:spPr bwMode="auto">
            <a:xfrm>
              <a:off x="10567" y="7056"/>
              <a:ext cx="142" cy="495"/>
            </a:xfrm>
            <a:prstGeom prst="upDownArrow">
              <a:avLst>
                <a:gd name="adj1" fmla="val 50000"/>
                <a:gd name="adj2" fmla="val 6971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79" name="AutoShape 55"/>
            <p:cNvSpPr>
              <a:spLocks noChangeArrowheads="1"/>
            </p:cNvSpPr>
            <p:nvPr/>
          </p:nvSpPr>
          <p:spPr bwMode="auto">
            <a:xfrm>
              <a:off x="11862" y="7056"/>
              <a:ext cx="142" cy="495"/>
            </a:xfrm>
            <a:prstGeom prst="upDownArrow">
              <a:avLst>
                <a:gd name="adj1" fmla="val 50000"/>
                <a:gd name="adj2" fmla="val 6971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80" name="AutoShape 56"/>
            <p:cNvSpPr>
              <a:spLocks noChangeArrowheads="1"/>
            </p:cNvSpPr>
            <p:nvPr/>
          </p:nvSpPr>
          <p:spPr bwMode="auto">
            <a:xfrm>
              <a:off x="13880" y="7056"/>
              <a:ext cx="142" cy="495"/>
            </a:xfrm>
            <a:prstGeom prst="upDownArrow">
              <a:avLst>
                <a:gd name="adj1" fmla="val 50000"/>
                <a:gd name="adj2" fmla="val 69718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2915816" y="1988840"/>
            <a:ext cx="5400600" cy="3024336"/>
            <a:chOff x="3125" y="3120"/>
            <a:chExt cx="9842" cy="5576"/>
          </a:xfrm>
        </p:grpSpPr>
        <p:sp>
          <p:nvSpPr>
            <p:cNvPr id="1028" name="AutoShape 4"/>
            <p:cNvSpPr>
              <a:spLocks noChangeArrowheads="1"/>
            </p:cNvSpPr>
            <p:nvPr/>
          </p:nvSpPr>
          <p:spPr bwMode="auto">
            <a:xfrm>
              <a:off x="4403" y="7757"/>
              <a:ext cx="7379" cy="939"/>
            </a:xfrm>
            <a:prstGeom prst="leftRightArrow">
              <a:avLst>
                <a:gd name="adj1" fmla="val 50000"/>
                <a:gd name="adj2" fmla="val 15716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auto">
            <a:xfrm rot="16200000">
              <a:off x="1144" y="5101"/>
              <a:ext cx="5017" cy="1056"/>
            </a:xfrm>
            <a:prstGeom prst="rightArrow">
              <a:avLst>
                <a:gd name="adj1" fmla="val 50000"/>
                <a:gd name="adj2" fmla="val 11877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0" name="AutoShape 6"/>
            <p:cNvSpPr>
              <a:spLocks noChangeArrowheads="1"/>
            </p:cNvSpPr>
            <p:nvPr/>
          </p:nvSpPr>
          <p:spPr bwMode="auto">
            <a:xfrm rot="16200000">
              <a:off x="9930" y="5101"/>
              <a:ext cx="5017" cy="1056"/>
            </a:xfrm>
            <a:prstGeom prst="rightArrow">
              <a:avLst>
                <a:gd name="adj1" fmla="val 50000"/>
                <a:gd name="adj2" fmla="val 11877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1" name="AutoShape 7"/>
            <p:cNvSpPr>
              <a:spLocks noChangeArrowheads="1"/>
            </p:cNvSpPr>
            <p:nvPr/>
          </p:nvSpPr>
          <p:spPr bwMode="auto">
            <a:xfrm rot="10800000">
              <a:off x="5202" y="3809"/>
              <a:ext cx="5876" cy="420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6732" y="3937"/>
              <a:ext cx="2764" cy="8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nowa firma</a:t>
              </a: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6732" y="5271"/>
              <a:ext cx="2764" cy="6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udzielenie licencji</a:t>
              </a:r>
            </a:p>
          </p:txBody>
        </p:sp>
        <p:cxnSp>
          <p:nvCxnSpPr>
            <p:cNvPr id="1034" name="AutoShape 10"/>
            <p:cNvCxnSpPr>
              <a:cxnSpLocks noChangeShapeType="1"/>
            </p:cNvCxnSpPr>
            <p:nvPr/>
          </p:nvCxnSpPr>
          <p:spPr bwMode="auto">
            <a:xfrm>
              <a:off x="6097" y="5068"/>
              <a:ext cx="415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35" name="AutoShape 11"/>
            <p:cNvCxnSpPr>
              <a:cxnSpLocks noChangeShapeType="1"/>
            </p:cNvCxnSpPr>
            <p:nvPr/>
          </p:nvCxnSpPr>
          <p:spPr bwMode="auto">
            <a:xfrm>
              <a:off x="6901" y="6265"/>
              <a:ext cx="248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7038" y="6232"/>
              <a:ext cx="2372" cy="81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sprzedaż technologii</a:t>
              </a: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6209" y="7899"/>
              <a:ext cx="3849" cy="53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korzyści finansowe</a:t>
              </a:r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12182" y="4750"/>
              <a:ext cx="479" cy="208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ryzyko</a:t>
              </a:r>
              <a:endParaRPr kumimoji="0" 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3381" y="3703"/>
              <a:ext cx="479" cy="457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zaangażowanie</a:t>
              </a:r>
            </a:p>
          </p:txBody>
        </p:sp>
      </p:grpSp>
      <p:sp>
        <p:nvSpPr>
          <p:cNvPr id="16" name="Prostokąt 4"/>
          <p:cNvSpPr>
            <a:spLocks noChangeArrowheads="1"/>
          </p:cNvSpPr>
          <p:nvPr/>
        </p:nvSpPr>
        <p:spPr bwMode="auto">
          <a:xfrm>
            <a:off x="3059113" y="1196975"/>
            <a:ext cx="2491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Uwagi końcowe</a:t>
            </a:r>
            <a:endParaRPr lang="pl-PL" b="1" dirty="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1043608" y="1644188"/>
            <a:ext cx="341987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1.  Ryzyko działalności</a:t>
            </a: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1043608" y="5376500"/>
            <a:ext cx="475252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2.  Różnorodność podejść</a:t>
            </a: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3.  Wspomaganie IT </a:t>
            </a: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(e-uczelnia)</a:t>
            </a: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4.  Długoterminowość sukcesów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706090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Komercjalizacja </a:t>
            </a:r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badań – model prosty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043608" y="1844824"/>
            <a:ext cx="7488855" cy="1368152"/>
            <a:chOff x="1747" y="2553"/>
            <a:chExt cx="12999" cy="2324"/>
          </a:xfrm>
        </p:grpSpPr>
        <p:sp>
          <p:nvSpPr>
            <p:cNvPr id="2051" name="Text Box 3"/>
            <p:cNvSpPr txBox="1">
              <a:spLocks noChangeArrowheads="1"/>
            </p:cNvSpPr>
            <p:nvPr/>
          </p:nvSpPr>
          <p:spPr bwMode="auto">
            <a:xfrm>
              <a:off x="10963" y="3424"/>
              <a:ext cx="3783" cy="7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wiedza               pieniądze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1747" y="3226"/>
              <a:ext cx="1863" cy="111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3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badania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wyniki</a:t>
              </a:r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4941" y="3226"/>
              <a:ext cx="1863" cy="111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rozwiązanie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prototyp</a:t>
              </a: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8266" y="3226"/>
              <a:ext cx="1895" cy="111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rynek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produkt</a:t>
              </a:r>
            </a:p>
          </p:txBody>
        </p:sp>
        <p:cxnSp>
          <p:nvCxnSpPr>
            <p:cNvPr id="2055" name="AutoShape 7"/>
            <p:cNvCxnSpPr>
              <a:cxnSpLocks noChangeShapeType="1"/>
            </p:cNvCxnSpPr>
            <p:nvPr/>
          </p:nvCxnSpPr>
          <p:spPr bwMode="auto">
            <a:xfrm>
              <a:off x="3681" y="3784"/>
              <a:ext cx="110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056" name="AutoShape 8"/>
            <p:cNvCxnSpPr>
              <a:cxnSpLocks noChangeShapeType="1"/>
            </p:cNvCxnSpPr>
            <p:nvPr/>
          </p:nvCxnSpPr>
          <p:spPr bwMode="auto">
            <a:xfrm>
              <a:off x="6979" y="3763"/>
              <a:ext cx="110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</p:spPr>
        </p:cxnSp>
        <p:sp>
          <p:nvSpPr>
            <p:cNvPr id="2057" name="AutoShape 9"/>
            <p:cNvSpPr>
              <a:spLocks noChangeArrowheads="1"/>
            </p:cNvSpPr>
            <p:nvPr/>
          </p:nvSpPr>
          <p:spPr bwMode="auto">
            <a:xfrm rot="5231478">
              <a:off x="11997" y="1879"/>
              <a:ext cx="983" cy="2332"/>
            </a:xfrm>
            <a:prstGeom prst="curvedRightArrow">
              <a:avLst>
                <a:gd name="adj1" fmla="val 15442"/>
                <a:gd name="adj2" fmla="val 62889"/>
                <a:gd name="adj3" fmla="val 3201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2058" name="AutoShape 10"/>
            <p:cNvSpPr>
              <a:spLocks noChangeArrowheads="1"/>
            </p:cNvSpPr>
            <p:nvPr/>
          </p:nvSpPr>
          <p:spPr bwMode="auto">
            <a:xfrm rot="16200000">
              <a:off x="12189" y="3220"/>
              <a:ext cx="983" cy="2332"/>
            </a:xfrm>
            <a:prstGeom prst="curvedRightArrow">
              <a:avLst>
                <a:gd name="adj1" fmla="val 15442"/>
                <a:gd name="adj2" fmla="val 62889"/>
                <a:gd name="adj3" fmla="val 3201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cxnSp>
          <p:nvCxnSpPr>
            <p:cNvPr id="2059" name="AutoShape 11"/>
            <p:cNvCxnSpPr>
              <a:cxnSpLocks noChangeShapeType="1"/>
            </p:cNvCxnSpPr>
            <p:nvPr/>
          </p:nvCxnSpPr>
          <p:spPr bwMode="auto">
            <a:xfrm>
              <a:off x="1747" y="3784"/>
              <a:ext cx="186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60" name="AutoShape 12"/>
            <p:cNvCxnSpPr>
              <a:cxnSpLocks noChangeShapeType="1"/>
            </p:cNvCxnSpPr>
            <p:nvPr/>
          </p:nvCxnSpPr>
          <p:spPr bwMode="auto">
            <a:xfrm>
              <a:off x="8266" y="3763"/>
              <a:ext cx="186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61" name="AutoShape 13"/>
            <p:cNvCxnSpPr>
              <a:cxnSpLocks noChangeShapeType="1"/>
            </p:cNvCxnSpPr>
            <p:nvPr/>
          </p:nvCxnSpPr>
          <p:spPr bwMode="auto">
            <a:xfrm>
              <a:off x="4941" y="3784"/>
              <a:ext cx="186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259632" y="3140968"/>
            <a:ext cx="5976664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Schematy komercjalizacji</a:t>
            </a: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Sprzedaż wyników prac badawczych i rozwojowych </a:t>
            </a: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(B</a:t>
            </a: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+ </a:t>
            </a: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R)</a:t>
            </a: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Udzielenie licencji na wyniki prac B + R</a:t>
            </a: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3600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Wniesienie wyników prac B + R do spółki</a:t>
            </a:r>
          </a:p>
          <a:p>
            <a:pPr marL="0" marR="0" lvl="0" indent="-3600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-360000" algn="ct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  <a:cs typeface="Arial" pitchFamily="34" charset="0"/>
              </a:rPr>
              <a:t>http://</a:t>
            </a: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Arial" pitchFamily="34" charset="0"/>
                <a:cs typeface="Arial" pitchFamily="34" charset="0"/>
              </a:rPr>
              <a:t>www.mnisw.gov.pl/praktyczna_komercjalizacja</a:t>
            </a:r>
            <a:endParaRPr kumimoji="0" lang="pl-PL" sz="1600" b="0" i="0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576064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Problemy komercjalizacji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755576" y="4785627"/>
            <a:ext cx="64807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Ochrona wyników praw</a:t>
            </a:r>
            <a:endParaRPr kumimoji="0" lang="pl-PL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288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-288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Własność przemysłowa:</a:t>
            </a:r>
          </a:p>
          <a:p>
            <a:pPr marL="0" marR="0" lvl="0" indent="-18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wynalazki (patenty), wzory przemysłowe (prawa z rejestracji</a:t>
            </a: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pl-PL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18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pl-PL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w</a:t>
            </a: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zory użytkowe (prawo ochronne</a:t>
            </a: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pl-PL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-1800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pl-PL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u</a:t>
            </a:r>
            <a:r>
              <a:rPr kumimoji="0" lang="pl-PL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twory (prawo autorskie)</a:t>
            </a:r>
            <a:endParaRPr kumimoji="0" lang="pl-PL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475656" y="1628822"/>
            <a:ext cx="6265196" cy="2952235"/>
            <a:chOff x="2667" y="1911"/>
            <a:chExt cx="9867" cy="4647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2667" y="2251"/>
              <a:ext cx="4196" cy="4248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prstDash val="dash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auto">
            <a:xfrm>
              <a:off x="2893" y="4520"/>
              <a:ext cx="1778" cy="16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  <p:sp>
          <p:nvSpPr>
            <p:cNvPr id="5125" name="Text Box 5"/>
            <p:cNvSpPr txBox="1">
              <a:spLocks noChangeArrowheads="1"/>
            </p:cNvSpPr>
            <p:nvPr/>
          </p:nvSpPr>
          <p:spPr bwMode="auto">
            <a:xfrm>
              <a:off x="3030" y="4646"/>
              <a:ext cx="1490" cy="55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uczelnia</a:t>
              </a:r>
              <a:endParaRPr kumimoji="0" 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3170" y="3067"/>
              <a:ext cx="1415" cy="890"/>
              <a:chOff x="3030" y="1878"/>
              <a:chExt cx="1415" cy="816"/>
            </a:xfrm>
          </p:grpSpPr>
          <p:sp>
            <p:nvSpPr>
              <p:cNvPr id="5127" name="Oval 7"/>
              <p:cNvSpPr>
                <a:spLocks noChangeArrowheads="1"/>
              </p:cNvSpPr>
              <p:nvPr/>
            </p:nvSpPr>
            <p:spPr bwMode="auto">
              <a:xfrm>
                <a:off x="3030" y="1878"/>
                <a:ext cx="1415" cy="70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l-PL"/>
              </a:p>
            </p:txBody>
          </p:sp>
          <p:sp>
            <p:nvSpPr>
              <p:cNvPr id="5128" name="Text Box 8"/>
              <p:cNvSpPr txBox="1">
                <a:spLocks noChangeArrowheads="1"/>
              </p:cNvSpPr>
              <p:nvPr/>
            </p:nvSpPr>
            <p:spPr bwMode="auto">
              <a:xfrm>
                <a:off x="3207" y="1960"/>
                <a:ext cx="1138" cy="734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zespół 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l-PL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</a:rPr>
                  <a:t>B + R</a:t>
                </a:r>
              </a:p>
            </p:txBody>
          </p:sp>
        </p:grpSp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2881" y="5259"/>
              <a:ext cx="1790" cy="100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ochrona praw </a:t>
              </a: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tajemnica</a:t>
              </a:r>
              <a:endParaRPr kumimoji="0" 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5130" name="AutoShape 10"/>
            <p:cNvCxnSpPr>
              <a:cxnSpLocks noChangeShapeType="1"/>
            </p:cNvCxnSpPr>
            <p:nvPr/>
          </p:nvCxnSpPr>
          <p:spPr bwMode="auto">
            <a:xfrm>
              <a:off x="3894" y="3769"/>
              <a:ext cx="0" cy="75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4822" y="2251"/>
              <a:ext cx="2608" cy="2125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rozliczenie kosztów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wycena B + R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podatki, VAT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przeniesienie praw</a:t>
              </a:r>
              <a:endParaRPr kumimoji="0" 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132" name="Text Box 12"/>
            <p:cNvSpPr txBox="1">
              <a:spLocks noChangeArrowheads="1"/>
            </p:cNvSpPr>
            <p:nvPr/>
          </p:nvSpPr>
          <p:spPr bwMode="auto">
            <a:xfrm>
              <a:off x="7090" y="3456"/>
              <a:ext cx="1490" cy="6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spółka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spin - </a:t>
              </a:r>
              <a:r>
                <a:rPr kumimoji="0" lang="pl-PL" sz="11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off</a:t>
              </a:r>
              <a:endParaRPr kumimoji="0" 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5133" name="AutoShape 13"/>
            <p:cNvCxnSpPr>
              <a:cxnSpLocks noChangeShapeType="1"/>
            </p:cNvCxnSpPr>
            <p:nvPr/>
          </p:nvCxnSpPr>
          <p:spPr bwMode="auto">
            <a:xfrm>
              <a:off x="6436" y="3832"/>
              <a:ext cx="604" cy="1"/>
            </a:xfrm>
            <a:prstGeom prst="straightConnector1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134" name="Text Box 14"/>
            <p:cNvSpPr txBox="1">
              <a:spLocks noChangeArrowheads="1"/>
            </p:cNvSpPr>
            <p:nvPr/>
          </p:nvSpPr>
          <p:spPr bwMode="auto">
            <a:xfrm>
              <a:off x="6813" y="4270"/>
              <a:ext cx="1039" cy="83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aport</a:t>
              </a:r>
              <a:endParaRPr kumimoji="0" lang="pl-P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udziały</a:t>
              </a:r>
              <a:endParaRPr kumimoji="0" 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cxnSp>
          <p:nvCxnSpPr>
            <p:cNvPr id="5135" name="AutoShape 15"/>
            <p:cNvCxnSpPr>
              <a:cxnSpLocks noChangeShapeType="1"/>
            </p:cNvCxnSpPr>
            <p:nvPr/>
          </p:nvCxnSpPr>
          <p:spPr bwMode="auto">
            <a:xfrm flipH="1">
              <a:off x="4734" y="5334"/>
              <a:ext cx="3055" cy="0"/>
            </a:xfrm>
            <a:prstGeom prst="straightConnector1">
              <a:avLst/>
            </a:prstGeom>
            <a:noFill/>
            <a:ln w="6350">
              <a:solidFill>
                <a:srgbClr val="000000"/>
              </a:solidFill>
              <a:prstDash val="dash"/>
              <a:round/>
              <a:headEnd/>
              <a:tailEnd type="triangle" w="med" len="med"/>
            </a:ln>
            <a:effectLst/>
          </p:spPr>
        </p:cxnSp>
        <p:cxnSp>
          <p:nvCxnSpPr>
            <p:cNvPr id="5136" name="AutoShape 16"/>
            <p:cNvCxnSpPr>
              <a:cxnSpLocks noChangeShapeType="1"/>
            </p:cNvCxnSpPr>
            <p:nvPr/>
          </p:nvCxnSpPr>
          <p:spPr bwMode="auto">
            <a:xfrm>
              <a:off x="7789" y="4132"/>
              <a:ext cx="0" cy="120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sp>
          <p:nvSpPr>
            <p:cNvPr id="5137" name="Text Box 17"/>
            <p:cNvSpPr txBox="1">
              <a:spLocks noChangeArrowheads="1"/>
            </p:cNvSpPr>
            <p:nvPr/>
          </p:nvSpPr>
          <p:spPr bwMode="auto">
            <a:xfrm>
              <a:off x="9018" y="1911"/>
              <a:ext cx="3516" cy="1587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1" indent="-18000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uczelnie mogą prowadzić</a:t>
              </a:r>
            </a:p>
            <a:p>
              <a:pPr marL="0" marR="0" lvl="1" indent="-18000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     działalność </a:t>
              </a: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gospodarczą</a:t>
              </a:r>
            </a:p>
            <a:p>
              <a:pPr marL="0" marR="0" lvl="0" indent="-18000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uczelnie mogą tworzyć spółki</a:t>
              </a:r>
            </a:p>
            <a:p>
              <a:pPr marL="0" marR="0" lvl="0" indent="-18000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uczelnie mogą nabywać</a:t>
              </a:r>
            </a:p>
            <a:p>
              <a:pPr marL="0" marR="0" lvl="0" indent="-18000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lang="pl-PL" sz="1100" dirty="0" smtClean="0">
                  <a:latin typeface="Arial" pitchFamily="34" charset="0"/>
                </a:rPr>
                <a:t>    </a:t>
              </a: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 </a:t>
              </a: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udziały w spółkach</a:t>
              </a:r>
            </a:p>
          </p:txBody>
        </p:sp>
        <p:sp>
          <p:nvSpPr>
            <p:cNvPr id="5138" name="Text Box 18"/>
            <p:cNvSpPr txBox="1">
              <a:spLocks noChangeArrowheads="1"/>
            </p:cNvSpPr>
            <p:nvPr/>
          </p:nvSpPr>
          <p:spPr bwMode="auto">
            <a:xfrm>
              <a:off x="8203" y="5197"/>
              <a:ext cx="3079" cy="136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licencje:</a:t>
              </a:r>
            </a:p>
            <a:p>
              <a:pPr marL="0" marR="0" lvl="0" indent="-1800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wyłączne / niewyłączne</a:t>
              </a:r>
            </a:p>
            <a:p>
              <a:pPr marL="0" marR="0" lvl="0" indent="-1800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pełne / ograniczone</a:t>
              </a:r>
            </a:p>
            <a:p>
              <a:pPr marL="0" marR="0" lvl="0" indent="-1800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</a:pPr>
              <a:r>
                <a:rPr kumimoji="0" lang="pl-PL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otwarte</a:t>
              </a:r>
              <a:endParaRPr kumimoji="0" 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504056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Uwarunkowania komercjalizacji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267744" y="1916832"/>
            <a:ext cx="4171950" cy="40100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699792" y="3140968"/>
            <a:ext cx="3228627" cy="2550622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122829" y="3907562"/>
            <a:ext cx="2506217" cy="154764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491880" y="4725144"/>
            <a:ext cx="1710169" cy="50405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zespół badawczy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pl-PL" sz="1400" dirty="0" smtClean="0">
                <a:latin typeface="Arial" pitchFamily="34" charset="0"/>
              </a:rPr>
              <a:t>B + R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563888" y="3573016"/>
            <a:ext cx="1710169" cy="456420"/>
          </a:xfrm>
          <a:prstGeom prst="rect">
            <a:avLst/>
          </a:prstGeom>
          <a:solidFill>
            <a:srgbClr val="FFFFFF">
              <a:alpha val="0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uczelnia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627784" y="2852936"/>
            <a:ext cx="3302900" cy="456420"/>
          </a:xfrm>
          <a:prstGeom prst="rect">
            <a:avLst/>
          </a:prstGeom>
          <a:solidFill>
            <a:srgbClr val="FFFFFF">
              <a:alpha val="0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otoczenie zewnętrzne - lokalne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699792" y="1628800"/>
            <a:ext cx="3302900" cy="360040"/>
          </a:xfrm>
          <a:prstGeom prst="rect">
            <a:avLst/>
          </a:prstGeom>
          <a:solidFill>
            <a:srgbClr val="FFFFFF">
              <a:alpha val="0"/>
            </a:srgbClr>
          </a:solidFill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otoczenie zewnętrzne - globalne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2483768" y="2780928"/>
            <a:ext cx="706210" cy="120078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0" y="1124745"/>
            <a:ext cx="7772400" cy="504056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Złoty trójkąt – ujęcie globalne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 flipH="1">
            <a:off x="1779340" y="2798444"/>
            <a:ext cx="668197" cy="118326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1630852" y="2132856"/>
            <a:ext cx="1781858" cy="369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administracja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H="1">
            <a:off x="1779340" y="3981710"/>
            <a:ext cx="14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1259632" y="4277527"/>
            <a:ext cx="890929" cy="369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uczelnia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2521781" y="4277527"/>
            <a:ext cx="1856102" cy="591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przemysł/biznes</a:t>
            </a:r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auto">
          <a:xfrm flipH="1">
            <a:off x="5251797" y="2798444"/>
            <a:ext cx="668196" cy="1183267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5919993" y="2798444"/>
            <a:ext cx="742441" cy="1183267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5103309" y="2132856"/>
            <a:ext cx="1781857" cy="369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warunki działalności</a:t>
            </a:r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auto">
          <a:xfrm flipH="1">
            <a:off x="5251797" y="3981710"/>
            <a:ext cx="1410637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4427894" y="4277527"/>
            <a:ext cx="1755047" cy="369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wiedza/rozwiązania</a:t>
            </a:r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6244812" y="4277527"/>
            <a:ext cx="1639556" cy="369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l-PL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produkty/rynek</a:t>
            </a: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1907704" y="4941168"/>
            <a:ext cx="5760640" cy="115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Czy sprzyjające warunki komercjalizacji ?</a:t>
            </a: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Czy wiedza jest towarem rynkowym ?</a:t>
            </a:r>
            <a:endParaRPr kumimoji="0" lang="pl-PL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3600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pl-P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Czy rynek potrzebuje uczelni ?</a:t>
            </a: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Oval 6"/>
          <p:cNvSpPr>
            <a:spLocks noChangeArrowheads="1"/>
          </p:cNvSpPr>
          <p:nvPr/>
        </p:nvSpPr>
        <p:spPr bwMode="auto">
          <a:xfrm>
            <a:off x="3011759" y="3808675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6" name="Oval 6"/>
          <p:cNvSpPr>
            <a:spLocks noChangeArrowheads="1"/>
          </p:cNvSpPr>
          <p:nvPr/>
        </p:nvSpPr>
        <p:spPr bwMode="auto">
          <a:xfrm>
            <a:off x="1619672" y="3789040"/>
            <a:ext cx="360040" cy="348363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7" name="Oval 6"/>
          <p:cNvSpPr>
            <a:spLocks noChangeArrowheads="1"/>
          </p:cNvSpPr>
          <p:nvPr/>
        </p:nvSpPr>
        <p:spPr bwMode="auto">
          <a:xfrm>
            <a:off x="6478596" y="3788540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8" name="Oval 6"/>
          <p:cNvSpPr>
            <a:spLocks noChangeArrowheads="1"/>
          </p:cNvSpPr>
          <p:nvPr/>
        </p:nvSpPr>
        <p:spPr bwMode="auto">
          <a:xfrm>
            <a:off x="5076056" y="3717032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29" name="Oval 6"/>
          <p:cNvSpPr>
            <a:spLocks noChangeArrowheads="1"/>
          </p:cNvSpPr>
          <p:nvPr/>
        </p:nvSpPr>
        <p:spPr bwMode="auto">
          <a:xfrm>
            <a:off x="5747941" y="2628515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2283646" y="2605107"/>
            <a:ext cx="360040" cy="348363"/>
          </a:xfrm>
          <a:prstGeom prst="ellipse">
            <a:avLst/>
          </a:prstGeom>
          <a:solidFill>
            <a:schemeClr val="bg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124745"/>
            <a:ext cx="7772400" cy="504056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Administracja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331640" y="2276872"/>
          <a:ext cx="6096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dobre strony</a:t>
                      </a:r>
                    </a:p>
                    <a:p>
                      <a:pPr algn="ctr"/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słabe strony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presja społeczna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bariery prawne: przetargi, zamówienia / ZUS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wymiana pokoleniowa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kadry niskiej jakości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.................................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................................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124745"/>
            <a:ext cx="7772400" cy="504056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Przemysł / biznes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331640" y="2276872"/>
          <a:ext cx="6096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dobre strony</a:t>
                      </a:r>
                    </a:p>
                    <a:p>
                      <a:pPr algn="ctr"/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słabe strony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globalna konkurencja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zakup licencji zagranicznej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fundusze unijne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mały potencjał  finansowy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.................................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................................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1124745"/>
            <a:ext cx="7772400" cy="504056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Uczelnia</a:t>
            </a:r>
            <a:endParaRPr lang="pl-PL" sz="20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331640" y="2276872"/>
          <a:ext cx="6096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dobre strony</a:t>
                      </a:r>
                    </a:p>
                    <a:p>
                      <a:pPr algn="ctr"/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słabe strony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poziom kadry i studentów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rozproszenie badań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wprowadzane zmiany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niskie nakłady na badania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.................................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pl-PL" sz="1600" dirty="0" smtClean="0">
                          <a:latin typeface="Arial" pitchFamily="34" charset="0"/>
                          <a:cs typeface="Arial" pitchFamily="34" charset="0"/>
                        </a:rPr>
                        <a:t>................................</a:t>
                      </a:r>
                      <a:endParaRPr lang="pl-PL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470025"/>
          </a:xfrm>
        </p:spPr>
        <p:txBody>
          <a:bodyPr/>
          <a:lstStyle/>
          <a:p>
            <a: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Potrzeba udoskonaleń modelu</a:t>
            </a:r>
            <a:br>
              <a:rPr lang="pl-PL" sz="20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</a:br>
            <a:endParaRPr lang="pl-PL" sz="2000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79712" y="2564904"/>
            <a:ext cx="5616624" cy="2880320"/>
          </a:xfrm>
        </p:spPr>
        <p:txBody>
          <a:bodyPr/>
          <a:lstStyle/>
          <a:p>
            <a:pPr indent="-360000" algn="just"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Zbyt ogólny poziom opisu modelu</a:t>
            </a:r>
          </a:p>
          <a:p>
            <a:pPr indent="-360000" algn="just"/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indent="-360000" algn="just">
              <a:spcBef>
                <a:spcPts val="0"/>
              </a:spcBef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Brak szczegółowych mechanizmów wspomagających</a:t>
            </a:r>
          </a:p>
          <a:p>
            <a:pPr indent="-360000" algn="just">
              <a:spcBef>
                <a:spcPts val="0"/>
              </a:spcBef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      współpracę</a:t>
            </a:r>
          </a:p>
          <a:p>
            <a:pPr indent="-360000" algn="just">
              <a:spcBef>
                <a:spcPts val="0"/>
              </a:spcBef>
            </a:pPr>
            <a:endParaRPr lang="pl-PL" sz="1600" b="1" dirty="0" smtClean="0">
              <a:latin typeface="Arial" pitchFamily="34" charset="0"/>
              <a:cs typeface="Arial" pitchFamily="34" charset="0"/>
            </a:endParaRPr>
          </a:p>
          <a:p>
            <a:pPr indent="-360000" algn="just">
              <a:buFont typeface="Arial" pitchFamily="34" charset="0"/>
              <a:buChar char="•"/>
            </a:pPr>
            <a:r>
              <a:rPr lang="pl-PL" sz="1600" dirty="0" smtClean="0">
                <a:latin typeface="Arial" pitchFamily="34" charset="0"/>
                <a:cs typeface="Arial" pitchFamily="34" charset="0"/>
              </a:rPr>
              <a:t>Ograniczenia co do liczby i roli podmiotów</a:t>
            </a:r>
          </a:p>
          <a:p>
            <a:pPr indent="-360000" algn="just">
              <a:buFont typeface="Arial" pitchFamily="34" charset="0"/>
              <a:buChar char="•"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indent="-360000" algn="just">
              <a:buFont typeface="Arial" pitchFamily="34" charset="0"/>
              <a:buChar char="•"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indent="-360000" algn="just">
              <a:buFont typeface="Arial" pitchFamily="34" charset="0"/>
              <a:buChar char="•"/>
            </a:pPr>
            <a:endParaRPr lang="pl-PL" sz="1600" dirty="0" smtClean="0">
              <a:latin typeface="Arial" pitchFamily="34" charset="0"/>
              <a:cs typeface="Arial" pitchFamily="34" charset="0"/>
            </a:endParaRPr>
          </a:p>
          <a:p>
            <a:pPr indent="-360000"/>
            <a:r>
              <a:rPr lang="pl-PL" sz="1600" i="1" dirty="0" smtClean="0">
                <a:latin typeface="Arial" pitchFamily="34" charset="0"/>
                <a:cs typeface="Arial" pitchFamily="34" charset="0"/>
              </a:rPr>
              <a:t>&lt; </a:t>
            </a:r>
            <a:r>
              <a:rPr lang="pl-PL" sz="1600" i="1" dirty="0" smtClean="0">
                <a:latin typeface="Arial" pitchFamily="34" charset="0"/>
                <a:cs typeface="Arial" pitchFamily="34" charset="0"/>
              </a:rPr>
              <a:t>konkrety są </a:t>
            </a:r>
            <a:r>
              <a:rPr lang="pl-PL" sz="1600" i="1" dirty="0" smtClean="0">
                <a:latin typeface="Arial" pitchFamily="34" charset="0"/>
                <a:cs typeface="Arial" pitchFamily="34" charset="0"/>
              </a:rPr>
              <a:t>źródłem problemów &gt;</a:t>
            </a:r>
          </a:p>
          <a:p>
            <a:pPr indent="-360000">
              <a:buFont typeface="Arial" pitchFamily="34" charset="0"/>
              <a:buChar char="•"/>
            </a:pPr>
            <a:endParaRPr lang="pl-PL" sz="1600" b="1" i="1" dirty="0" smtClean="0">
              <a:latin typeface="Arial" pitchFamily="34" charset="0"/>
              <a:cs typeface="Arial" pitchFamily="34" charset="0"/>
            </a:endParaRPr>
          </a:p>
          <a:p>
            <a:endParaRPr lang="pl-PL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531</Words>
  <Application>Microsoft Office PowerPoint</Application>
  <PresentationFormat>Pokaz na ekranie (4:3)</PresentationFormat>
  <Paragraphs>254</Paragraphs>
  <Slides>19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Projekt domyślny</vt:lpstr>
      <vt:lpstr>Modele i przykłady implementacji komercjalizacji badań    Henryk Krawczyk rektor PG </vt:lpstr>
      <vt:lpstr>Komercjalizacja badań – model prosty</vt:lpstr>
      <vt:lpstr>Problemy komercjalizacji</vt:lpstr>
      <vt:lpstr>Uwarunkowania komercjalizacji</vt:lpstr>
      <vt:lpstr>Złoty trójkąt – ujęcie globalne</vt:lpstr>
      <vt:lpstr>Administracja</vt:lpstr>
      <vt:lpstr>Przemysł / biznes</vt:lpstr>
      <vt:lpstr>Uczelnia</vt:lpstr>
      <vt:lpstr>Potrzeba udoskonaleń modelu </vt:lpstr>
      <vt:lpstr>Złoty kwadrat</vt:lpstr>
      <vt:lpstr>Instytucje pośredniczące (1)  </vt:lpstr>
      <vt:lpstr>Instytucje pośredniczące (2) </vt:lpstr>
      <vt:lpstr>Konieczność dalszego uszczegółowienia modelu </vt:lpstr>
      <vt:lpstr>Przykład rozwiązania scentralizowanego</vt:lpstr>
      <vt:lpstr>Złoty trójkąt i koło</vt:lpstr>
      <vt:lpstr>Slajd 16</vt:lpstr>
      <vt:lpstr>Slajd 17</vt:lpstr>
      <vt:lpstr>Slajd 18</vt:lpstr>
      <vt:lpstr>Slajd 19</vt:lpstr>
    </vt:vector>
  </TitlesOfParts>
  <Company>Politechnika Gdańska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Odya</dc:creator>
  <cp:lastModifiedBy>Izabela Dziedzic</cp:lastModifiedBy>
  <cp:revision>82</cp:revision>
  <dcterms:created xsi:type="dcterms:W3CDTF">2010-07-13T06:57:12Z</dcterms:created>
  <dcterms:modified xsi:type="dcterms:W3CDTF">2011-06-02T06:45:14Z</dcterms:modified>
</cp:coreProperties>
</file>