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77"/>
  </p:notesMasterIdLst>
  <p:handoutMasterIdLst>
    <p:handoutMasterId r:id="rId78"/>
  </p:handoutMasterIdLst>
  <p:sldIdLst>
    <p:sldId id="571" r:id="rId2"/>
    <p:sldId id="457" r:id="rId3"/>
    <p:sldId id="572" r:id="rId4"/>
    <p:sldId id="573" r:id="rId5"/>
    <p:sldId id="407" r:id="rId6"/>
    <p:sldId id="500" r:id="rId7"/>
    <p:sldId id="534" r:id="rId8"/>
    <p:sldId id="491" r:id="rId9"/>
    <p:sldId id="492" r:id="rId10"/>
    <p:sldId id="458" r:id="rId11"/>
    <p:sldId id="460" r:id="rId12"/>
    <p:sldId id="461" r:id="rId13"/>
    <p:sldId id="529" r:id="rId14"/>
    <p:sldId id="462" r:id="rId15"/>
    <p:sldId id="463" r:id="rId16"/>
    <p:sldId id="464" r:id="rId17"/>
    <p:sldId id="472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493" r:id="rId38"/>
    <p:sldId id="563" r:id="rId39"/>
    <p:sldId id="434" r:id="rId40"/>
    <p:sldId id="431" r:id="rId41"/>
    <p:sldId id="432" r:id="rId42"/>
    <p:sldId id="520" r:id="rId43"/>
    <p:sldId id="521" r:id="rId44"/>
    <p:sldId id="494" r:id="rId45"/>
    <p:sldId id="495" r:id="rId46"/>
    <p:sldId id="497" r:id="rId47"/>
    <p:sldId id="582" r:id="rId48"/>
    <p:sldId id="575" r:id="rId49"/>
    <p:sldId id="459" r:id="rId50"/>
    <p:sldId id="586" r:id="rId51"/>
    <p:sldId id="535" r:id="rId52"/>
    <p:sldId id="536" r:id="rId53"/>
    <p:sldId id="537" r:id="rId54"/>
    <p:sldId id="560" r:id="rId55"/>
    <p:sldId id="579" r:id="rId56"/>
    <p:sldId id="580" r:id="rId57"/>
    <p:sldId id="581" r:id="rId58"/>
    <p:sldId id="583" r:id="rId59"/>
    <p:sldId id="584" r:id="rId60"/>
    <p:sldId id="585" r:id="rId61"/>
    <p:sldId id="485" r:id="rId62"/>
    <p:sldId id="488" r:id="rId63"/>
    <p:sldId id="522" r:id="rId64"/>
    <p:sldId id="523" r:id="rId65"/>
    <p:sldId id="531" r:id="rId66"/>
    <p:sldId id="486" r:id="rId67"/>
    <p:sldId id="570" r:id="rId68"/>
    <p:sldId id="587" r:id="rId69"/>
    <p:sldId id="588" r:id="rId70"/>
    <p:sldId id="589" r:id="rId71"/>
    <p:sldId id="590" r:id="rId72"/>
    <p:sldId id="533" r:id="rId73"/>
    <p:sldId id="532" r:id="rId74"/>
    <p:sldId id="499" r:id="rId75"/>
    <p:sldId id="440" r:id="rId76"/>
  </p:sldIdLst>
  <p:sldSz cx="9144000" cy="6858000" type="screen4x3"/>
  <p:notesSz cx="7010400" cy="9296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CCFF"/>
    <a:srgbClr val="00528E"/>
    <a:srgbClr val="CC0000"/>
    <a:srgbClr val="CCECFF"/>
    <a:srgbClr val="33CCFF"/>
    <a:srgbClr val="EAEAEA"/>
    <a:srgbClr val="CC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40" autoAdjust="0"/>
  </p:normalViewPr>
  <p:slideViewPr>
    <p:cSldViewPr snapToGrid="0">
      <p:cViewPr>
        <p:scale>
          <a:sx n="96" d="100"/>
          <a:sy n="96" d="100"/>
        </p:scale>
        <p:origin x="-198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zkrasinski\Desktop\KRASP\H202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olegium_Prorekt_Poznan_27_11_2014\H2020-PL_wojew.-after_38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olegium_Prorekt_Poznan_27_11_2014\H2020-PL_wojew.-after_38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25\h2020\00_General\03_Statistics\Dokumentacja_wyslanych_dokumentow\H2020_e-CORDA-v01\H2020-PL_wojew.-after_38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25\h2020\00_General\03_Statistics\Dokumentacja_wyslanych_dokumentow\na_podstawie_E-CORDA_wydanie_18.0\KPK\Statystyki_PR_5_6_7-po_48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krasinski\Desktop\KRASP\Udzial_Polski_w_7PR-po_48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krasinski\Desktop\KRASP\Udzial_Polski_w_7PR-po_48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25\h2020\00_Directors\7PR%20rap\KSE-47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krasinski\Desktop\KRASP\Udzial_Polski_w_7PR-po_48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krasinski\Desktop\KRASP\Udzial_Polski_w_7PR-po_48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marska\Desktop\H2020\FP7_H2020_budzet-proporcj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zkrasinski\Desktop\KRASP\H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69"/>
      <c:rotY val="6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966532797858129E-2"/>
          <c:y val="3.8314176245210732E-2"/>
          <c:w val="0.91164658634538165"/>
          <c:h val="0.82183908045977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mld Euro</c:v>
                </c:pt>
              </c:strCache>
            </c:strRef>
          </c:tx>
          <c:spPr>
            <a:solidFill>
              <a:srgbClr val="00FFFF"/>
            </a:solidFill>
            <a:ln w="12163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 w="12163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66CC"/>
              </a:solidFill>
              <a:ln w="12163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66CC"/>
              </a:solidFill>
              <a:ln w="12163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66CC"/>
              </a:solidFill>
              <a:ln w="12163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66CC"/>
              </a:solidFill>
              <a:ln w="12163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66CC"/>
              </a:solidFill>
              <a:ln w="12163">
                <a:solidFill>
                  <a:schemeClr val="tx1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16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5907285569026041E-3"/>
                  <c:y val="-2.951787838965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119870075845106E-2"/>
                  <c:y val="-2.4076128581976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64475787887664E-3"/>
                  <c:y val="-2.1333186449005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467017899687022E-4"/>
                  <c:y val="-3.5090743113099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717572444967936E-3"/>
                  <c:y val="-5.703724552739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29496582314578E-2"/>
                  <c:y val="-4.8367415608575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003550633722486E-3"/>
                  <c:y val="-4.468786561652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pl-PL" smtClean="0"/>
                      <a:t>ok.</a:t>
                    </a:r>
                    <a:r>
                      <a:rPr lang="pl-PL" baseline="0" smtClean="0"/>
                      <a:t> </a:t>
                    </a:r>
                    <a:r>
                      <a:rPr lang="en-US" smtClean="0"/>
                      <a:t>7</a:t>
                    </a:r>
                    <a:r>
                      <a:rPr lang="pl-PL" smtClean="0"/>
                      <a:t>7,03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26">
                <a:noFill/>
              </a:ln>
            </c:spPr>
            <c:txPr>
              <a:bodyPr/>
              <a:lstStyle/>
              <a:p>
                <a:pPr>
                  <a:defRPr sz="1628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1984-1987 1.PR</c:v>
                </c:pt>
                <c:pt idx="1">
                  <c:v>1987-1991 2.PR</c:v>
                </c:pt>
                <c:pt idx="2">
                  <c:v>1990-1994 3.PR</c:v>
                </c:pt>
                <c:pt idx="3">
                  <c:v>1994-1998 4.PR</c:v>
                </c:pt>
                <c:pt idx="4">
                  <c:v>1998-2002 5.PR</c:v>
                </c:pt>
                <c:pt idx="5">
                  <c:v>2002-2006 6.PR</c:v>
                </c:pt>
                <c:pt idx="6">
                  <c:v>2007-2013 7.PR</c:v>
                </c:pt>
                <c:pt idx="7">
                  <c:v>2014-2020 H2020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3.27</c:v>
                </c:pt>
                <c:pt idx="1">
                  <c:v>5.3599999999999985</c:v>
                </c:pt>
                <c:pt idx="2">
                  <c:v>6.6</c:v>
                </c:pt>
                <c:pt idx="3">
                  <c:v>13.12</c:v>
                </c:pt>
                <c:pt idx="4">
                  <c:v>14.96</c:v>
                </c:pt>
                <c:pt idx="5">
                  <c:v>19.110000000000028</c:v>
                </c:pt>
                <c:pt idx="6">
                  <c:v>50.52</c:v>
                </c:pt>
                <c:pt idx="7">
                  <c:v>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211328"/>
        <c:axId val="45371904"/>
        <c:axId val="0"/>
      </c:bar3DChart>
      <c:catAx>
        <c:axId val="1382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5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pl-PL"/>
          </a:p>
        </c:txPr>
        <c:crossAx val="45371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71904"/>
        <c:scaling>
          <c:orientation val="minMax"/>
        </c:scaling>
        <c:delete val="0"/>
        <c:axPos val="l"/>
        <c:majorGridlines>
          <c:spPr>
            <a:ln w="304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8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pl-PL"/>
          </a:p>
        </c:txPr>
        <c:crossAx val="138211328"/>
        <c:crosses val="autoZero"/>
        <c:crossBetween val="between"/>
      </c:valAx>
      <c:spPr>
        <a:noFill/>
        <a:ln w="2432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fin!$B$1</c:f>
              <c:strCache>
                <c:ptCount val="1"/>
                <c:pt idx="0">
                  <c:v>Dofinansowanie w mln EURO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</c:spPr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fin!$A$2:$A$6</c:f>
              <c:strCache>
                <c:ptCount val="5"/>
                <c:pt idx="0">
                  <c:v>HES</c:v>
                </c:pt>
                <c:pt idx="1">
                  <c:v>OTH</c:v>
                </c:pt>
                <c:pt idx="2">
                  <c:v>PRC</c:v>
                </c:pt>
                <c:pt idx="3">
                  <c:v>PUB</c:v>
                </c:pt>
                <c:pt idx="4">
                  <c:v>REC</c:v>
                </c:pt>
              </c:strCache>
            </c:strRef>
          </c:cat>
          <c:val>
            <c:numRef>
              <c:f>fin!$B$2:$B$6</c:f>
              <c:numCache>
                <c:formatCode>General</c:formatCode>
                <c:ptCount val="5"/>
                <c:pt idx="0">
                  <c:v>6.7380000000000004</c:v>
                </c:pt>
                <c:pt idx="1">
                  <c:v>0.06</c:v>
                </c:pt>
                <c:pt idx="2">
                  <c:v>9.7159999999999993</c:v>
                </c:pt>
                <c:pt idx="3">
                  <c:v>0.97</c:v>
                </c:pt>
                <c:pt idx="4">
                  <c:v>6.5369999999999999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545792"/>
        <c:axId val="140833280"/>
      </c:barChart>
      <c:catAx>
        <c:axId val="144545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l-PL"/>
          </a:p>
        </c:txPr>
        <c:crossAx val="140833280"/>
        <c:crosses val="autoZero"/>
        <c:auto val="1"/>
        <c:lblAlgn val="ctr"/>
        <c:lblOffset val="100"/>
        <c:noMultiLvlLbl val="0"/>
      </c:catAx>
      <c:valAx>
        <c:axId val="14083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4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4768011919416E-2"/>
          <c:y val="3.545102886131004E-2"/>
          <c:w val="0.82232076354994776"/>
          <c:h val="0.697563665804882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'u techn'!$B$12</c:f>
              <c:strCache>
                <c:ptCount val="1"/>
                <c:pt idx="0">
                  <c:v>Uczestnictwa we wnioskach (110)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txPr>
              <a:bodyPr/>
              <a:lstStyle/>
              <a:p>
                <a:pPr>
                  <a:defRPr b="1" i="0" baseline="0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 techn'!$A$13:$A$18</c:f>
              <c:strCache>
                <c:ptCount val="6"/>
                <c:pt idx="0">
                  <c:v>CSA</c:v>
                </c:pt>
                <c:pt idx="1">
                  <c:v>IA</c:v>
                </c:pt>
                <c:pt idx="2">
                  <c:v>MSCA-ITN-EJD</c:v>
                </c:pt>
                <c:pt idx="3">
                  <c:v>MSCA-ITN-ETN</c:v>
                </c:pt>
                <c:pt idx="4">
                  <c:v>MSCA-RISE</c:v>
                </c:pt>
                <c:pt idx="5">
                  <c:v>RIA</c:v>
                </c:pt>
              </c:strCache>
            </c:strRef>
          </c:cat>
          <c:val>
            <c:numRef>
              <c:f>'u techn'!$B$13:$B$18</c:f>
              <c:numCache>
                <c:formatCode>General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2</c:v>
                </c:pt>
                <c:pt idx="3">
                  <c:v>20</c:v>
                </c:pt>
                <c:pt idx="4">
                  <c:v>6</c:v>
                </c:pt>
                <c:pt idx="5">
                  <c:v>50</c:v>
                </c:pt>
              </c:numCache>
            </c:numRef>
          </c:val>
        </c:ser>
        <c:ser>
          <c:idx val="1"/>
          <c:order val="1"/>
          <c:tx>
            <c:strRef>
              <c:f>'u techn'!$C$12</c:f>
              <c:strCache>
                <c:ptCount val="1"/>
                <c:pt idx="0">
                  <c:v>Uczestnictwa w projektach (17)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2.5462668816039986E-17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779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 techn'!$A$13:$A$18</c:f>
              <c:strCache>
                <c:ptCount val="6"/>
                <c:pt idx="0">
                  <c:v>CSA</c:v>
                </c:pt>
                <c:pt idx="1">
                  <c:v>IA</c:v>
                </c:pt>
                <c:pt idx="2">
                  <c:v>MSCA-ITN-EJD</c:v>
                </c:pt>
                <c:pt idx="3">
                  <c:v>MSCA-ITN-ETN</c:v>
                </c:pt>
                <c:pt idx="4">
                  <c:v>MSCA-RISE</c:v>
                </c:pt>
                <c:pt idx="5">
                  <c:v>RIA</c:v>
                </c:pt>
              </c:strCache>
            </c:strRef>
          </c:cat>
          <c:val>
            <c:numRef>
              <c:f>'u techn'!$C$13:$C$18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285184"/>
        <c:axId val="144414912"/>
      </c:barChart>
      <c:catAx>
        <c:axId val="14428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rgbClr val="00528E"/>
                </a:solidFill>
              </a:defRPr>
            </a:pPr>
            <a:endParaRPr lang="pl-PL"/>
          </a:p>
        </c:txPr>
        <c:crossAx val="144414912"/>
        <c:crosses val="autoZero"/>
        <c:auto val="1"/>
        <c:lblAlgn val="ctr"/>
        <c:lblOffset val="100"/>
        <c:noMultiLvlLbl val="0"/>
      </c:catAx>
      <c:valAx>
        <c:axId val="14441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28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055814808374108"/>
          <c:y val="6.1879265426048519E-2"/>
          <c:w val="0.29416966341789874"/>
          <c:h val="9.580417138054685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 techn'!$B$22</c:f>
              <c:strCache>
                <c:ptCount val="1"/>
                <c:pt idx="0">
                  <c:v>Dofinansowanie KE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5956076815317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32604909003142E-3"/>
                  <c:y val="-0.11353362349360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2150506479084E-17"/>
                  <c:y val="-0.18104010232764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665209818006285E-3"/>
                  <c:y val="-0.11660209980424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665209818006285E-3"/>
                  <c:y val="-0.45720297028506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 techn'!$A$23:$A$27</c:f>
              <c:strCache>
                <c:ptCount val="5"/>
                <c:pt idx="0">
                  <c:v>CSA</c:v>
                </c:pt>
                <c:pt idx="1">
                  <c:v>IA</c:v>
                </c:pt>
                <c:pt idx="2">
                  <c:v>MSCA-ITN-EJD</c:v>
                </c:pt>
                <c:pt idx="3">
                  <c:v>MSCA-RISE</c:v>
                </c:pt>
                <c:pt idx="4">
                  <c:v>RIA</c:v>
                </c:pt>
              </c:strCache>
            </c:strRef>
          </c:cat>
          <c:val>
            <c:numRef>
              <c:f>'u techn'!$B$23:$B$27</c:f>
              <c:numCache>
                <c:formatCode>#,##0</c:formatCode>
                <c:ptCount val="5"/>
                <c:pt idx="0">
                  <c:v>310992</c:v>
                </c:pt>
                <c:pt idx="1">
                  <c:v>210625</c:v>
                </c:pt>
                <c:pt idx="2">
                  <c:v>448275</c:v>
                </c:pt>
                <c:pt idx="3">
                  <c:v>189000</c:v>
                </c:pt>
                <c:pt idx="4">
                  <c:v>1327775</c:v>
                </c:pt>
              </c:numCache>
            </c:numRef>
          </c:val>
        </c:ser>
        <c:ser>
          <c:idx val="1"/>
          <c:order val="1"/>
          <c:tx>
            <c:strRef>
              <c:f>'u techn'!$C$22</c:f>
              <c:strCache>
                <c:ptCount val="1"/>
                <c:pt idx="0">
                  <c:v>Średni budżet uczestnika</c:v>
                </c:pt>
              </c:strCache>
            </c:strRef>
          </c:tx>
          <c:invertIfNegative val="0"/>
          <c:cat>
            <c:strRef>
              <c:f>'u techn'!$A$23:$A$27</c:f>
              <c:strCache>
                <c:ptCount val="5"/>
                <c:pt idx="0">
                  <c:v>CSA</c:v>
                </c:pt>
                <c:pt idx="1">
                  <c:v>IA</c:v>
                </c:pt>
                <c:pt idx="2">
                  <c:v>MSCA-ITN-EJD</c:v>
                </c:pt>
                <c:pt idx="3">
                  <c:v>MSCA-RISE</c:v>
                </c:pt>
                <c:pt idx="4">
                  <c:v>RIA</c:v>
                </c:pt>
              </c:strCache>
            </c:strRef>
          </c:cat>
          <c:val>
            <c:numRef>
              <c:f>'u techn'!$C$23:$C$27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581120"/>
        <c:axId val="140878400"/>
      </c:barChart>
      <c:catAx>
        <c:axId val="14458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pl-PL"/>
          </a:p>
        </c:txPr>
        <c:crossAx val="140878400"/>
        <c:crosses val="autoZero"/>
        <c:auto val="1"/>
        <c:lblAlgn val="ctr"/>
        <c:lblOffset val="100"/>
        <c:noMultiLvlLbl val="0"/>
      </c:catAx>
      <c:valAx>
        <c:axId val="1408784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458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'[H2020-PL_wojew.-after_38a.xlsx]Regiony'!$L$19</c:f>
              <c:strCache>
                <c:ptCount val="1"/>
                <c:pt idx="0">
                  <c:v>Liczba uczestnictw w złożonych wnioskach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2.9089767111211695E-3"/>
                  <c:y val="-9.33812437748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'[H2020-PL_wojew.-after_38a.xlsx]Regiony'!$K$20:$K$35</c:f>
              <c:strCache>
                <c:ptCount val="16"/>
                <c:pt idx="0">
                  <c:v>łodzkie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śłąskie</c:v>
                </c:pt>
                <c:pt idx="4">
                  <c:v>lubelskie</c:v>
                </c:pt>
                <c:pt idx="5">
                  <c:v>podkarpackie</c:v>
                </c:pt>
                <c:pt idx="6">
                  <c:v>świętokrzyskie</c:v>
                </c:pt>
                <c:pt idx="7">
                  <c:v>podlaskie</c:v>
                </c:pt>
                <c:pt idx="8">
                  <c:v>wielkopolskie</c:v>
                </c:pt>
                <c:pt idx="9">
                  <c:v>zachdnio-pomorskie</c:v>
                </c:pt>
                <c:pt idx="10">
                  <c:v>lubuskie</c:v>
                </c:pt>
                <c:pt idx="11">
                  <c:v>dolnośląskie</c:v>
                </c:pt>
                <c:pt idx="12">
                  <c:v>opolskie</c:v>
                </c:pt>
                <c:pt idx="13">
                  <c:v>kujawsko-pomorskie</c:v>
                </c:pt>
                <c:pt idx="14">
                  <c:v>warmińsko-mazurskie</c:v>
                </c:pt>
                <c:pt idx="15">
                  <c:v>pomorskie</c:v>
                </c:pt>
              </c:strCache>
            </c:strRef>
          </c:cat>
          <c:val>
            <c:numRef>
              <c:f>'[H2020-PL_wojew.-after_38a.xlsx]Regiony'!$L$20:$L$35</c:f>
              <c:numCache>
                <c:formatCode>General</c:formatCode>
                <c:ptCount val="16"/>
                <c:pt idx="0">
                  <c:v>58</c:v>
                </c:pt>
                <c:pt idx="1">
                  <c:v>306</c:v>
                </c:pt>
                <c:pt idx="2">
                  <c:v>89</c:v>
                </c:pt>
                <c:pt idx="3">
                  <c:v>68</c:v>
                </c:pt>
                <c:pt idx="4">
                  <c:v>16</c:v>
                </c:pt>
                <c:pt idx="5">
                  <c:v>18</c:v>
                </c:pt>
                <c:pt idx="6">
                  <c:v>4</c:v>
                </c:pt>
                <c:pt idx="7">
                  <c:v>8</c:v>
                </c:pt>
                <c:pt idx="8">
                  <c:v>87</c:v>
                </c:pt>
                <c:pt idx="9">
                  <c:v>24</c:v>
                </c:pt>
                <c:pt idx="10">
                  <c:v>3</c:v>
                </c:pt>
                <c:pt idx="11">
                  <c:v>56</c:v>
                </c:pt>
                <c:pt idx="12">
                  <c:v>4</c:v>
                </c:pt>
                <c:pt idx="13">
                  <c:v>12</c:v>
                </c:pt>
                <c:pt idx="14">
                  <c:v>8</c:v>
                </c:pt>
                <c:pt idx="15">
                  <c:v>39</c:v>
                </c:pt>
              </c:numCache>
            </c:numRef>
          </c:val>
        </c:ser>
        <c:ser>
          <c:idx val="1"/>
          <c:order val="1"/>
          <c:tx>
            <c:strRef>
              <c:f>'[H2020-PL_wojew.-after_38a.xlsx]Regiony'!$M$19</c:f>
              <c:strCache>
                <c:ptCount val="1"/>
                <c:pt idx="0">
                  <c:v>Liczba uczestnictw w zaakceptowanych wnioskach</c:v>
                </c:pt>
              </c:strCache>
            </c:strRef>
          </c:tx>
          <c:spPr>
            <a:solidFill>
              <a:srgbClr val="00206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3.6413406100191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333180834372586E-17"/>
                  <c:y val="-5.71233788135623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636368634086603E-3"/>
                  <c:y val="-4.24881831154721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666361668745173E-17"/>
                  <c:y val="-2.2814774258903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1358343594335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332723337490345E-17"/>
                  <c:y val="-2.28607767290849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545456211362199E-3"/>
                  <c:y val="-3.652520718551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61473138610910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545456211362199E-3"/>
                  <c:y val="-2.43170188589389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2.61471253263771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363636863408767E-3"/>
                  <c:y val="-3.18282418591181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4.04676565870353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'[H2020-PL_wojew.-after_38a.xlsx]Regiony'!$K$20:$K$35</c:f>
              <c:strCache>
                <c:ptCount val="16"/>
                <c:pt idx="0">
                  <c:v>łodzkie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śłąskie</c:v>
                </c:pt>
                <c:pt idx="4">
                  <c:v>lubelskie</c:v>
                </c:pt>
                <c:pt idx="5">
                  <c:v>podkarpackie</c:v>
                </c:pt>
                <c:pt idx="6">
                  <c:v>świętokrzyskie</c:v>
                </c:pt>
                <c:pt idx="7">
                  <c:v>podlaskie</c:v>
                </c:pt>
                <c:pt idx="8">
                  <c:v>wielkopolskie</c:v>
                </c:pt>
                <c:pt idx="9">
                  <c:v>zachdnio-pomorskie</c:v>
                </c:pt>
                <c:pt idx="10">
                  <c:v>lubuskie</c:v>
                </c:pt>
                <c:pt idx="11">
                  <c:v>dolnośląskie</c:v>
                </c:pt>
                <c:pt idx="12">
                  <c:v>opolskie</c:v>
                </c:pt>
                <c:pt idx="13">
                  <c:v>kujawsko-pomorskie</c:v>
                </c:pt>
                <c:pt idx="14">
                  <c:v>warmińsko-mazurskie</c:v>
                </c:pt>
                <c:pt idx="15">
                  <c:v>pomorskie</c:v>
                </c:pt>
              </c:strCache>
            </c:strRef>
          </c:cat>
          <c:val>
            <c:numRef>
              <c:f>'[H2020-PL_wojew.-after_38a.xlsx]Regiony'!$M$20:$M$35</c:f>
              <c:numCache>
                <c:formatCode>General</c:formatCode>
                <c:ptCount val="16"/>
                <c:pt idx="0">
                  <c:v>3</c:v>
                </c:pt>
                <c:pt idx="1">
                  <c:v>45</c:v>
                </c:pt>
                <c:pt idx="2">
                  <c:v>23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19</c:v>
                </c:pt>
                <c:pt idx="9">
                  <c:v>2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939520"/>
        <c:axId val="140882432"/>
      </c:barChart>
      <c:lineChart>
        <c:grouping val="standard"/>
        <c:varyColors val="0"/>
        <c:ser>
          <c:idx val="2"/>
          <c:order val="2"/>
          <c:tx>
            <c:strRef>
              <c:f>'[H2020-PL_wojew.-after_38a.xlsx]Regiony'!$N$19</c:f>
              <c:strCache>
                <c:ptCount val="1"/>
                <c:pt idx="0">
                  <c:v>współczynnik sukcesu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1.4873029363533356E-2"/>
                  <c:y val="-4.8293963254593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816748628024259E-2"/>
                  <c:y val="-4.619422572178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646550495212263E-3"/>
                  <c:y val="-4.619422572178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746030607992052E-2"/>
                  <c:y val="-7.058136375831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52093578502933E-3"/>
                  <c:y val="-5.2493438320210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1282051282051384E-2"/>
                  <c:y val="3.359580052493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'[H2020-PL_wojew.-after_38a.xlsx]Regiony'!$K$20:$K$35</c:f>
              <c:strCache>
                <c:ptCount val="16"/>
                <c:pt idx="0">
                  <c:v>łodzkie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śłąskie</c:v>
                </c:pt>
                <c:pt idx="4">
                  <c:v>lubelskie</c:v>
                </c:pt>
                <c:pt idx="5">
                  <c:v>podkarpackie</c:v>
                </c:pt>
                <c:pt idx="6">
                  <c:v>świętokrzyskie</c:v>
                </c:pt>
                <c:pt idx="7">
                  <c:v>podlaskie</c:v>
                </c:pt>
                <c:pt idx="8">
                  <c:v>wielkopolskie</c:v>
                </c:pt>
                <c:pt idx="9">
                  <c:v>zachdnio-pomorskie</c:v>
                </c:pt>
                <c:pt idx="10">
                  <c:v>lubuskie</c:v>
                </c:pt>
                <c:pt idx="11">
                  <c:v>dolnośląskie</c:v>
                </c:pt>
                <c:pt idx="12">
                  <c:v>opolskie</c:v>
                </c:pt>
                <c:pt idx="13">
                  <c:v>kujawsko-pomorskie</c:v>
                </c:pt>
                <c:pt idx="14">
                  <c:v>warmińsko-mazurskie</c:v>
                </c:pt>
                <c:pt idx="15">
                  <c:v>pomorskie</c:v>
                </c:pt>
              </c:strCache>
            </c:strRef>
          </c:cat>
          <c:val>
            <c:numRef>
              <c:f>'[H2020-PL_wojew.-after_38a.xlsx]Regiony'!$N$20:$N$35</c:f>
              <c:numCache>
                <c:formatCode>0.0%</c:formatCode>
                <c:ptCount val="16"/>
                <c:pt idx="0">
                  <c:v>5.1724137931034482E-2</c:v>
                </c:pt>
                <c:pt idx="1">
                  <c:v>0.14705882352941177</c:v>
                </c:pt>
                <c:pt idx="2">
                  <c:v>0.25842696629213485</c:v>
                </c:pt>
                <c:pt idx="3">
                  <c:v>0.13235294117647059</c:v>
                </c:pt>
                <c:pt idx="4">
                  <c:v>0.125</c:v>
                </c:pt>
                <c:pt idx="5">
                  <c:v>5.5555555555555552E-2</c:v>
                </c:pt>
                <c:pt idx="6">
                  <c:v>0</c:v>
                </c:pt>
                <c:pt idx="7">
                  <c:v>0</c:v>
                </c:pt>
                <c:pt idx="8">
                  <c:v>0.21839080459770116</c:v>
                </c:pt>
                <c:pt idx="9">
                  <c:v>8.3333333333333329E-2</c:v>
                </c:pt>
                <c:pt idx="10">
                  <c:v>0</c:v>
                </c:pt>
                <c:pt idx="11">
                  <c:v>0.14285714285714285</c:v>
                </c:pt>
                <c:pt idx="12">
                  <c:v>0</c:v>
                </c:pt>
                <c:pt idx="13">
                  <c:v>0.16666666666666666</c:v>
                </c:pt>
                <c:pt idx="14">
                  <c:v>0.375</c:v>
                </c:pt>
                <c:pt idx="15">
                  <c:v>0.25641025641025639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40032"/>
        <c:axId val="140883008"/>
      </c:lineChart>
      <c:catAx>
        <c:axId val="14493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0882432"/>
        <c:crosses val="autoZero"/>
        <c:auto val="1"/>
        <c:lblAlgn val="ctr"/>
        <c:lblOffset val="100"/>
        <c:noMultiLvlLbl val="0"/>
      </c:catAx>
      <c:valAx>
        <c:axId val="14088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39520"/>
        <c:crosses val="autoZero"/>
        <c:crossBetween val="between"/>
      </c:valAx>
      <c:valAx>
        <c:axId val="1408830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144940032"/>
        <c:crosses val="max"/>
        <c:crossBetween val="between"/>
      </c:valAx>
      <c:catAx>
        <c:axId val="144940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4088300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Polska</a:t>
            </a:r>
            <a:r>
              <a:rPr lang="pl-PL" baseline="0"/>
              <a:t> uzyskała w 5, 6 i 7PR </a:t>
            </a:r>
            <a:r>
              <a:rPr lang="pl-PL" sz="1800" b="1" i="0" u="none" strike="noStrike" baseline="0">
                <a:effectLst/>
              </a:rPr>
              <a:t>łącznie ponad </a:t>
            </a:r>
            <a:r>
              <a:rPr lang="pl-PL" baseline="0">
                <a:solidFill>
                  <a:srgbClr val="C00000"/>
                </a:solidFill>
              </a:rPr>
              <a:t>766 mln€</a:t>
            </a:r>
            <a:endParaRPr lang="pl-PL">
              <a:solidFill>
                <a:srgbClr val="C00000"/>
              </a:solidFill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'[Statystyki_PR_5_6_7-po_487.xlsx]5,6,7PR'!$A$7</c:f>
              <c:strCache>
                <c:ptCount val="1"/>
                <c:pt idx="0">
                  <c:v>Liczba dofinansowywanych projektów z udziałem zespołów z Polski (bez koordynacji)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6.324110671936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'[Statystyki_PR_5_6_7-po_487.xlsx]5,6,7PR'!$B$2:$D$2</c:f>
              <c:strCache>
                <c:ptCount val="3"/>
                <c:pt idx="0">
                  <c:v>5PR</c:v>
                </c:pt>
                <c:pt idx="1">
                  <c:v>6PR</c:v>
                </c:pt>
                <c:pt idx="2">
                  <c:v>7PR</c:v>
                </c:pt>
              </c:strCache>
            </c:strRef>
          </c:cat>
          <c:val>
            <c:numRef>
              <c:f>'[Statystyki_PR_5_6_7-po_487.xlsx]5,6,7PR'!$B$11:$D$11</c:f>
              <c:numCache>
                <c:formatCode>#,##0</c:formatCode>
                <c:ptCount val="3"/>
                <c:pt idx="0">
                  <c:v>1049</c:v>
                </c:pt>
                <c:pt idx="1">
                  <c:v>1190</c:v>
                </c:pt>
                <c:pt idx="2">
                  <c:v>1481</c:v>
                </c:pt>
              </c:numCache>
            </c:numRef>
          </c:val>
        </c:ser>
        <c:ser>
          <c:idx val="2"/>
          <c:order val="2"/>
          <c:tx>
            <c:strRef>
              <c:f>'[Statystyki_PR_5_6_7-po_487.xlsx]5,6,7PR'!$A$9</c:f>
              <c:strCache>
                <c:ptCount val="1"/>
                <c:pt idx="0">
                  <c:v>Liczba projektów z polską koordynacją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'[Statystyki_PR_5_6_7-po_487.xlsx]5,6,7PR'!$B$2:$D$2</c:f>
              <c:strCache>
                <c:ptCount val="3"/>
                <c:pt idx="0">
                  <c:v>5PR</c:v>
                </c:pt>
                <c:pt idx="1">
                  <c:v>6PR</c:v>
                </c:pt>
                <c:pt idx="2">
                  <c:v>7PR</c:v>
                </c:pt>
              </c:strCache>
            </c:strRef>
          </c:cat>
          <c:val>
            <c:numRef>
              <c:f>'[Statystyki_PR_5_6_7-po_487.xlsx]5,6,7PR'!$B$9:$D$9</c:f>
              <c:numCache>
                <c:formatCode>#,##0</c:formatCode>
                <c:ptCount val="3"/>
                <c:pt idx="0">
                  <c:v>193</c:v>
                </c:pt>
                <c:pt idx="1">
                  <c:v>194</c:v>
                </c:pt>
                <c:pt idx="2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8214400"/>
        <c:axId val="45374208"/>
      </c:barChart>
      <c:lineChart>
        <c:grouping val="standard"/>
        <c:varyColors val="0"/>
        <c:ser>
          <c:idx val="1"/>
          <c:order val="1"/>
          <c:tx>
            <c:strRef>
              <c:f>'[Statystyki_PR_5_6_7-po_487.xlsx]5,6,7PR'!$A$8</c:f>
              <c:strCache>
                <c:ptCount val="1"/>
                <c:pt idx="0">
                  <c:v>Dofinansowanie zespołów z Polski [€] - dane z 06.10.2014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chemeClr val="bg1"/>
              </a:solidFill>
              <a:ln w="15875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'[Statystyki_PR_5_6_7-po_487.xlsx]5,6,7PR'!$B$2:$D$2</c:f>
              <c:strCache>
                <c:ptCount val="3"/>
                <c:pt idx="0">
                  <c:v>5PR</c:v>
                </c:pt>
                <c:pt idx="1">
                  <c:v>6PR</c:v>
                </c:pt>
                <c:pt idx="2">
                  <c:v>7PR</c:v>
                </c:pt>
              </c:strCache>
            </c:strRef>
          </c:cat>
          <c:val>
            <c:numRef>
              <c:f>'[Statystyki_PR_5_6_7-po_487.xlsx]5,6,7PR'!$B$8:$D$8</c:f>
              <c:numCache>
                <c:formatCode>_-* #,##0\ [$€-1]_-;\-* #,##0\ [$€-1]_-;_-* "-"??\ [$€-1]_-;_-@_-</c:formatCode>
                <c:ptCount val="3"/>
                <c:pt idx="0">
                  <c:v>121464925</c:v>
                </c:pt>
                <c:pt idx="1">
                  <c:v>205386040.69</c:v>
                </c:pt>
                <c:pt idx="2">
                  <c:v>439283250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87488"/>
        <c:axId val="45373632"/>
      </c:lineChart>
      <c:lineChart>
        <c:grouping val="standard"/>
        <c:varyColors val="0"/>
        <c:ser>
          <c:idx val="3"/>
          <c:order val="3"/>
          <c:tx>
            <c:strRef>
              <c:f>'[Statystyki_PR_5_6_7-po_487.xlsx]5,6,7PR'!$A$6</c:f>
              <c:strCache>
                <c:ptCount val="1"/>
                <c:pt idx="0">
                  <c:v>Liczba polskich uczestnictw w dofinansowywanych projektach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bg1"/>
              </a:solidFill>
              <a:ln w="12700">
                <a:solidFill>
                  <a:srgbClr val="00B0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'[Statystyki_PR_5_6_7-po_487.xlsx]5,6,7PR'!$B$2:$D$2</c:f>
              <c:strCache>
                <c:ptCount val="3"/>
                <c:pt idx="0">
                  <c:v>5PR</c:v>
                </c:pt>
                <c:pt idx="1">
                  <c:v>6PR</c:v>
                </c:pt>
                <c:pt idx="2">
                  <c:v>7PR</c:v>
                </c:pt>
              </c:strCache>
            </c:strRef>
          </c:cat>
          <c:val>
            <c:numRef>
              <c:f>'[Statystyki_PR_5_6_7-po_487.xlsx]5,6,7PR'!$B$6:$D$6</c:f>
              <c:numCache>
                <c:formatCode>#,##0</c:formatCode>
                <c:ptCount val="3"/>
                <c:pt idx="0">
                  <c:v>1615</c:v>
                </c:pt>
                <c:pt idx="1">
                  <c:v>1878</c:v>
                </c:pt>
                <c:pt idx="2">
                  <c:v>2210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14400"/>
        <c:axId val="45374208"/>
      </c:lineChart>
      <c:catAx>
        <c:axId val="138687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45373632"/>
        <c:crosses val="autoZero"/>
        <c:auto val="1"/>
        <c:lblAlgn val="ctr"/>
        <c:lblOffset val="100"/>
        <c:noMultiLvlLbl val="0"/>
      </c:catAx>
      <c:valAx>
        <c:axId val="45373632"/>
        <c:scaling>
          <c:orientation val="minMax"/>
          <c:max val="450000000"/>
          <c:min val="0"/>
        </c:scaling>
        <c:delete val="0"/>
        <c:axPos val="l"/>
        <c:majorGridlines/>
        <c:numFmt formatCode="_-* #,##0\ [$€-1]_-;\-* #,##0\ [$€-1]_-;_-* &quot;-&quot;??\ [$€-1]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pl-PL"/>
          </a:p>
        </c:txPr>
        <c:crossAx val="138687488"/>
        <c:crosses val="autoZero"/>
        <c:crossBetween val="between"/>
      </c:valAx>
      <c:valAx>
        <c:axId val="45374208"/>
        <c:scaling>
          <c:orientation val="minMax"/>
          <c:max val="26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  <c:crossAx val="138214400"/>
        <c:crosses val="max"/>
        <c:crossBetween val="between"/>
        <c:majorUnit val="200"/>
      </c:valAx>
      <c:catAx>
        <c:axId val="138214400"/>
        <c:scaling>
          <c:orientation val="minMax"/>
        </c:scaling>
        <c:delete val="1"/>
        <c:axPos val="b"/>
        <c:majorTickMark val="out"/>
        <c:minorTickMark val="none"/>
        <c:tickLblPos val="nextTo"/>
        <c:crossAx val="453742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0336727909011374"/>
          <c:y val="0.79491000383845301"/>
          <c:w val="0.80393210848643903"/>
          <c:h val="0.186644673368398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'org uczes'!$B$11</c:f>
              <c:strCache>
                <c:ptCount val="1"/>
                <c:pt idx="0">
                  <c:v>Liczba uczestnictw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'org uczes'!$A$12:$A$16</c:f>
              <c:strCache>
                <c:ptCount val="5"/>
                <c:pt idx="0">
                  <c:v>HES</c:v>
                </c:pt>
                <c:pt idx="1">
                  <c:v>OTH</c:v>
                </c:pt>
                <c:pt idx="2">
                  <c:v>PRC</c:v>
                </c:pt>
                <c:pt idx="3">
                  <c:v>PUB</c:v>
                </c:pt>
                <c:pt idx="4">
                  <c:v>REC</c:v>
                </c:pt>
              </c:strCache>
            </c:strRef>
          </c:cat>
          <c:val>
            <c:numRef>
              <c:f>'org uczes'!$B$12:$B$16</c:f>
              <c:numCache>
                <c:formatCode>General</c:formatCode>
                <c:ptCount val="5"/>
                <c:pt idx="0">
                  <c:v>865</c:v>
                </c:pt>
                <c:pt idx="1">
                  <c:v>29</c:v>
                </c:pt>
                <c:pt idx="2">
                  <c:v>528</c:v>
                </c:pt>
                <c:pt idx="3">
                  <c:v>113</c:v>
                </c:pt>
                <c:pt idx="4">
                  <c:v>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1744"/>
        <c:axId val="127906304"/>
      </c:barChart>
      <c:catAx>
        <c:axId val="163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l-PL"/>
          </a:p>
        </c:txPr>
        <c:crossAx val="127906304"/>
        <c:crosses val="autoZero"/>
        <c:auto val="1"/>
        <c:lblAlgn val="ctr"/>
        <c:lblOffset val="100"/>
        <c:noMultiLvlLbl val="0"/>
      </c:catAx>
      <c:valAx>
        <c:axId val="12790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'org fin'!$B$11</c:f>
              <c:strCache>
                <c:ptCount val="1"/>
                <c:pt idx="0">
                  <c:v>Dofinansowanie w mln EURO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'org fin'!$A$12:$A$16</c:f>
              <c:strCache>
                <c:ptCount val="5"/>
                <c:pt idx="0">
                  <c:v>HES</c:v>
                </c:pt>
                <c:pt idx="1">
                  <c:v>OTH</c:v>
                </c:pt>
                <c:pt idx="2">
                  <c:v>PRC</c:v>
                </c:pt>
                <c:pt idx="3">
                  <c:v>PUB</c:v>
                </c:pt>
                <c:pt idx="4">
                  <c:v>REC</c:v>
                </c:pt>
              </c:strCache>
            </c:strRef>
          </c:cat>
          <c:val>
            <c:numRef>
              <c:f>'org fin'!$B$12:$B$16</c:f>
              <c:numCache>
                <c:formatCode>0.00</c:formatCode>
                <c:ptCount val="5"/>
                <c:pt idx="0">
                  <c:v>184.71802917999995</c:v>
                </c:pt>
                <c:pt idx="1">
                  <c:v>3.3547688399999998</c:v>
                </c:pt>
                <c:pt idx="2">
                  <c:v>93.5910011</c:v>
                </c:pt>
                <c:pt idx="3">
                  <c:v>12.103075570000001</c:v>
                </c:pt>
                <c:pt idx="4">
                  <c:v>143.46914142000006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792"/>
        <c:axId val="127908608"/>
      </c:barChart>
      <c:catAx>
        <c:axId val="163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l-PL"/>
          </a:p>
        </c:txPr>
        <c:crossAx val="127908608"/>
        <c:crosses val="autoZero"/>
        <c:auto val="1"/>
        <c:lblAlgn val="ctr"/>
        <c:lblOffset val="100"/>
        <c:noMultiLvlLbl val="0"/>
      </c:catAx>
      <c:valAx>
        <c:axId val="1279086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633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'[KSE-478.xlsx]R&amp;D personnel'!$C$98</c:f>
              <c:strCache>
                <c:ptCount val="1"/>
                <c:pt idx="0">
                  <c:v>Liczba projektów na 1000 badaczy FTE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050" b="1">
                      <a:solidFill>
                        <a:sysClr val="windowText" lastClr="00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tx>
                <c:rich>
                  <a:bodyPr/>
                  <a:lstStyle/>
                  <a:p>
                    <a:pPr>
                      <a:defRPr sz="11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</a:rPr>
                      <a:t>38,7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tx>
                <c:rich>
                  <a:bodyPr/>
                  <a:lstStyle/>
                  <a:p>
                    <a:pPr>
                      <a:defRPr sz="11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</a:rPr>
                      <a:t>29,4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0"/>
                  <c:y val="-2.4024024024024024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050">
                        <a:solidFill>
                          <a:sysClr val="windowText" lastClr="000000"/>
                        </a:solidFill>
                      </a:rPr>
                      <a:t>26,6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 sz="1200"/>
                      <a:t>26,3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'[KSE-478.xlsx]R&amp;D personnel'!$B$99:$B$126</c:f>
              <c:strCache>
                <c:ptCount val="28"/>
                <c:pt idx="0">
                  <c:v>Cyprus</c:v>
                </c:pt>
                <c:pt idx="1">
                  <c:v>Malta</c:v>
                </c:pt>
                <c:pt idx="2">
                  <c:v>Estonia</c:v>
                </c:pt>
                <c:pt idx="3">
                  <c:v>Greece</c:v>
                </c:pt>
                <c:pt idx="4">
                  <c:v>Ireland</c:v>
                </c:pt>
                <c:pt idx="5">
                  <c:v>Netherlands</c:v>
                </c:pt>
                <c:pt idx="6">
                  <c:v>Slovenia</c:v>
                </c:pt>
                <c:pt idx="7">
                  <c:v>Belgium</c:v>
                </c:pt>
                <c:pt idx="8">
                  <c:v>Luxembourg</c:v>
                </c:pt>
                <c:pt idx="9">
                  <c:v>Austria</c:v>
                </c:pt>
                <c:pt idx="10">
                  <c:v>Sweden</c:v>
                </c:pt>
                <c:pt idx="11">
                  <c:v>Italy</c:v>
                </c:pt>
                <c:pt idx="12">
                  <c:v>Latvia</c:v>
                </c:pt>
                <c:pt idx="13">
                  <c:v>Hungary</c:v>
                </c:pt>
                <c:pt idx="14">
                  <c:v>Denmark</c:v>
                </c:pt>
                <c:pt idx="15">
                  <c:v>Spain</c:v>
                </c:pt>
                <c:pt idx="16">
                  <c:v>Romania</c:v>
                </c:pt>
                <c:pt idx="17">
                  <c:v>Croatia</c:v>
                </c:pt>
                <c:pt idx="18">
                  <c:v>Bulgaria</c:v>
                </c:pt>
                <c:pt idx="19">
                  <c:v>Finland</c:v>
                </c:pt>
                <c:pt idx="20">
                  <c:v>United Kingdom</c:v>
                </c:pt>
                <c:pt idx="21">
                  <c:v>Lithuania</c:v>
                </c:pt>
                <c:pt idx="22">
                  <c:v>Czech Republic</c:v>
                </c:pt>
                <c:pt idx="23">
                  <c:v>Portugal</c:v>
                </c:pt>
                <c:pt idx="24">
                  <c:v>France</c:v>
                </c:pt>
                <c:pt idx="25">
                  <c:v>Slovakia</c:v>
                </c:pt>
                <c:pt idx="26">
                  <c:v>Germany</c:v>
                </c:pt>
                <c:pt idx="27">
                  <c:v>Poland</c:v>
                </c:pt>
              </c:strCache>
            </c:strRef>
          </c:cat>
          <c:val>
            <c:numRef>
              <c:f>'[KSE-478.xlsx]R&amp;D personnel'!$C$99:$C$126</c:f>
              <c:numCache>
                <c:formatCode>0.0</c:formatCode>
                <c:ptCount val="28"/>
                <c:pt idx="0">
                  <c:v>425.18775274407852</c:v>
                </c:pt>
                <c:pt idx="1">
                  <c:v>252.85481239804241</c:v>
                </c:pt>
                <c:pt idx="2">
                  <c:v>105.24641024621135</c:v>
                </c:pt>
                <c:pt idx="3">
                  <c:v>103.52385045122476</c:v>
                </c:pt>
                <c:pt idx="4">
                  <c:v>96.399082568807344</c:v>
                </c:pt>
                <c:pt idx="5">
                  <c:v>90.819459703090232</c:v>
                </c:pt>
                <c:pt idx="6">
                  <c:v>89.939090241479121</c:v>
                </c:pt>
                <c:pt idx="7">
                  <c:v>88.259302515415229</c:v>
                </c:pt>
                <c:pt idx="8">
                  <c:v>84.4449112488184</c:v>
                </c:pt>
                <c:pt idx="9">
                  <c:v>66.869643662607118</c:v>
                </c:pt>
                <c:pt idx="10">
                  <c:v>61.865256067196334</c:v>
                </c:pt>
                <c:pt idx="11">
                  <c:v>59.28275428638765</c:v>
                </c:pt>
                <c:pt idx="12">
                  <c:v>57.501569365976145</c:v>
                </c:pt>
                <c:pt idx="13">
                  <c:v>56.058055526470518</c:v>
                </c:pt>
                <c:pt idx="14">
                  <c:v>54.237225279182645</c:v>
                </c:pt>
                <c:pt idx="15">
                  <c:v>46.870728128983075</c:v>
                </c:pt>
                <c:pt idx="16">
                  <c:v>45.028861147333195</c:v>
                </c:pt>
                <c:pt idx="17">
                  <c:v>44.855926329339539</c:v>
                </c:pt>
                <c:pt idx="18">
                  <c:v>44.78328556255547</c:v>
                </c:pt>
                <c:pt idx="19">
                  <c:v>42.609140068583486</c:v>
                </c:pt>
                <c:pt idx="20">
                  <c:v>38.733926597085912</c:v>
                </c:pt>
                <c:pt idx="21">
                  <c:v>37.617554858934163</c:v>
                </c:pt>
                <c:pt idx="22">
                  <c:v>37.403691344337915</c:v>
                </c:pt>
                <c:pt idx="23">
                  <c:v>37.199773566595681</c:v>
                </c:pt>
                <c:pt idx="24">
                  <c:v>29.425889172683732</c:v>
                </c:pt>
                <c:pt idx="25">
                  <c:v>26.853626310840248</c:v>
                </c:pt>
                <c:pt idx="26">
                  <c:v>26.674556348632962</c:v>
                </c:pt>
                <c:pt idx="27">
                  <c:v>26.38768258981445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8762752"/>
        <c:axId val="138618560"/>
      </c:barChart>
      <c:catAx>
        <c:axId val="138762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618560"/>
        <c:crosses val="autoZero"/>
        <c:auto val="1"/>
        <c:lblAlgn val="ctr"/>
        <c:lblOffset val="100"/>
        <c:noMultiLvlLbl val="0"/>
      </c:catAx>
      <c:valAx>
        <c:axId val="1386185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8762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koor!$B$9</c:f>
              <c:strCache>
                <c:ptCount val="1"/>
                <c:pt idx="0">
                  <c:v>Liczba koordynacji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koor!$A$10:$A$13</c:f>
              <c:strCache>
                <c:ptCount val="4"/>
                <c:pt idx="0">
                  <c:v>HES</c:v>
                </c:pt>
                <c:pt idx="1">
                  <c:v>PRC</c:v>
                </c:pt>
                <c:pt idx="2">
                  <c:v>PUB</c:v>
                </c:pt>
                <c:pt idx="3">
                  <c:v>REC</c:v>
                </c:pt>
              </c:strCache>
            </c:strRef>
          </c:cat>
          <c:val>
            <c:numRef>
              <c:f>koor!$B$10:$B$13</c:f>
              <c:numCache>
                <c:formatCode>General</c:formatCode>
                <c:ptCount val="4"/>
                <c:pt idx="0">
                  <c:v>145</c:v>
                </c:pt>
                <c:pt idx="1">
                  <c:v>12</c:v>
                </c:pt>
                <c:pt idx="2">
                  <c:v>8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518976"/>
        <c:axId val="138620864"/>
      </c:barChart>
      <c:catAx>
        <c:axId val="13951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l-PL"/>
          </a:p>
        </c:txPr>
        <c:crossAx val="138620864"/>
        <c:crosses val="autoZero"/>
        <c:auto val="1"/>
        <c:lblAlgn val="ctr"/>
        <c:lblOffset val="100"/>
        <c:noMultiLvlLbl val="0"/>
      </c:catAx>
      <c:valAx>
        <c:axId val="13862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518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[Udzial_Polski_w_7PR-po_484.xlsx]Arkusz3!Tabela przestawna1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Arkusz3!$B$3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"/>
                  <c:y val="-2.79535319717958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1922540212805E-17"/>
                  <c:y val="-2.5353641412858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4418122997751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353641412858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6384508042561E-17"/>
                  <c:y val="-2.7962948898229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835019066653288E-3"/>
                  <c:y val="-5.1399631634403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79535319717958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5353641412858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3.57579121118255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4.35858345679401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395199128074498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3.8367219597197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8.52549151749879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3.57673290382595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2.5353641412858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4.87903241490322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3.57767459646935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2.5358349876075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4.0971818619351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Arkusz3!$A$4:$A$23</c:f>
              <c:strCache>
                <c:ptCount val="19"/>
                <c:pt idx="0">
                  <c:v>COH</c:v>
                </c:pt>
                <c:pt idx="1">
                  <c:v>ENERGY</c:v>
                </c:pt>
                <c:pt idx="2">
                  <c:v>ERC</c:v>
                </c:pt>
                <c:pt idx="3">
                  <c:v>Fission</c:v>
                </c:pt>
                <c:pt idx="4">
                  <c:v>HEALTH</c:v>
                </c:pt>
                <c:pt idx="5">
                  <c:v>ICT</c:v>
                </c:pt>
                <c:pt idx="6">
                  <c:v>INCO</c:v>
                </c:pt>
                <c:pt idx="7">
                  <c:v>INFRA</c:v>
                </c:pt>
                <c:pt idx="8">
                  <c:v>KBBE</c:v>
                </c:pt>
                <c:pt idx="9">
                  <c:v>NMP</c:v>
                </c:pt>
                <c:pt idx="10">
                  <c:v>PEOPLE</c:v>
                </c:pt>
                <c:pt idx="11">
                  <c:v>REGIONS</c:v>
                </c:pt>
                <c:pt idx="12">
                  <c:v>REGPOT</c:v>
                </c:pt>
                <c:pt idx="13">
                  <c:v>SEC</c:v>
                </c:pt>
                <c:pt idx="14">
                  <c:v>SiS</c:v>
                </c:pt>
                <c:pt idx="15">
                  <c:v>SME</c:v>
                </c:pt>
                <c:pt idx="16">
                  <c:v>SP1-JTI</c:v>
                </c:pt>
                <c:pt idx="17">
                  <c:v>SSH</c:v>
                </c:pt>
                <c:pt idx="18">
                  <c:v>TPT</c:v>
                </c:pt>
              </c:strCache>
            </c:strRef>
          </c:cat>
          <c:val>
            <c:numRef>
              <c:f>Arkusz3!$B$4:$B$23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15</c:v>
                </c:pt>
                <c:pt idx="3">
                  <c:v>1</c:v>
                </c:pt>
                <c:pt idx="4">
                  <c:v>3</c:v>
                </c:pt>
                <c:pt idx="5">
                  <c:v>11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8</c:v>
                </c:pt>
                <c:pt idx="10">
                  <c:v>141</c:v>
                </c:pt>
                <c:pt idx="11">
                  <c:v>4</c:v>
                </c:pt>
                <c:pt idx="12">
                  <c:v>23</c:v>
                </c:pt>
                <c:pt idx="13">
                  <c:v>4</c:v>
                </c:pt>
                <c:pt idx="14">
                  <c:v>1</c:v>
                </c:pt>
                <c:pt idx="15">
                  <c:v>9</c:v>
                </c:pt>
                <c:pt idx="16">
                  <c:v>6</c:v>
                </c:pt>
                <c:pt idx="17">
                  <c:v>2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961472"/>
        <c:axId val="138623168"/>
      </c:barChart>
      <c:catAx>
        <c:axId val="13796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8623168"/>
        <c:crosses val="autoZero"/>
        <c:auto val="1"/>
        <c:lblAlgn val="ctr"/>
        <c:lblOffset val="100"/>
        <c:noMultiLvlLbl val="0"/>
      </c:catAx>
      <c:valAx>
        <c:axId val="13862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961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217377039826545E-2"/>
          <c:y val="0.47144659802140115"/>
          <c:w val="0.96254386340294407"/>
          <c:h val="0.5187844307923048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33CCFF"/>
              </a:solidFill>
            </c:spPr>
          </c:dPt>
          <c:dPt>
            <c:idx val="1"/>
            <c:bubble3D val="0"/>
            <c:spPr>
              <a:solidFill>
                <a:srgbClr val="003399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9.1990322257315942E-3"/>
                  <c:y val="-5.2656257956184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26614743809199"/>
                  <c:y val="-0.13598702806379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696493079431521E-3"/>
                  <c:y val="-8.548214627230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400" b="1" i="0" baseline="0">
                    <a:solidFill>
                      <a:srgbClr val="000066"/>
                    </a:solidFill>
                    <a:latin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Arkusz2!$A$3:$A$9</c:f>
              <c:strCache>
                <c:ptCount val="7"/>
                <c:pt idx="0">
                  <c:v>Doskonała baza naukowa </c:v>
                </c:pt>
                <c:pt idx="1">
                  <c:v>Wiodąca pozycja w przemyśle </c:v>
                </c:pt>
                <c:pt idx="2">
                  <c:v>Wyzwania społeczne </c:v>
                </c:pt>
                <c:pt idx="3">
                  <c:v>Upowszechnianie doskonałości i zapewnianie szerszego uczestnictwa </c:v>
                </c:pt>
                <c:pt idx="4">
                  <c:v>Nauka z udziałem społeczeństwa i dla społeczeństwa </c:v>
                </c:pt>
                <c:pt idx="5">
                  <c:v>Europejski Instytut Innowacji i Technologii (EIT) </c:v>
                </c:pt>
                <c:pt idx="6">
                  <c:v>Wspólne Centrum Badawcze (JRC)</c:v>
                </c:pt>
              </c:strCache>
            </c:strRef>
          </c:cat>
          <c:val>
            <c:numRef>
              <c:f>Arkusz2!$B$3:$B$9</c:f>
              <c:numCache>
                <c:formatCode>0.00</c:formatCode>
                <c:ptCount val="7"/>
                <c:pt idx="0">
                  <c:v>31.73</c:v>
                </c:pt>
                <c:pt idx="1">
                  <c:v>22.09</c:v>
                </c:pt>
                <c:pt idx="2">
                  <c:v>38.53</c:v>
                </c:pt>
                <c:pt idx="3">
                  <c:v>1.06</c:v>
                </c:pt>
                <c:pt idx="4">
                  <c:v>0.60000000000000064</c:v>
                </c:pt>
                <c:pt idx="5">
                  <c:v>3.52</c:v>
                </c:pt>
                <c:pt idx="6">
                  <c:v>2.4699999999999998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 i="0" baseline="0">
                <a:solidFill>
                  <a:srgbClr val="000066"/>
                </a:solidFill>
                <a:latin typeface="Calibri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3.044571874167902E-2"/>
          <c:y val="2.5183150183150184E-2"/>
          <c:w val="0.70369724264096578"/>
          <c:h val="0.40463965576760469"/>
        </c:manualLayout>
      </c:layout>
      <c:overlay val="0"/>
      <c:txPr>
        <a:bodyPr/>
        <a:lstStyle/>
        <a:p>
          <a:pPr>
            <a:defRPr lang="en-US" sz="1400" b="1" i="0" baseline="0">
              <a:solidFill>
                <a:srgbClr val="000066"/>
              </a:solidFill>
              <a:latin typeface="Calibri" pitchFamily="34" charset="0"/>
            </a:defRPr>
          </a:pPr>
          <a:endParaRPr lang="pl-PL"/>
        </a:p>
      </c:txPr>
    </c:legend>
    <c:plotVisOnly val="1"/>
    <c:dispBlanksAs val="zero"/>
    <c:showDLblsOverMax val="0"/>
  </c:chart>
  <c:spPr>
    <a:effectLst>
      <a:innerShdw blurRad="63500" dist="50800" dir="5400000">
        <a:prstClr val="black">
          <a:alpha val="50000"/>
        </a:prstClr>
      </a:inn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302300406435512E-2"/>
          <c:y val="2.6588300268583703E-2"/>
          <c:w val="0.76079997427768131"/>
          <c:h val="0.88941925918296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uczes!$B$2</c:f>
              <c:strCache>
                <c:ptCount val="1"/>
                <c:pt idx="0">
                  <c:v>Liczba uczestnictw we wnioskach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uczes!$A$3:$A$7</c:f>
              <c:strCache>
                <c:ptCount val="5"/>
                <c:pt idx="0">
                  <c:v>HES</c:v>
                </c:pt>
                <c:pt idx="1">
                  <c:v>OTH</c:v>
                </c:pt>
                <c:pt idx="2">
                  <c:v>PRC</c:v>
                </c:pt>
                <c:pt idx="3">
                  <c:v>PUB</c:v>
                </c:pt>
                <c:pt idx="4">
                  <c:v>REC</c:v>
                </c:pt>
              </c:strCache>
            </c:strRef>
          </c:cat>
          <c:val>
            <c:numRef>
              <c:f>uczes!$B$3:$B$7</c:f>
              <c:numCache>
                <c:formatCode>General</c:formatCode>
                <c:ptCount val="5"/>
                <c:pt idx="0">
                  <c:v>250</c:v>
                </c:pt>
                <c:pt idx="1">
                  <c:v>17</c:v>
                </c:pt>
                <c:pt idx="2">
                  <c:v>333</c:v>
                </c:pt>
                <c:pt idx="3">
                  <c:v>20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uczes!$C$2</c:f>
              <c:strCache>
                <c:ptCount val="1"/>
                <c:pt idx="0">
                  <c:v>Liczba uczestnictw w projektach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uczes!$A$3:$A$7</c:f>
              <c:strCache>
                <c:ptCount val="5"/>
                <c:pt idx="0">
                  <c:v>HES</c:v>
                </c:pt>
                <c:pt idx="1">
                  <c:v>OTH</c:v>
                </c:pt>
                <c:pt idx="2">
                  <c:v>PRC</c:v>
                </c:pt>
                <c:pt idx="3">
                  <c:v>PUB</c:v>
                </c:pt>
                <c:pt idx="4">
                  <c:v>REC</c:v>
                </c:pt>
              </c:strCache>
            </c:strRef>
          </c:cat>
          <c:val>
            <c:numRef>
              <c:f>uczes!$C$3:$C$7</c:f>
              <c:numCache>
                <c:formatCode>General</c:formatCode>
                <c:ptCount val="5"/>
                <c:pt idx="0">
                  <c:v>44</c:v>
                </c:pt>
                <c:pt idx="1">
                  <c:v>1</c:v>
                </c:pt>
                <c:pt idx="2">
                  <c:v>40</c:v>
                </c:pt>
                <c:pt idx="3">
                  <c:v>6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343104"/>
        <c:axId val="140835008"/>
      </c:barChart>
      <c:catAx>
        <c:axId val="14334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l-PL"/>
          </a:p>
        </c:txPr>
        <c:crossAx val="140835008"/>
        <c:crosses val="autoZero"/>
        <c:auto val="1"/>
        <c:lblAlgn val="ctr"/>
        <c:lblOffset val="100"/>
        <c:noMultiLvlLbl val="0"/>
      </c:catAx>
      <c:valAx>
        <c:axId val="1408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34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93204529415643"/>
          <c:y val="0.14354855829652322"/>
          <c:w val="0.26540196905366142"/>
          <c:h val="9.07364477653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5AF55-582F-484D-86D1-7E779E3A08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39BEB8B-D046-4026-BDF4-4AF20EE1B5A5}">
      <dgm:prSet phldrT="[Tekst]" custT="1"/>
      <dgm:spPr>
        <a:solidFill>
          <a:schemeClr val="accent1">
            <a:lumMod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rPr>
            <a:t>UCZELNIE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400" b="1" dirty="0" smtClean="0">
            <a:solidFill>
              <a:srgbClr val="0070C0"/>
            </a:solidFill>
            <a:latin typeface="Arial Black" pitchFamily="34" charset="0"/>
            <a:cs typeface="Aharoni" pitchFamily="2" charset="-79"/>
          </a:endParaRPr>
        </a:p>
        <a:p>
          <a:pPr defTabSz="622300">
            <a:lnSpc>
              <a:spcPct val="90000"/>
            </a:lnSpc>
            <a:spcBef>
              <a:spcPts val="600"/>
            </a:spcBef>
            <a:spcAft>
              <a:spcPct val="35000"/>
            </a:spcAft>
          </a:pPr>
          <a:r>
            <a:rPr lang="pl-PL" sz="1400" b="1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rPr>
            <a:t>INSTYTUTY BADAWCZE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rPr>
            <a:t>PRZEDSIĘBIORSTWA</a:t>
          </a:r>
        </a:p>
      </dgm:t>
    </dgm:pt>
    <dgm:pt modelId="{809E36E5-52BB-4484-85F0-36788076228F}" type="parTrans" cxnId="{2AB10D72-D97F-4DF0-885B-404C1E6555A3}">
      <dgm:prSet/>
      <dgm:spPr/>
      <dgm:t>
        <a:bodyPr/>
        <a:lstStyle/>
        <a:p>
          <a:endParaRPr lang="pl-PL"/>
        </a:p>
      </dgm:t>
    </dgm:pt>
    <dgm:pt modelId="{24BE53C9-0A65-4E95-BF4F-E8F98C5FE12D}" type="sibTrans" cxnId="{2AB10D72-D97F-4DF0-885B-404C1E6555A3}">
      <dgm:prSet/>
      <dgm:spPr/>
      <dgm:t>
        <a:bodyPr/>
        <a:lstStyle/>
        <a:p>
          <a:endParaRPr lang="pl-PL"/>
        </a:p>
      </dgm:t>
    </dgm:pt>
    <dgm:pt modelId="{0A824E94-B965-4F65-8AC4-4B29336ABD8F}">
      <dgm:prSet phldrT="[Tekst]" custT="1"/>
      <dgm:spPr>
        <a:solidFill>
          <a:srgbClr val="FF000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2000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rPr>
            <a:t>SIEĆ KPK </a:t>
          </a:r>
          <a:endParaRPr lang="pl-PL" sz="2000" dirty="0">
            <a:solidFill>
              <a:srgbClr val="0070C0"/>
            </a:solidFill>
            <a:latin typeface="Arial Black" pitchFamily="34" charset="0"/>
            <a:cs typeface="Aharoni" pitchFamily="2" charset="-79"/>
          </a:endParaRPr>
        </a:p>
      </dgm:t>
    </dgm:pt>
    <dgm:pt modelId="{8DE8591A-26A6-43D1-BE6A-EB91A954CF19}" type="parTrans" cxnId="{EE528A67-DA63-4A51-B6A2-1D2C8E0E0266}">
      <dgm:prSet/>
      <dgm:spPr/>
      <dgm:t>
        <a:bodyPr/>
        <a:lstStyle/>
        <a:p>
          <a:endParaRPr lang="pl-PL"/>
        </a:p>
      </dgm:t>
    </dgm:pt>
    <dgm:pt modelId="{8DD6050D-9890-4E98-9414-211C4A7E9171}" type="sibTrans" cxnId="{EE528A67-DA63-4A51-B6A2-1D2C8E0E0266}">
      <dgm:prSet/>
      <dgm:spPr/>
      <dgm:t>
        <a:bodyPr/>
        <a:lstStyle/>
        <a:p>
          <a:endParaRPr lang="pl-PL"/>
        </a:p>
      </dgm:t>
    </dgm:pt>
    <dgm:pt modelId="{1604956B-65AD-4980-AF25-AA7B49EC38B7}">
      <dgm:prSet phldrT="[Tekst]" custT="1"/>
      <dgm:spPr>
        <a:solidFill>
          <a:srgbClr val="92D05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2000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rPr>
            <a:t>MNISW</a:t>
          </a:r>
        </a:p>
        <a:p>
          <a:r>
            <a:rPr lang="pl-PL" sz="2000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rPr>
            <a:t>NCN</a:t>
          </a:r>
        </a:p>
        <a:p>
          <a:r>
            <a:rPr lang="pl-PL" sz="2000" dirty="0" err="1" smtClean="0">
              <a:solidFill>
                <a:srgbClr val="0070C0"/>
              </a:solidFill>
              <a:latin typeface="Arial Black" pitchFamily="34" charset="0"/>
              <a:cs typeface="Aharoni" pitchFamily="2" charset="-79"/>
            </a:rPr>
            <a:t>NCBiR</a:t>
          </a:r>
          <a:endParaRPr lang="pl-PL" sz="2000" dirty="0">
            <a:solidFill>
              <a:srgbClr val="0070C0"/>
            </a:solidFill>
            <a:latin typeface="Arial Black" pitchFamily="34" charset="0"/>
            <a:cs typeface="Aharoni" pitchFamily="2" charset="-79"/>
          </a:endParaRPr>
        </a:p>
      </dgm:t>
    </dgm:pt>
    <dgm:pt modelId="{979A1522-1F8C-4693-ABF6-F4E042E13736}" type="parTrans" cxnId="{6EEFFF34-BA93-46E1-BCC4-7324E204C9CB}">
      <dgm:prSet/>
      <dgm:spPr/>
      <dgm:t>
        <a:bodyPr/>
        <a:lstStyle/>
        <a:p>
          <a:endParaRPr lang="pl-PL"/>
        </a:p>
      </dgm:t>
    </dgm:pt>
    <dgm:pt modelId="{6BAF46C9-F9A5-45DF-9404-3849B0A686E5}" type="sibTrans" cxnId="{6EEFFF34-BA93-46E1-BCC4-7324E204C9CB}">
      <dgm:prSet/>
      <dgm:spPr/>
      <dgm:t>
        <a:bodyPr/>
        <a:lstStyle/>
        <a:p>
          <a:endParaRPr lang="pl-PL"/>
        </a:p>
      </dgm:t>
    </dgm:pt>
    <dgm:pt modelId="{47F68A2F-445E-41D5-A3F3-1F015E0912D4}" type="pres">
      <dgm:prSet presAssocID="{B075AF55-582F-484D-86D1-7E779E3A0899}" presName="compositeShape" presStyleCnt="0">
        <dgm:presLayoutVars>
          <dgm:chMax val="7"/>
          <dgm:dir/>
          <dgm:resizeHandles val="exact"/>
        </dgm:presLayoutVars>
      </dgm:prSet>
      <dgm:spPr/>
    </dgm:pt>
    <dgm:pt modelId="{8A5E262A-9BD4-4208-A242-206D0D457D6B}" type="pres">
      <dgm:prSet presAssocID="{539BEB8B-D046-4026-BDF4-4AF20EE1B5A5}" presName="circ1" presStyleLbl="vennNode1" presStyleIdx="0" presStyleCnt="3" custLinFactNeighborX="-434" custLinFactNeighborY="-382"/>
      <dgm:spPr/>
      <dgm:t>
        <a:bodyPr/>
        <a:lstStyle/>
        <a:p>
          <a:endParaRPr lang="pl-PL"/>
        </a:p>
      </dgm:t>
    </dgm:pt>
    <dgm:pt modelId="{57BFA76E-2A36-42D3-878C-B0FABAE9A846}" type="pres">
      <dgm:prSet presAssocID="{539BEB8B-D046-4026-BDF4-4AF20EE1B5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087954-F3FF-4F20-92B1-E4D593CF5749}" type="pres">
      <dgm:prSet presAssocID="{0A824E94-B965-4F65-8AC4-4B29336ABD8F}" presName="circ2" presStyleLbl="vennNode1" presStyleIdx="1" presStyleCnt="3" custLinFactNeighborX="7573" custLinFactNeighborY="6153"/>
      <dgm:spPr/>
      <dgm:t>
        <a:bodyPr/>
        <a:lstStyle/>
        <a:p>
          <a:endParaRPr lang="pl-PL"/>
        </a:p>
      </dgm:t>
    </dgm:pt>
    <dgm:pt modelId="{3B955246-879E-4E9F-BC5C-01748DB1CF93}" type="pres">
      <dgm:prSet presAssocID="{0A824E94-B965-4F65-8AC4-4B29336ABD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5D8E9B-5630-49DB-8441-8D151FCE569E}" type="pres">
      <dgm:prSet presAssocID="{1604956B-65AD-4980-AF25-AA7B49EC38B7}" presName="circ3" presStyleLbl="vennNode1" presStyleIdx="2" presStyleCnt="3" custLinFactNeighborX="-13725" custLinFactNeighborY="3313"/>
      <dgm:spPr/>
      <dgm:t>
        <a:bodyPr/>
        <a:lstStyle/>
        <a:p>
          <a:endParaRPr lang="pl-PL"/>
        </a:p>
      </dgm:t>
    </dgm:pt>
    <dgm:pt modelId="{FA9C085A-3BFF-4E0A-9BD1-13635AB0E35A}" type="pres">
      <dgm:prSet presAssocID="{1604956B-65AD-4980-AF25-AA7B49EC38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D7EE07-5CAA-4EF5-9475-322C7661E150}" type="presOf" srcId="{539BEB8B-D046-4026-BDF4-4AF20EE1B5A5}" destId="{57BFA76E-2A36-42D3-878C-B0FABAE9A846}" srcOrd="1" destOrd="0" presId="urn:microsoft.com/office/officeart/2005/8/layout/venn1"/>
    <dgm:cxn modelId="{19E69AB4-B774-4D51-8993-8AF2EB1B7F8F}" type="presOf" srcId="{1604956B-65AD-4980-AF25-AA7B49EC38B7}" destId="{FA9C085A-3BFF-4E0A-9BD1-13635AB0E35A}" srcOrd="1" destOrd="0" presId="urn:microsoft.com/office/officeart/2005/8/layout/venn1"/>
    <dgm:cxn modelId="{A7B764A0-93EA-43ED-ADCB-4D0C4E44DACC}" type="presOf" srcId="{0A824E94-B965-4F65-8AC4-4B29336ABD8F}" destId="{6D087954-F3FF-4F20-92B1-E4D593CF5749}" srcOrd="0" destOrd="0" presId="urn:microsoft.com/office/officeart/2005/8/layout/venn1"/>
    <dgm:cxn modelId="{2AB10D72-D97F-4DF0-885B-404C1E6555A3}" srcId="{B075AF55-582F-484D-86D1-7E779E3A0899}" destId="{539BEB8B-D046-4026-BDF4-4AF20EE1B5A5}" srcOrd="0" destOrd="0" parTransId="{809E36E5-52BB-4484-85F0-36788076228F}" sibTransId="{24BE53C9-0A65-4E95-BF4F-E8F98C5FE12D}"/>
    <dgm:cxn modelId="{7A73E548-E4F3-4F09-8E56-789A09CFD600}" type="presOf" srcId="{0A824E94-B965-4F65-8AC4-4B29336ABD8F}" destId="{3B955246-879E-4E9F-BC5C-01748DB1CF93}" srcOrd="1" destOrd="0" presId="urn:microsoft.com/office/officeart/2005/8/layout/venn1"/>
    <dgm:cxn modelId="{B58F6A48-5C8C-4BAF-A98C-E18E2C31D7AC}" type="presOf" srcId="{B075AF55-582F-484D-86D1-7E779E3A0899}" destId="{47F68A2F-445E-41D5-A3F3-1F015E0912D4}" srcOrd="0" destOrd="0" presId="urn:microsoft.com/office/officeart/2005/8/layout/venn1"/>
    <dgm:cxn modelId="{52807ABE-1FBE-40C3-8EAD-F6D301B1DC5C}" type="presOf" srcId="{539BEB8B-D046-4026-BDF4-4AF20EE1B5A5}" destId="{8A5E262A-9BD4-4208-A242-206D0D457D6B}" srcOrd="0" destOrd="0" presId="urn:microsoft.com/office/officeart/2005/8/layout/venn1"/>
    <dgm:cxn modelId="{119B3B5E-3DCA-4450-A174-318B037A1332}" type="presOf" srcId="{1604956B-65AD-4980-AF25-AA7B49EC38B7}" destId="{CD5D8E9B-5630-49DB-8441-8D151FCE569E}" srcOrd="0" destOrd="0" presId="urn:microsoft.com/office/officeart/2005/8/layout/venn1"/>
    <dgm:cxn modelId="{EE528A67-DA63-4A51-B6A2-1D2C8E0E0266}" srcId="{B075AF55-582F-484D-86D1-7E779E3A0899}" destId="{0A824E94-B965-4F65-8AC4-4B29336ABD8F}" srcOrd="1" destOrd="0" parTransId="{8DE8591A-26A6-43D1-BE6A-EB91A954CF19}" sibTransId="{8DD6050D-9890-4E98-9414-211C4A7E9171}"/>
    <dgm:cxn modelId="{6EEFFF34-BA93-46E1-BCC4-7324E204C9CB}" srcId="{B075AF55-582F-484D-86D1-7E779E3A0899}" destId="{1604956B-65AD-4980-AF25-AA7B49EC38B7}" srcOrd="2" destOrd="0" parTransId="{979A1522-1F8C-4693-ABF6-F4E042E13736}" sibTransId="{6BAF46C9-F9A5-45DF-9404-3849B0A686E5}"/>
    <dgm:cxn modelId="{AE460A26-D1A0-4574-850A-C87A2897D031}" type="presParOf" srcId="{47F68A2F-445E-41D5-A3F3-1F015E0912D4}" destId="{8A5E262A-9BD4-4208-A242-206D0D457D6B}" srcOrd="0" destOrd="0" presId="urn:microsoft.com/office/officeart/2005/8/layout/venn1"/>
    <dgm:cxn modelId="{90C030E3-18D6-46DA-937B-0863D56C361A}" type="presParOf" srcId="{47F68A2F-445E-41D5-A3F3-1F015E0912D4}" destId="{57BFA76E-2A36-42D3-878C-B0FABAE9A846}" srcOrd="1" destOrd="0" presId="urn:microsoft.com/office/officeart/2005/8/layout/venn1"/>
    <dgm:cxn modelId="{ACCBCE08-FB8E-4565-A441-54EE12D06519}" type="presParOf" srcId="{47F68A2F-445E-41D5-A3F3-1F015E0912D4}" destId="{6D087954-F3FF-4F20-92B1-E4D593CF5749}" srcOrd="2" destOrd="0" presId="urn:microsoft.com/office/officeart/2005/8/layout/venn1"/>
    <dgm:cxn modelId="{7BC1949C-43AB-41D9-ACF7-907D499BA5E9}" type="presParOf" srcId="{47F68A2F-445E-41D5-A3F3-1F015E0912D4}" destId="{3B955246-879E-4E9F-BC5C-01748DB1CF93}" srcOrd="3" destOrd="0" presId="urn:microsoft.com/office/officeart/2005/8/layout/venn1"/>
    <dgm:cxn modelId="{C41B5DD7-4416-4796-A816-5C0E3E36A7FF}" type="presParOf" srcId="{47F68A2F-445E-41D5-A3F3-1F015E0912D4}" destId="{CD5D8E9B-5630-49DB-8441-8D151FCE569E}" srcOrd="4" destOrd="0" presId="urn:microsoft.com/office/officeart/2005/8/layout/venn1"/>
    <dgm:cxn modelId="{1A466911-1E44-4ED3-8483-F23C8A58C6E6}" type="presParOf" srcId="{47F68A2F-445E-41D5-A3F3-1F015E0912D4}" destId="{FA9C085A-3BFF-4E0A-9BD1-13635AB0E35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0.81055</cdr:x>
      <cdr:y>0.07278</cdr:y>
    </cdr:from>
    <cdr:to>
      <cdr:x>0.86429</cdr:x>
      <cdr:y>0.47726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035041" y="353204"/>
          <a:ext cx="400110" cy="196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pl-PL" sz="1400" b="1" smtClean="0">
              <a:latin typeface="+mj-lt"/>
            </a:rPr>
            <a:t>Horyzont 2020</a:t>
          </a:r>
          <a:endParaRPr lang="pl-PL" sz="1400" b="1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0.67431</cdr:x>
      <cdr:y>0.32327</cdr:y>
    </cdr:from>
    <cdr:to>
      <cdr:x>0.8104</cdr:x>
      <cdr:y>0.5147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305927" y="1544094"/>
          <a:ext cx="107081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1800" b="1" dirty="0" smtClean="0">
              <a:solidFill>
                <a:srgbClr val="C00000"/>
              </a:solidFill>
            </a:rPr>
            <a:t>20,0%</a:t>
          </a:r>
          <a:endParaRPr lang="pl-PL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0.22002</cdr:x>
      <cdr:y>0.72094</cdr:y>
    </cdr:from>
    <cdr:to>
      <cdr:x>0.3561</cdr:x>
      <cdr:y>0.91237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1731230" y="3443583"/>
          <a:ext cx="107081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800" b="1" dirty="0" smtClean="0">
              <a:solidFill>
                <a:srgbClr val="C00000"/>
              </a:solidFill>
            </a:rPr>
            <a:t>5,9%</a:t>
          </a:r>
          <a:endParaRPr lang="pl-PL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0.36731</cdr:x>
      <cdr:y>0</cdr:y>
    </cdr:from>
    <cdr:to>
      <cdr:x>0.5034</cdr:x>
      <cdr:y>0.19144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2890253" y="-1371599"/>
          <a:ext cx="107081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800" b="1" dirty="0" smtClean="0">
              <a:solidFill>
                <a:srgbClr val="C00000"/>
              </a:solidFill>
            </a:rPr>
            <a:t>12,0%</a:t>
          </a:r>
          <a:endParaRPr lang="pl-PL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0.52842</cdr:x>
      <cdr:y>0.70582</cdr:y>
    </cdr:from>
    <cdr:to>
      <cdr:x>0.66451</cdr:x>
      <cdr:y>0.89726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4157977" y="3371395"/>
          <a:ext cx="107081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800" b="1" dirty="0" smtClean="0">
              <a:solidFill>
                <a:srgbClr val="C00000"/>
              </a:solidFill>
            </a:rPr>
            <a:t>30,0%</a:t>
          </a:r>
          <a:endParaRPr lang="pl-PL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0.07749</cdr:x>
      <cdr:y>0.1545</cdr:y>
    </cdr:from>
    <cdr:to>
      <cdr:x>0.19795</cdr:x>
      <cdr:y>0.34594</cdr:y>
    </cdr:to>
    <cdr:sp macro="" textlink="">
      <cdr:nvSpPr>
        <cdr:cNvPr id="6" name="pole tekstowe 1"/>
        <cdr:cNvSpPr txBox="1"/>
      </cdr:nvSpPr>
      <cdr:spPr>
        <a:xfrm xmlns:a="http://schemas.openxmlformats.org/drawingml/2006/main">
          <a:off x="609756" y="737959"/>
          <a:ext cx="947858" cy="91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 dirty="0">
              <a:solidFill>
                <a:srgbClr val="C00000"/>
              </a:solidFill>
            </a:rPr>
            <a:t>17,6%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0.0736</cdr:x>
      <cdr:y>0.23879</cdr:y>
    </cdr:from>
    <cdr:to>
      <cdr:x>0.15972</cdr:x>
      <cdr:y>0.27744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3452" y="1235382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0.0784</cdr:x>
      <cdr:y>0.3</cdr:y>
    </cdr:from>
    <cdr:to>
      <cdr:x>0.16452</cdr:x>
      <cdr:y>0.33866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89547" y="1552073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0.448</cdr:x>
      <cdr:y>0.1</cdr:y>
    </cdr:from>
    <cdr:to>
      <cdr:x>0.53412</cdr:x>
      <cdr:y>0.13866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368842" y="517358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0.4512</cdr:x>
      <cdr:y>0.15349</cdr:y>
    </cdr:from>
    <cdr:to>
      <cdr:x>0.53732</cdr:x>
      <cdr:y>0.19215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392905" y="794084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0.8128</cdr:x>
      <cdr:y>0.25812</cdr:y>
    </cdr:from>
    <cdr:to>
      <cdr:x>0.89892</cdr:x>
      <cdr:y>0.29677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6112042" y="1335382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0.8128</cdr:x>
      <cdr:y>0.3186</cdr:y>
    </cdr:from>
    <cdr:to>
      <cdr:x>0.89892</cdr:x>
      <cdr:y>0.35726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6112042" y="1648327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0.00726</cdr:x>
      <cdr:y>0.09751</cdr:y>
    </cdr:from>
    <cdr:to>
      <cdr:x>0.45603</cdr:x>
      <cdr:y>0.15105</cdr:y>
    </cdr:to>
    <cdr:sp macro="" textlink="">
      <cdr:nvSpPr>
        <cdr:cNvPr id="8" name="Prostokąt 7"/>
        <cdr:cNvSpPr/>
      </cdr:nvSpPr>
      <cdr:spPr>
        <a:xfrm xmlns:a="http://schemas.openxmlformats.org/drawingml/2006/main">
          <a:off x="54564" y="504457"/>
          <a:ext cx="3374642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1200" b="1" dirty="0" smtClean="0">
              <a:solidFill>
                <a:srgbClr val="C00000"/>
              </a:solidFill>
              <a:latin typeface="+mj-lt"/>
            </a:rPr>
            <a:t>Średnie dofinansowanie w tys. EURO</a:t>
          </a:r>
          <a:endParaRPr lang="pl-PL" sz="1200" b="1" dirty="0">
            <a:solidFill>
              <a:srgbClr val="C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0.12504</cdr:x>
      <cdr:y>0.15168</cdr:y>
    </cdr:from>
    <cdr:to>
      <cdr:x>0.1504</cdr:x>
      <cdr:y>0.23023</cdr:y>
    </cdr:to>
    <cdr:sp macro="" textlink="">
      <cdr:nvSpPr>
        <cdr:cNvPr id="9" name="Strzałka w dół 8"/>
        <cdr:cNvSpPr/>
      </cdr:nvSpPr>
      <cdr:spPr bwMode="auto">
        <a:xfrm xmlns:a="http://schemas.openxmlformats.org/drawingml/2006/main">
          <a:off x="940296" y="784725"/>
          <a:ext cx="190672" cy="40640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66CC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66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A611AC8-A2D9-48AA-9D28-85488574D6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30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4B6DAD-55E1-4ECA-B2E3-5437AB9F10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448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1B105-591B-4C78-90CB-BB7A02217FDC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0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B804-CCD7-45A0-94DF-FB76682AE08C}" type="slidenum">
              <a:rPr lang="pl-PL" smtClean="0"/>
              <a:pPr>
                <a:defRPr/>
              </a:pPr>
              <a:t>3</a:t>
            </a:fld>
            <a:endParaRPr lang="pl-PL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B804-CCD7-45A0-94DF-FB76682AE08C}" type="slidenum">
              <a:rPr lang="pl-PL" smtClean="0"/>
              <a:pPr>
                <a:defRPr/>
              </a:pPr>
              <a:t>6</a:t>
            </a:fld>
            <a:endParaRPr lang="pl-PL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B804-CCD7-45A0-94DF-FB76682AE08C}" type="slidenum">
              <a:rPr lang="pl-PL" smtClean="0"/>
              <a:pPr>
                <a:defRPr/>
              </a:pPr>
              <a:t>7</a:t>
            </a:fld>
            <a:endParaRPr lang="pl-PL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MS PGothic" pitchFamily="34" charset="-128"/>
            </a:endParaRPr>
          </a:p>
          <a:p>
            <a:pPr eaLnBrk="1" hangingPunct="1"/>
            <a:endParaRPr lang="en-US" smtClean="0">
              <a:latin typeface="Arial" charset="0"/>
              <a:ea typeface="MS PGothic" pitchFamily="34" charset="-128"/>
            </a:endParaRPr>
          </a:p>
          <a:p>
            <a:pPr eaLnBrk="1" hangingPunct="1"/>
            <a:endParaRPr lang="en-US" sz="200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6E157-C09D-48A2-B92E-360F2DEE513F}" type="slidenum">
              <a:rPr lang="en-GB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BB90B-4F65-4824-9392-650E8FB4D937}" type="slidenum">
              <a:rPr lang="pl-PL" smtClean="0"/>
              <a:pPr>
                <a:defRPr/>
              </a:pPr>
              <a:t>75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pic>
        <p:nvPicPr>
          <p:cNvPr id="4" name="Obraz 3" descr="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68" y="6294601"/>
            <a:ext cx="728131" cy="461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009AD7-650A-4377-925A-4E9A3D87128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5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creativecommons.org/licenses/by-nc-nd/3.0/pl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z-back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900113" y="1844675"/>
            <a:ext cx="7848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4577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4050"/>
            <a:ext cx="8229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457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89201" y="163512"/>
            <a:ext cx="650557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11" name="Symbol zastępczy numeru slajdu 2"/>
          <p:cNvSpPr txBox="1">
            <a:spLocks/>
          </p:cNvSpPr>
          <p:nvPr/>
        </p:nvSpPr>
        <p:spPr>
          <a:xfrm>
            <a:off x="4079875" y="6575425"/>
            <a:ext cx="495300" cy="257369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3AC6974A-654A-410D-B642-D7F33EF36798}" type="slidenum">
              <a:rPr lang="pl-PL" sz="1200" smtClean="0">
                <a:solidFill>
                  <a:srgbClr val="00528E"/>
                </a:solidFill>
                <a:effectLst/>
                <a:cs typeface="+mn-cs"/>
              </a:rPr>
              <a:pPr algn="ctr">
                <a:defRPr/>
              </a:pPr>
              <a:t>‹#›</a:t>
            </a:fld>
            <a:endParaRPr lang="pl-PL" dirty="0">
              <a:solidFill>
                <a:srgbClr val="00528E"/>
              </a:solidFill>
              <a:effectLst/>
              <a:cs typeface="+mn-cs"/>
            </a:endParaRPr>
          </a:p>
        </p:txBody>
      </p:sp>
      <p:pic>
        <p:nvPicPr>
          <p:cNvPr id="8" name="Obraz 7" descr="by-nc-nd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25017" y="6647290"/>
            <a:ext cx="699718" cy="131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b="1">
          <a:solidFill>
            <a:srgbClr val="00528E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1600" b="1">
          <a:solidFill>
            <a:srgbClr val="0052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b="1">
          <a:solidFill>
            <a:srgbClr val="0052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0052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52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5pr.kpk.gov.pl/home.htm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6pr.kpk.gov.pl/index.html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c.europa.eu/research/participants/portal/desktop/en/experts/index.html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c.europa.eu/programmes/horizon2020/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wm.edu.pl/rpk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dect-project.eu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kpk@kpk.gov.p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89546" y="1736474"/>
            <a:ext cx="8014703" cy="234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2400"/>
              </a:spcBef>
              <a:defRPr/>
            </a:pPr>
            <a:r>
              <a:rPr lang="pl-PL" sz="4400" b="1" dirty="0" smtClean="0">
                <a:solidFill>
                  <a:srgbClr val="00528E"/>
                </a:solidFill>
                <a:cs typeface="+mn-cs"/>
              </a:rPr>
              <a:t>Program Ramowy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4400" b="1" dirty="0" smtClean="0">
                <a:solidFill>
                  <a:srgbClr val="00528E"/>
                </a:solidFill>
                <a:cs typeface="+mn-cs"/>
              </a:rPr>
              <a:t>Horyzont 2020</a:t>
            </a:r>
            <a:br>
              <a:rPr lang="pl-PL" sz="4400" b="1" dirty="0" smtClean="0">
                <a:solidFill>
                  <a:srgbClr val="00528E"/>
                </a:solidFill>
                <a:cs typeface="+mn-cs"/>
              </a:rPr>
            </a:br>
            <a:endParaRPr lang="pl-PL" sz="800" b="1" dirty="0" smtClean="0">
              <a:solidFill>
                <a:srgbClr val="00528E"/>
              </a:solidFill>
              <a:cs typeface="+mn-cs"/>
            </a:endParaRPr>
          </a:p>
          <a:p>
            <a:pPr algn="ctr">
              <a:spcBef>
                <a:spcPts val="1200"/>
              </a:spcBef>
              <a:defRPr/>
            </a:pPr>
            <a:r>
              <a:rPr lang="pl-PL" sz="2400" b="1" i="1" dirty="0">
                <a:solidFill>
                  <a:srgbClr val="00528E"/>
                </a:solidFill>
              </a:rPr>
              <a:t>Wyniki po pierwszych konkursach</a:t>
            </a:r>
            <a:endParaRPr lang="pl-PL" sz="2400" b="1" i="1" dirty="0" smtClean="0">
              <a:solidFill>
                <a:srgbClr val="00528E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pl-PL" sz="2800" b="1" i="1" dirty="0" smtClean="0">
              <a:solidFill>
                <a:srgbClr val="00528E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89983" y="4683596"/>
            <a:ext cx="552126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i="1" dirty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Prelegent: </a:t>
            </a:r>
            <a:r>
              <a:rPr lang="pl-PL" b="1" i="1" dirty="0" smtClean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Zygmunt Krasiński, Dyrektor</a:t>
            </a:r>
          </a:p>
          <a:p>
            <a:pPr>
              <a:defRPr/>
            </a:pPr>
            <a:r>
              <a:rPr lang="pl-PL" b="1" i="1" dirty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pl-PL" b="1" i="1" dirty="0" smtClean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                 </a:t>
            </a:r>
            <a:endParaRPr lang="pl-PL" b="1" i="1" dirty="0">
              <a:solidFill>
                <a:schemeClr val="accent3">
                  <a:lumMod val="6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1902965" y="96252"/>
            <a:ext cx="72410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400" i="1" dirty="0">
                <a:solidFill>
                  <a:schemeClr val="tx1"/>
                </a:solidFill>
                <a:latin typeface="+mj-lt"/>
              </a:rPr>
              <a:t>XVIII Konferencja Kolegium Prorektorów ds. Nauki i </a:t>
            </a:r>
            <a:r>
              <a:rPr lang="pl-PL" sz="1400" i="1" dirty="0" smtClean="0">
                <a:solidFill>
                  <a:schemeClr val="tx1"/>
                </a:solidFill>
                <a:latin typeface="+mj-lt"/>
              </a:rPr>
              <a:t>Rozwoju PWST</a:t>
            </a:r>
            <a:endParaRPr lang="pl-PL" sz="1400" i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pl-PL" sz="1400" i="1" dirty="0" smtClean="0">
                <a:solidFill>
                  <a:schemeClr val="tx1"/>
                </a:solidFill>
                <a:latin typeface="+mj-lt"/>
              </a:rPr>
              <a:t>"</a:t>
            </a:r>
            <a:r>
              <a:rPr lang="pl-PL" sz="1400" i="1" dirty="0">
                <a:solidFill>
                  <a:schemeClr val="tx1"/>
                </a:solidFill>
                <a:latin typeface="+mj-lt"/>
              </a:rPr>
              <a:t>Uczelnie techniczne w programie HORYZONT 2020</a:t>
            </a:r>
            <a:r>
              <a:rPr lang="pl-PL" sz="1400" i="1" dirty="0" smtClean="0">
                <a:solidFill>
                  <a:schemeClr val="tx1"/>
                </a:solidFill>
                <a:latin typeface="+mj-lt"/>
              </a:rPr>
              <a:t>"</a:t>
            </a:r>
            <a:endParaRPr lang="pl-PL" sz="1400" i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pl-PL" sz="1400" i="1" dirty="0" smtClean="0">
                <a:solidFill>
                  <a:schemeClr val="tx1"/>
                </a:solidFill>
                <a:latin typeface="+mj-lt"/>
              </a:rPr>
              <a:t>Poznań, 27 listopada </a:t>
            </a:r>
            <a:r>
              <a:rPr lang="pl-PL" sz="1400" i="1" dirty="0">
                <a:solidFill>
                  <a:schemeClr val="tx1"/>
                </a:solidFill>
                <a:latin typeface="+mj-lt"/>
              </a:rPr>
              <a:t>2014 </a:t>
            </a:r>
            <a:r>
              <a:rPr lang="pl-PL" sz="1400" i="1" dirty="0" smtClean="0">
                <a:solidFill>
                  <a:schemeClr val="tx1"/>
                </a:solidFill>
                <a:latin typeface="+mj-lt"/>
              </a:rPr>
              <a:t>r.</a:t>
            </a:r>
            <a:endParaRPr lang="pl-PL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5" name="pole tekstowe 5"/>
          <p:cNvSpPr txBox="1">
            <a:spLocks noChangeArrowheads="1"/>
          </p:cNvSpPr>
          <p:nvPr/>
        </p:nvSpPr>
        <p:spPr bwMode="auto">
          <a:xfrm>
            <a:off x="5027639" y="6199188"/>
            <a:ext cx="40495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600" dirty="0" smtClean="0">
                <a:solidFill>
                  <a:srgbClr val="00528E"/>
                </a:solidFill>
              </a:rPr>
              <a:t>W niniejszej prezentacji </a:t>
            </a:r>
            <a:r>
              <a:rPr lang="pl-PL" sz="600" dirty="0">
                <a:solidFill>
                  <a:srgbClr val="00528E"/>
                </a:solidFill>
              </a:rPr>
              <a:t>wykorzystano materiały udostępnione m.in. przez KE </a:t>
            </a:r>
            <a:r>
              <a:rPr lang="pl-PL" sz="600" dirty="0" smtClean="0">
                <a:solidFill>
                  <a:srgbClr val="00528E"/>
                </a:solidFill>
              </a:rPr>
              <a:t>i/lub </a:t>
            </a:r>
            <a:r>
              <a:rPr lang="pl-PL" sz="600" dirty="0">
                <a:solidFill>
                  <a:srgbClr val="00528E"/>
                </a:solidFill>
              </a:rPr>
              <a:t>Ministerstwa </a:t>
            </a:r>
            <a:r>
              <a:rPr lang="pl-PL" sz="600" dirty="0" smtClean="0">
                <a:solidFill>
                  <a:srgbClr val="00528E"/>
                </a:solidFill>
              </a:rPr>
              <a:t>oraz </a:t>
            </a:r>
            <a:r>
              <a:rPr lang="pl-PL" sz="600" dirty="0">
                <a:solidFill>
                  <a:srgbClr val="00528E"/>
                </a:solidFill>
              </a:rPr>
              <a:t>Agendy RP</a:t>
            </a:r>
            <a:endParaRPr lang="en-GB" sz="600" dirty="0">
              <a:solidFill>
                <a:srgbClr val="00528E"/>
              </a:solidFill>
            </a:endParaRPr>
          </a:p>
        </p:txBody>
      </p:sp>
      <p:pic>
        <p:nvPicPr>
          <p:cNvPr id="7" name="Obraz 6" descr="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36" y="5387724"/>
            <a:ext cx="2901329" cy="762001"/>
          </a:xfrm>
          <a:prstGeom prst="rect">
            <a:avLst/>
          </a:prstGeom>
        </p:spPr>
      </p:pic>
      <p:pic>
        <p:nvPicPr>
          <p:cNvPr id="8" name="Obraz 7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535" y="5377980"/>
            <a:ext cx="1216827" cy="7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7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2490536" y="0"/>
            <a:ext cx="6268453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Liczba polskich uczestnictw 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 projektach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7PR</a:t>
            </a:r>
            <a:endParaRPr lang="pl-PL" sz="2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735261"/>
              </p:ext>
            </p:extLst>
          </p:nvPr>
        </p:nvGraphicFramePr>
        <p:xfrm>
          <a:off x="1419725" y="1155030"/>
          <a:ext cx="6665495" cy="369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484 konkursach (v.17.0 z 20.06.2014 r.)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76336" y="5013282"/>
            <a:ext cx="4872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HES</a:t>
            </a:r>
            <a:r>
              <a:rPr lang="en-US" sz="1200" dirty="0">
                <a:solidFill>
                  <a:schemeClr val="tx1"/>
                </a:solidFill>
              </a:rPr>
              <a:t> - Higher or secondary education 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PRC</a:t>
            </a:r>
            <a:r>
              <a:rPr lang="en-US" sz="1200" dirty="0">
                <a:solidFill>
                  <a:schemeClr val="tx1"/>
                </a:solidFill>
              </a:rPr>
              <a:t> - Private for profit (excluding education) 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PUB</a:t>
            </a:r>
            <a:r>
              <a:rPr lang="en-US" sz="1200" dirty="0">
                <a:solidFill>
                  <a:schemeClr val="tx1"/>
                </a:solidFill>
              </a:rPr>
              <a:t> - Public body (excluding research and education) 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b="1" dirty="0">
                <a:solidFill>
                  <a:schemeClr val="tx1"/>
                </a:solidFill>
              </a:rPr>
              <a:t>REC</a:t>
            </a:r>
            <a:r>
              <a:rPr lang="pl-PL" sz="1200" dirty="0">
                <a:solidFill>
                  <a:schemeClr val="tx1"/>
                </a:solidFill>
              </a:rPr>
              <a:t> - </a:t>
            </a:r>
            <a:r>
              <a:rPr lang="pl-PL" sz="1200" dirty="0" err="1">
                <a:solidFill>
                  <a:schemeClr val="tx1"/>
                </a:solidFill>
              </a:rPr>
              <a:t>Research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organisations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</a:p>
          <a:p>
            <a:r>
              <a:rPr lang="pl-PL" sz="1200" b="1" dirty="0">
                <a:solidFill>
                  <a:schemeClr val="tx1"/>
                </a:solidFill>
              </a:rPr>
              <a:t>OTH</a:t>
            </a:r>
            <a:r>
              <a:rPr lang="pl-PL" sz="1200" dirty="0">
                <a:solidFill>
                  <a:schemeClr val="tx1"/>
                </a:solidFill>
              </a:rPr>
              <a:t> - </a:t>
            </a:r>
            <a:r>
              <a:rPr lang="pl-PL" sz="1200" dirty="0" err="1">
                <a:solidFill>
                  <a:schemeClr val="tx1"/>
                </a:solidFill>
              </a:rPr>
              <a:t>Other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41108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96009"/>
              </p:ext>
            </p:extLst>
          </p:nvPr>
        </p:nvGraphicFramePr>
        <p:xfrm>
          <a:off x="1094874" y="1371599"/>
          <a:ext cx="7315200" cy="431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484 konkursach (v.17.0 z 20.06.2014 r.)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0536" y="0"/>
            <a:ext cx="6653463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Dofinansowanie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polskich instytucji </a:t>
            </a:r>
            <a:r>
              <a:rPr lang="pl-PL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 7PR</a:t>
            </a:r>
            <a:endParaRPr lang="pl-PL" sz="2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(mln EURO)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974638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0536" y="0"/>
            <a:ext cx="6412831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Dofinansowanie w poszczególnych obszarach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7PR (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mln EURO)</a:t>
            </a:r>
            <a:endParaRPr lang="pl-PL" sz="2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1504786"/>
            <a:ext cx="7539321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86106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0536" y="0"/>
            <a:ext cx="6545180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Liczba projektów </a:t>
            </a:r>
            <a:r>
              <a:rPr lang="pl-PL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7PR </a:t>
            </a:r>
            <a:r>
              <a:rPr lang="pl-PL" b="1" dirty="0" smtClean="0">
                <a:solidFill>
                  <a:srgbClr val="FF0000"/>
                </a:solidFill>
                <a:latin typeface="+mj-lt"/>
              </a:rPr>
              <a:t>na 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1000 badaczy </a:t>
            </a:r>
            <a:r>
              <a:rPr lang="pl-PL" b="1" dirty="0" smtClean="0">
                <a:solidFill>
                  <a:srgbClr val="FF0000"/>
                </a:solidFill>
                <a:latin typeface="+mj-lt"/>
              </a:rPr>
              <a:t>FTE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918031"/>
              </p:ext>
            </p:extLst>
          </p:nvPr>
        </p:nvGraphicFramePr>
        <p:xfrm>
          <a:off x="565484" y="1419725"/>
          <a:ext cx="7868653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211244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80969"/>
              </p:ext>
            </p:extLst>
          </p:nvPr>
        </p:nvGraphicFramePr>
        <p:xfrm>
          <a:off x="938462" y="1636294"/>
          <a:ext cx="7243011" cy="425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484 konkursach (v.17.0 z 20.06.2014 r.)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95074" y="0"/>
            <a:ext cx="5414210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Liczba polskich koordynacji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 7PR</a:t>
            </a:r>
            <a:endParaRPr lang="pl-PL" sz="2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56793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484 konkursach (v.17.0 z 20.06.2014 r.)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42412" y="0"/>
            <a:ext cx="6557210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Polskie koordynacje w podziale na obszary 7PR</a:t>
            </a:r>
            <a:endParaRPr lang="pl-PL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245435"/>
              </p:ext>
            </p:extLst>
          </p:nvPr>
        </p:nvGraphicFramePr>
        <p:xfrm>
          <a:off x="782053" y="1130968"/>
          <a:ext cx="7543799" cy="488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75571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2490537" y="0"/>
            <a:ext cx="4535905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Lista </a:t>
            </a:r>
            <a:r>
              <a:rPr lang="pl-PL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Top20</a:t>
            </a:r>
            <a:endParaRPr lang="pl-PL" sz="28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6881" y="635379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484 konkursach (v.17.0 z 20.06.2014 r.)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8514"/>
              </p:ext>
            </p:extLst>
          </p:nvPr>
        </p:nvGraphicFramePr>
        <p:xfrm>
          <a:off x="794084" y="1227223"/>
          <a:ext cx="7760369" cy="5041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2959"/>
                <a:gridCol w="1067410"/>
              </a:tblGrid>
              <a:tr h="39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Instytucja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3120" marR="3120" marT="3120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Liczba uczestnictw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3120" marR="3120" marT="3120" marB="0" anchor="ctr">
                    <a:solidFill>
                      <a:srgbClr val="33C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UNIWERSYTET WARSZAWSKI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POLITECHNIKA WARSZAWSKA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81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UNIWERSYTET JAGIELLONSKI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630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INSTYTUT PODSTAWOWYCH PROBLEMOW TECHNIKI POLSKIEJ AKADEMII NAUK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INSTYTUT CHEMII BIOORGANICZNEJ PAN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50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AKADEMIA GORNICZO-HUTNICZA IM. STANISLAWA STASZICA W KRAKOWIE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POLITECHNIKA WROCLAWSKA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NARODOWE CENTRUM BADAN I ROZWOJU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33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UNIWERSYTET IM. ADAMA MICKIEWICZA W POZNANIU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POZNAN UNIVERSITY OF TECHNOLOGY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ITTI SP ZOO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27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POLITECHNIKA SLASKA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POLITECHNIKA LODZKA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UNIWERSYTET GDANSKI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CENTRUM BADAN KOSMICZNYCH POLSKIEJ AKADEMII NAUK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POLITECHNIKA GDANSKA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ZACHODNIOPOMORSKI UNIWERSYTET TECHNOLOGICZNY W SZCZECINIE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POLITECHNIKA KRAKOWSKA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MOSTOSTAL WARSZAWA SA</a:t>
                      </a:r>
                      <a:endParaRPr lang="pl-P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  <a:tr h="2320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INSTYTUT LOTNICTWA</a:t>
                      </a:r>
                      <a:endParaRPr lang="pl-PL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3120" marR="3120" marT="3120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0191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290786" y="2391138"/>
            <a:ext cx="567366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Co nowego </a:t>
            </a:r>
          </a:p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w PR Horyzont 2020?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7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99611" y="188913"/>
            <a:ext cx="5690936" cy="576262"/>
          </a:xfrm>
        </p:spPr>
        <p:txBody>
          <a:bodyPr/>
          <a:lstStyle/>
          <a:p>
            <a:r>
              <a:rPr lang="pl-PL" sz="2200" dirty="0">
                <a:solidFill>
                  <a:srgbClr val="FF0000"/>
                </a:solidFill>
                <a:effectLst/>
              </a:rPr>
              <a:t>Horyzont 2020 - nowy program, nowe podejście</a:t>
            </a:r>
            <a:endParaRPr lang="en-US" sz="22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Symbol zastępczy zawartości 3"/>
          <p:cNvSpPr txBox="1">
            <a:spLocks/>
          </p:cNvSpPr>
          <p:nvPr/>
        </p:nvSpPr>
        <p:spPr bwMode="auto">
          <a:xfrm>
            <a:off x="548640" y="1387896"/>
            <a:ext cx="8366760" cy="837676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pl-PL" sz="2400" dirty="0">
                <a:solidFill>
                  <a:srgbClr val="00528E"/>
                </a:solidFill>
                <a:effectLst/>
              </a:rPr>
              <a:t>Podejście nakierowane </a:t>
            </a:r>
            <a:r>
              <a:rPr lang="pl-PL" sz="2400" dirty="0" smtClean="0">
                <a:solidFill>
                  <a:srgbClr val="00528E"/>
                </a:solidFill>
                <a:effectLst/>
              </a:rPr>
              <a:t>na</a:t>
            </a:r>
            <a:endParaRPr lang="pl-PL" sz="2400" dirty="0">
              <a:solidFill>
                <a:srgbClr val="00528E"/>
              </a:solidFill>
              <a:effectLst/>
            </a:endParaRPr>
          </a:p>
          <a:p>
            <a:pPr algn="ctr">
              <a:lnSpc>
                <a:spcPct val="80000"/>
              </a:lnSpc>
              <a:defRPr/>
            </a:pPr>
            <a:r>
              <a:rPr lang="pl-PL" sz="2400" dirty="0">
                <a:solidFill>
                  <a:srgbClr val="00528E"/>
                </a:solidFill>
                <a:effectLst/>
              </a:rPr>
              <a:t>kompleksowe </a:t>
            </a:r>
            <a:r>
              <a:rPr lang="pl-PL" sz="2400" dirty="0">
                <a:solidFill>
                  <a:srgbClr val="FF0000"/>
                </a:solidFill>
                <a:effectLst/>
              </a:rPr>
              <a:t>rozwiązywanie </a:t>
            </a:r>
            <a:r>
              <a:rPr lang="pl-PL" sz="2400" dirty="0" smtClean="0">
                <a:solidFill>
                  <a:srgbClr val="FF0000"/>
                </a:solidFill>
                <a:effectLst/>
              </a:rPr>
              <a:t>problemów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8" name="Symbol zastępczy zawartości 3"/>
          <p:cNvSpPr txBox="1">
            <a:spLocks/>
          </p:cNvSpPr>
          <p:nvPr/>
        </p:nvSpPr>
        <p:spPr bwMode="auto">
          <a:xfrm>
            <a:off x="525780" y="2526206"/>
            <a:ext cx="8412480" cy="3643551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FF0000"/>
                </a:solidFill>
                <a:effectLst/>
                <a:latin typeface="Calibri" pitchFamily="34" charset="0"/>
              </a:rPr>
              <a:t>Jeden program </a:t>
            </a: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łącząc trzy oddzielne programy/inicjatywy </a:t>
            </a:r>
            <a:endParaRPr lang="pl-PL" sz="2000" dirty="0" smtClean="0">
              <a:solidFill>
                <a:srgbClr val="00528E"/>
              </a:solidFill>
              <a:effectLst/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rgbClr val="00528E"/>
                </a:solidFill>
                <a:effectLst/>
                <a:latin typeface="Calibri" pitchFamily="34" charset="0"/>
              </a:rPr>
              <a:t>Silniejszy </a:t>
            </a:r>
            <a:r>
              <a:rPr lang="pl-PL" sz="2000" dirty="0">
                <a:solidFill>
                  <a:srgbClr val="FF0000"/>
                </a:solidFill>
                <a:effectLst/>
                <a:latin typeface="Calibri" pitchFamily="34" charset="0"/>
              </a:rPr>
              <a:t>akcent na innowacje </a:t>
            </a: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- od badań do rynku, wszelkie formy </a:t>
            </a:r>
            <a:r>
              <a:rPr lang="pl-PL" sz="2000" dirty="0" smtClean="0">
                <a:solidFill>
                  <a:srgbClr val="00528E"/>
                </a:solidFill>
                <a:effectLst/>
                <a:latin typeface="Calibri" pitchFamily="34" charset="0"/>
              </a:rPr>
              <a:t>innowacji</a:t>
            </a:r>
            <a:endParaRPr lang="pl-PL" sz="2000" dirty="0">
              <a:solidFill>
                <a:srgbClr val="00528E"/>
              </a:solidFill>
              <a:effectLst/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Nacisk na </a:t>
            </a:r>
            <a:r>
              <a:rPr lang="pl-PL" sz="2000" dirty="0">
                <a:solidFill>
                  <a:srgbClr val="FF0000"/>
                </a:solidFill>
                <a:effectLst/>
                <a:latin typeface="Calibri" pitchFamily="34" charset="0"/>
              </a:rPr>
              <a:t>wyzwania </a:t>
            </a:r>
            <a:r>
              <a:rPr lang="pl-PL" sz="2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społeczne</a:t>
            </a:r>
            <a:r>
              <a:rPr lang="pl-PL" sz="2000" dirty="0" smtClean="0">
                <a:solidFill>
                  <a:srgbClr val="00528E"/>
                </a:solidFill>
                <a:effectLst/>
                <a:latin typeface="Calibri" pitchFamily="34" charset="0"/>
              </a:rPr>
              <a:t>, przed </a:t>
            </a: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którymi stoi społeczeństwo </a:t>
            </a:r>
            <a:r>
              <a:rPr lang="pl-PL" sz="2000" dirty="0" smtClean="0">
                <a:solidFill>
                  <a:srgbClr val="00528E"/>
                </a:solidFill>
                <a:effectLst/>
                <a:latin typeface="Calibri" pitchFamily="34" charset="0"/>
              </a:rPr>
              <a:t>UE</a:t>
            </a:r>
            <a:endParaRPr lang="pl-PL" sz="2000" dirty="0">
              <a:solidFill>
                <a:srgbClr val="00528E"/>
              </a:solidFill>
              <a:effectLst/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Koncentracja na konkretnych wyzwaniach i </a:t>
            </a:r>
            <a:r>
              <a:rPr lang="pl-PL" sz="2000" dirty="0" smtClean="0">
                <a:solidFill>
                  <a:srgbClr val="00528E"/>
                </a:solidFill>
                <a:effectLst/>
                <a:latin typeface="Calibri" pitchFamily="34" charset="0"/>
              </a:rPr>
              <a:t>rozwiązaniach</a:t>
            </a:r>
            <a:endParaRPr lang="pl-PL" sz="2000" dirty="0">
              <a:solidFill>
                <a:srgbClr val="00528E"/>
              </a:solidFill>
              <a:effectLst/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Kluczowe obszary i </a:t>
            </a:r>
            <a:r>
              <a:rPr lang="pl-PL" sz="2000" dirty="0">
                <a:solidFill>
                  <a:srgbClr val="FF0000"/>
                </a:solidFill>
                <a:effectLst/>
                <a:latin typeface="Calibri" pitchFamily="34" charset="0"/>
              </a:rPr>
              <a:t>podejście </a:t>
            </a:r>
            <a:r>
              <a:rPr lang="pl-PL" sz="2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interdyscyplinarne</a:t>
            </a:r>
            <a:endParaRPr lang="pl-PL" sz="2000" dirty="0"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Podkreślenie kwestii przekrojowych – nauki społeczno-humanistyczne, </a:t>
            </a:r>
            <a:r>
              <a:rPr lang="pl-PL" sz="2000" dirty="0">
                <a:solidFill>
                  <a:srgbClr val="FF0000"/>
                </a:solidFill>
                <a:effectLst/>
                <a:latin typeface="Calibri" pitchFamily="34" charset="0"/>
              </a:rPr>
              <a:t>współpraca międzynarodowa</a:t>
            </a: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, równowaga </a:t>
            </a:r>
            <a:r>
              <a:rPr lang="pl-PL" sz="2000" dirty="0" smtClean="0">
                <a:solidFill>
                  <a:srgbClr val="00528E"/>
                </a:solidFill>
                <a:effectLst/>
                <a:latin typeface="Calibri" pitchFamily="34" charset="0"/>
              </a:rPr>
              <a:t>płci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Synergia</a:t>
            </a:r>
            <a:r>
              <a:rPr lang="pl-PL" sz="2000" dirty="0" smtClean="0">
                <a:solidFill>
                  <a:srgbClr val="00528E"/>
                </a:solidFill>
                <a:effectLst/>
                <a:latin typeface="Calibri" pitchFamily="34" charset="0"/>
              </a:rPr>
              <a:t> </a:t>
            </a:r>
            <a:r>
              <a:rPr lang="pl-PL" sz="2000" dirty="0">
                <a:solidFill>
                  <a:srgbClr val="00528E"/>
                </a:solidFill>
                <a:effectLst/>
                <a:latin typeface="Calibri" pitchFamily="34" charset="0"/>
              </a:rPr>
              <a:t>z innymi funduszami, w tym z FS </a:t>
            </a:r>
            <a:endParaRPr lang="pl-PL" sz="2000" dirty="0" smtClean="0">
              <a:solidFill>
                <a:srgbClr val="00528E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31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4735" y="350100"/>
            <a:ext cx="6399246" cy="576262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/>
              </a:rPr>
              <a:t>Horyzont 2020 (2014-2020) </a:t>
            </a:r>
            <a:br>
              <a:rPr lang="pl-PL" b="1" dirty="0" smtClean="0">
                <a:solidFill>
                  <a:srgbClr val="FF0000"/>
                </a:solidFill>
                <a:effectLst/>
              </a:rPr>
            </a:br>
            <a:endParaRPr lang="pl-PL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Prostokąt zaokrąglony 2"/>
          <p:cNvSpPr/>
          <p:nvPr/>
        </p:nvSpPr>
        <p:spPr bwMode="auto">
          <a:xfrm>
            <a:off x="1071538" y="1714488"/>
            <a:ext cx="1193197" cy="11456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Prążkowana strzałka w prawo 6"/>
          <p:cNvSpPr/>
          <p:nvPr/>
        </p:nvSpPr>
        <p:spPr bwMode="auto">
          <a:xfrm rot="3540000">
            <a:off x="1468019" y="2818044"/>
            <a:ext cx="1423442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Prążkowana strzałka w prawo 7"/>
          <p:cNvSpPr/>
          <p:nvPr/>
        </p:nvSpPr>
        <p:spPr bwMode="auto">
          <a:xfrm rot="5460000">
            <a:off x="3530699" y="3052756"/>
            <a:ext cx="743530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Prążkowana strzałka w prawo 8"/>
          <p:cNvSpPr/>
          <p:nvPr/>
        </p:nvSpPr>
        <p:spPr bwMode="auto">
          <a:xfrm rot="5400000">
            <a:off x="7264191" y="2821412"/>
            <a:ext cx="787286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Prążkowana strzałka w prawo 9"/>
          <p:cNvSpPr/>
          <p:nvPr/>
        </p:nvSpPr>
        <p:spPr bwMode="auto">
          <a:xfrm rot="7980000">
            <a:off x="4990782" y="3111353"/>
            <a:ext cx="928611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20999996" lon="0" rev="0"/>
              </a:camera>
              <a:lightRig rig="threePt" dir="t"/>
            </a:scene3d>
            <a:flatTx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Prostokąt zaokrąglony 15"/>
          <p:cNvSpPr/>
          <p:nvPr/>
        </p:nvSpPr>
        <p:spPr bwMode="auto">
          <a:xfrm>
            <a:off x="5103628" y="2551814"/>
            <a:ext cx="1063256" cy="520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innowacyjność</a:t>
            </a:r>
          </a:p>
        </p:txBody>
      </p:sp>
      <p:sp>
        <p:nvSpPr>
          <p:cNvPr id="19" name="Prostokąt zaokrąglony 18"/>
          <p:cNvSpPr/>
          <p:nvPr/>
        </p:nvSpPr>
        <p:spPr bwMode="auto">
          <a:xfrm>
            <a:off x="6177516" y="2565991"/>
            <a:ext cx="1031358" cy="520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konkurencyjność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78466" y="1144533"/>
            <a:ext cx="7910622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l-PL" sz="2400" b="1" dirty="0" smtClean="0">
                <a:solidFill>
                  <a:srgbClr val="003399"/>
                </a:solidFill>
                <a:latin typeface="Calibri" pitchFamily="34" charset="0"/>
              </a:rPr>
              <a:t>Jeden program, łączący trzy oddzielne programy/inicjatywy</a:t>
            </a:r>
            <a:endParaRPr lang="pl-PL" sz="2400" b="1" i="1" dirty="0" smtClean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635" y="3874784"/>
            <a:ext cx="429047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3" descr="W:\00_Administration\06_PROMOCJA\LOGA\FP7\FP7-gen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39706"/>
            <a:ext cx="1079500" cy="9375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0"/>
          </a:effectLst>
        </p:spPr>
      </p:pic>
      <p:pic>
        <p:nvPicPr>
          <p:cNvPr id="29" name="Picture 2" descr="http://eit.europa.eu/fileadmin/templates/img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475067"/>
            <a:ext cx="2143140" cy="1066801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21" name="Schemat blokowy: scalanie 20"/>
          <p:cNvSpPr/>
          <p:nvPr/>
        </p:nvSpPr>
        <p:spPr bwMode="auto">
          <a:xfrm>
            <a:off x="3430872" y="2597313"/>
            <a:ext cx="946298" cy="369486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budżet</a:t>
            </a:r>
          </a:p>
        </p:txBody>
      </p:sp>
      <p:pic>
        <p:nvPicPr>
          <p:cNvPr id="1026" name="Picture 2" descr="W:\00_Administration\06_PROMOCJA\LOGA\CIP\cip_en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399" y="1475067"/>
            <a:ext cx="1068216" cy="957262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028" name="Picture 4" descr="Programme for the Competitiveness of enterprises and SMEs (COSME) 2014-2020 - © European Union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6309" y="3613776"/>
            <a:ext cx="1543050" cy="1047750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22" name="Symbol zastępczy zawartości 3"/>
          <p:cNvSpPr txBox="1">
            <a:spLocks/>
          </p:cNvSpPr>
          <p:nvPr/>
        </p:nvSpPr>
        <p:spPr>
          <a:xfrm>
            <a:off x="1285635" y="5332863"/>
            <a:ext cx="6385216" cy="10215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/>
            <a:r>
              <a:rPr lang="pl-PL" b="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Instrument </a:t>
            </a:r>
            <a:r>
              <a:rPr lang="pl-PL" b="0" dirty="0">
                <a:solidFill>
                  <a:srgbClr val="002060"/>
                </a:solidFill>
                <a:effectLst/>
                <a:latin typeface="Calibri" pitchFamily="34" charset="0"/>
              </a:rPr>
              <a:t>wdrażania strategii rozwoju UE </a:t>
            </a:r>
            <a:r>
              <a:rPr lang="pl-PL" dirty="0" smtClean="0">
                <a:solidFill>
                  <a:srgbClr val="FF0000"/>
                </a:solidFill>
                <a:effectLst/>
                <a:latin typeface="Calibri" pitchFamily="34" charset="0"/>
              </a:rPr>
              <a:t>Europa 2020</a:t>
            </a:r>
            <a:r>
              <a:rPr lang="pl-PL" b="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, w </a:t>
            </a:r>
            <a:r>
              <a:rPr lang="pl-PL" b="0" dirty="0">
                <a:solidFill>
                  <a:srgbClr val="002060"/>
                </a:solidFill>
                <a:effectLst/>
                <a:latin typeface="Calibri" pitchFamily="34" charset="0"/>
              </a:rPr>
              <a:t>tym inicjatywy flagowej </a:t>
            </a:r>
            <a:r>
              <a:rPr lang="pl-PL" dirty="0">
                <a:solidFill>
                  <a:srgbClr val="FF0000"/>
                </a:solidFill>
                <a:effectLst/>
                <a:latin typeface="Calibri" pitchFamily="34" charset="0"/>
              </a:rPr>
              <a:t>Unia </a:t>
            </a:r>
            <a:r>
              <a:rPr lang="pl-PL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Innowacji i ERA</a:t>
            </a:r>
            <a:r>
              <a:rPr lang="pl-PL" b="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, narzędzie </a:t>
            </a:r>
            <a:r>
              <a:rPr lang="pl-PL" b="0" dirty="0">
                <a:solidFill>
                  <a:srgbClr val="002060"/>
                </a:solidFill>
                <a:effectLst/>
                <a:latin typeface="Calibri" pitchFamily="34" charset="0"/>
              </a:rPr>
              <a:t>wzmacniania konkurencyjności UE na </a:t>
            </a:r>
            <a:r>
              <a:rPr lang="pl-PL" b="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świecie, z </a:t>
            </a:r>
            <a:r>
              <a:rPr lang="pl-PL" b="0" dirty="0">
                <a:solidFill>
                  <a:srgbClr val="002060"/>
                </a:solidFill>
                <a:effectLst/>
                <a:latin typeface="Calibri" pitchFamily="34" charset="0"/>
              </a:rPr>
              <a:t>budżetem  </a:t>
            </a:r>
            <a:r>
              <a:rPr lang="pl-PL" dirty="0">
                <a:solidFill>
                  <a:srgbClr val="FF0000"/>
                </a:solidFill>
                <a:effectLst/>
                <a:latin typeface="Calibri" pitchFamily="34" charset="0"/>
              </a:rPr>
              <a:t>~ 77 mld </a:t>
            </a:r>
            <a:r>
              <a:rPr lang="pl-PL" dirty="0" smtClean="0">
                <a:solidFill>
                  <a:srgbClr val="FF0000"/>
                </a:solidFill>
                <a:effectLst/>
                <a:latin typeface="Calibri" pitchFamily="34" charset="0"/>
              </a:rPr>
              <a:t>€</a:t>
            </a:r>
            <a:endParaRPr lang="pl-PL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344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9100" y="1886231"/>
            <a:ext cx="7124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pl-PL" dirty="0">
                <a:solidFill>
                  <a:srgbClr val="2A1BF3"/>
                </a:solidFill>
                <a:cs typeface="Arial" charset="0"/>
              </a:rPr>
              <a:t> </a:t>
            </a:r>
            <a:r>
              <a:rPr lang="pl-PL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nominowani przez 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Ministr</a:t>
            </a:r>
            <a:r>
              <a:rPr lang="pl-PL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a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ds. nauki jako </a:t>
            </a:r>
            <a:br>
              <a:rPr lang="pl-PL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</a:br>
            <a:r>
              <a:rPr lang="pl-PL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   </a:t>
            </a:r>
            <a:r>
              <a:rPr lang="pl-PL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KPK do 5PR w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1999</a:t>
            </a:r>
            <a:r>
              <a:rPr lang="pl-PL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 r. </a:t>
            </a:r>
            <a:endParaRPr lang="en-GB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88" y="1832193"/>
            <a:ext cx="74269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68" y="1883949"/>
            <a:ext cx="103657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http://ec.europa.eu/research/fp7/images/fp7-gen-rgb_smal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67" y="1848759"/>
            <a:ext cx="838868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kpk.gov.pl/6p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3" y="1886231"/>
            <a:ext cx="5759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pk.gov.pl/5pr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92" y="1886231"/>
            <a:ext cx="57599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47825" y="80722"/>
            <a:ext cx="728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srgbClr val="FF0000"/>
                </a:solidFill>
                <a:cs typeface="Arial" charset="0"/>
              </a:rPr>
              <a:t>Krajowy Punkt Kontaktowy Programów Badawczych UE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srgbClr val="FF0000"/>
                </a:solidFill>
                <a:cs typeface="Arial" charset="0"/>
              </a:rPr>
              <a:t>w Instytucie Podstawowych Problemów Techniki PAN</a:t>
            </a:r>
            <a:endParaRPr lang="pl-PL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4587" y="1254471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l-PL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 jesteśmy?</a:t>
            </a:r>
            <a:endParaRPr lang="pl-PL" b="1" i="1" u="sng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2" descr="C:\Users\agalik\Pictures\15lat_tylk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32" y="1046081"/>
            <a:ext cx="2956319" cy="7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20208" y="2917739"/>
            <a:ext cx="7567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KPK do PR Horyzont 2020 i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Euratom-Fission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w Polsce</a:t>
            </a:r>
          </a:p>
          <a:p>
            <a:pPr lvl="1" fontAlgn="base">
              <a:spcAft>
                <a:spcPct val="0"/>
              </a:spcAft>
            </a:pPr>
            <a:r>
              <a:rPr lang="pl-PL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- Eksperci do Komitetów Programowych H2020</a:t>
            </a:r>
            <a:endParaRPr lang="en-GB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lvl="1" fontAlgn="base">
              <a:spcAft>
                <a:spcPct val="0"/>
              </a:spcAft>
              <a:buFontTx/>
              <a:buChar char="-"/>
            </a:pPr>
            <a:r>
              <a:rPr lang="pl-PL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pl-PL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NCPs</a:t>
            </a:r>
            <a:r>
              <a:rPr lang="pl-PL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w 22 obszarach H2020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0208" y="5393918"/>
            <a:ext cx="348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0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Koordynator sieci EURAXESS</a:t>
            </a:r>
            <a:endParaRPr lang="pl-PL" sz="2000" dirty="0">
              <a:solidFill>
                <a:srgbClr val="00B0F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0208" y="4259422"/>
            <a:ext cx="6180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fontAlgn="base">
              <a:spcBef>
                <a:spcPts val="2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0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Koordynator Sieci KPK: </a:t>
            </a:r>
          </a:p>
          <a:p>
            <a:pPr lvl="2" indent="-285750" fontAlgn="base">
              <a:spcAft>
                <a:spcPct val="0"/>
              </a:spcAft>
              <a:buFont typeface="Courier New" pitchFamily="49" charset="0"/>
              <a:buChar char="o"/>
            </a:pP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KPK</a:t>
            </a:r>
            <a:r>
              <a:rPr lang="pl-PL" sz="2000" b="1" i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 i </a:t>
            </a:r>
            <a:r>
              <a:rPr lang="en-GB" sz="2000" b="1" i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1</a:t>
            </a:r>
            <a:r>
              <a:rPr lang="pl-PL" sz="2000" b="1" i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1</a:t>
            </a:r>
            <a:r>
              <a:rPr lang="en-GB" sz="2000" b="1" i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2000" b="1" i="1" dirty="0" smtClean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Regionalnych Punktów </a:t>
            </a:r>
            <a:r>
              <a:rPr lang="pl-PL" sz="2000" b="1" i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Kontaktowych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14135" y="4967308"/>
            <a:ext cx="6590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000" i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współpracujemy z </a:t>
            </a:r>
            <a:r>
              <a:rPr lang="pl-PL" sz="2000" b="1" i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Branżowymi Punktami Kontaktowymi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6776823" y="3787910"/>
            <a:ext cx="1940928" cy="1812450"/>
            <a:chOff x="6599213" y="3911666"/>
            <a:chExt cx="1940928" cy="18124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14" t="32387" r="4433" b="34489"/>
            <a:stretch/>
          </p:blipFill>
          <p:spPr bwMode="auto">
            <a:xfrm>
              <a:off x="6599213" y="3911666"/>
              <a:ext cx="1940928" cy="181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Elipsa 8"/>
            <p:cNvSpPr>
              <a:spLocks noChangeAspect="1"/>
            </p:cNvSpPr>
            <p:nvPr/>
          </p:nvSpPr>
          <p:spPr bwMode="auto">
            <a:xfrm>
              <a:off x="7839551" y="4694135"/>
              <a:ext cx="144000" cy="1440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18" name="Prostokąt 17"/>
          <p:cNvSpPr/>
          <p:nvPr/>
        </p:nvSpPr>
        <p:spPr>
          <a:xfrm>
            <a:off x="420208" y="5818648"/>
            <a:ext cx="610338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Ponad </a:t>
            </a:r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100 projektów PR / Koordynator 17 projektów </a:t>
            </a:r>
          </a:p>
        </p:txBody>
      </p:sp>
    </p:spTree>
    <p:extLst>
      <p:ext uri="{BB962C8B-B14F-4D97-AF65-F5344CB8AC3E}">
        <p14:creationId xmlns:p14="http://schemas.microsoft.com/office/powerpoint/2010/main" val="9491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urved Connector 23"/>
          <p:cNvCxnSpPr/>
          <p:nvPr/>
        </p:nvCxnSpPr>
        <p:spPr bwMode="auto">
          <a:xfrm rot="16200000" flipH="1">
            <a:off x="2420285" y="4283203"/>
            <a:ext cx="3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973179" y="0"/>
            <a:ext cx="5943940" cy="936625"/>
          </a:xfrm>
        </p:spPr>
        <p:txBody>
          <a:bodyPr>
            <a:normAutofit/>
          </a:bodyPr>
          <a:lstStyle/>
          <a:p>
            <a:pPr algn="ctr"/>
            <a:r>
              <a:rPr lang="fr-BE" sz="2000" b="1" dirty="0" err="1" smtClean="0">
                <a:solidFill>
                  <a:srgbClr val="FF0000"/>
                </a:solidFill>
                <a:effectLst/>
              </a:rPr>
              <a:t>Technology</a:t>
            </a:r>
            <a:r>
              <a:rPr lang="fr-BE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fr-BE" sz="2000" b="1" dirty="0" err="1" smtClean="0">
                <a:solidFill>
                  <a:srgbClr val="FF0000"/>
                </a:solidFill>
                <a:effectLst/>
              </a:rPr>
              <a:t>Readiness</a:t>
            </a:r>
            <a:r>
              <a:rPr lang="fr-BE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fr-BE" sz="2000" b="1" dirty="0" err="1" smtClean="0">
                <a:solidFill>
                  <a:srgbClr val="FF0000"/>
                </a:solidFill>
                <a:effectLst/>
              </a:rPr>
              <a:t>Levels</a:t>
            </a:r>
            <a:endParaRPr lang="en-GB" sz="2000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88757" y="1169367"/>
            <a:ext cx="8614611" cy="5363779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8890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2000" dirty="0" smtClean="0">
                <a:solidFill>
                  <a:srgbClr val="0066CC"/>
                </a:solidFill>
                <a:latin typeface="Calibri" pitchFamily="34" charset="0"/>
              </a:rPr>
              <a:t>TRL 0:  Idea. Unproven concept, no testing has been performed.</a:t>
            </a: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srgbClr val="0066CC"/>
                </a:solidFill>
                <a:latin typeface="Calibri" pitchFamily="34" charset="0"/>
              </a:rPr>
              <a:t>TRL </a:t>
            </a:r>
            <a:r>
              <a:rPr lang="en-GB" sz="2000" dirty="0" smtClean="0">
                <a:solidFill>
                  <a:srgbClr val="0066CC"/>
                </a:solidFill>
                <a:latin typeface="Calibri" pitchFamily="34" charset="0"/>
              </a:rPr>
              <a:t>1:  Basic research. Principles postulated and observed but no experimental proof available.</a:t>
            </a: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srgbClr val="0066CC"/>
                </a:solidFill>
                <a:latin typeface="Calibri" pitchFamily="34" charset="0"/>
              </a:rPr>
              <a:t>TRL </a:t>
            </a:r>
            <a:r>
              <a:rPr lang="en-GB" sz="2000" dirty="0" smtClean="0">
                <a:solidFill>
                  <a:srgbClr val="0066CC"/>
                </a:solidFill>
                <a:latin typeface="Calibri" pitchFamily="34" charset="0"/>
              </a:rPr>
              <a:t>2:  Technology formulation. Concept and application have been formulated.</a:t>
            </a: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dirty="0" smtClean="0">
                <a:solidFill>
                  <a:srgbClr val="0066CC"/>
                </a:solidFill>
                <a:latin typeface="Calibri" pitchFamily="34" charset="0"/>
              </a:rPr>
              <a:t>TRL 3:  Applied research. First laboratory tests completed; proof of concept.</a:t>
            </a:r>
            <a:r>
              <a:rPr lang="en-GB" sz="2000" kern="0" dirty="0">
                <a:solidFill>
                  <a:srgbClr val="0066CC"/>
                </a:solidFill>
                <a:latin typeface="Calibri" pitchFamily="34" charset="0"/>
              </a:rPr>
              <a:t> </a:t>
            </a:r>
            <a:endParaRPr lang="pl-PL" sz="2000" kern="0" dirty="0" smtClean="0">
              <a:solidFill>
                <a:srgbClr val="0066CC"/>
              </a:solidFill>
              <a:latin typeface="Calibri" pitchFamily="34" charset="0"/>
            </a:endParaRP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kern="0" dirty="0" smtClean="0">
                <a:solidFill>
                  <a:srgbClr val="0066CC"/>
                </a:solidFill>
                <a:latin typeface="Calibri" pitchFamily="34" charset="0"/>
              </a:rPr>
              <a:t>TRL </a:t>
            </a:r>
            <a:r>
              <a:rPr lang="en-GB" sz="2000" kern="0" dirty="0">
                <a:solidFill>
                  <a:srgbClr val="0066CC"/>
                </a:solidFill>
                <a:latin typeface="Calibri" pitchFamily="34" charset="0"/>
              </a:rPr>
              <a:t>4:  Small scale prototype built in a laboratory environment ("ugly" prototype).</a:t>
            </a: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kern="0" dirty="0">
                <a:solidFill>
                  <a:srgbClr val="C00000"/>
                </a:solidFill>
                <a:latin typeface="Calibri" pitchFamily="34" charset="0"/>
              </a:rPr>
              <a:t>TRL 5:  Large scale prototype tested in intended environment.</a:t>
            </a: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kern="0" dirty="0">
                <a:solidFill>
                  <a:srgbClr val="C00000"/>
                </a:solidFill>
                <a:latin typeface="Calibri" pitchFamily="34" charset="0"/>
              </a:rPr>
              <a:t>TRL 6:  Prototype system tested in intended environment close to expected performance</a:t>
            </a:r>
            <a:r>
              <a:rPr lang="en-GB" sz="2000" kern="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r>
              <a:rPr lang="en-GB" sz="20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pl-PL" sz="2000" kern="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kern="0" dirty="0" smtClean="0">
                <a:solidFill>
                  <a:srgbClr val="C00000"/>
                </a:solidFill>
                <a:latin typeface="Calibri" pitchFamily="34" charset="0"/>
              </a:rPr>
              <a:t>TRL </a:t>
            </a:r>
            <a:r>
              <a:rPr lang="en-GB" sz="2000" kern="0" dirty="0">
                <a:solidFill>
                  <a:srgbClr val="C00000"/>
                </a:solidFill>
                <a:latin typeface="Calibri" pitchFamily="34" charset="0"/>
              </a:rPr>
              <a:t>7:  Demonstration system operating in operational environment at pre-commercial scale.</a:t>
            </a: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kern="0" dirty="0">
                <a:solidFill>
                  <a:srgbClr val="C00000"/>
                </a:solidFill>
                <a:latin typeface="Calibri" pitchFamily="34" charset="0"/>
              </a:rPr>
              <a:t>TRL 8:  First of a kind commercial system. Manufacturing issues solved.</a:t>
            </a:r>
          </a:p>
          <a:p>
            <a:pPr marL="8890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kern="0" dirty="0">
                <a:solidFill>
                  <a:srgbClr val="C00000"/>
                </a:solidFill>
                <a:latin typeface="Calibri" pitchFamily="34" charset="0"/>
              </a:rPr>
              <a:t>TRL 9:  Full commercial </a:t>
            </a:r>
            <a:r>
              <a:rPr lang="en-GB" sz="2000" kern="0" dirty="0" smtClean="0">
                <a:solidFill>
                  <a:srgbClr val="C00000"/>
                </a:solidFill>
                <a:latin typeface="Calibri" pitchFamily="34" charset="0"/>
              </a:rPr>
              <a:t>application,</a:t>
            </a:r>
            <a:r>
              <a:rPr lang="pl-PL" sz="2000" kern="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2000" kern="0" dirty="0" err="1" smtClean="0">
                <a:solidFill>
                  <a:srgbClr val="C00000"/>
                </a:solidFill>
                <a:latin typeface="Calibri" pitchFamily="34" charset="0"/>
              </a:rPr>
              <a:t>te</a:t>
            </a:r>
            <a:r>
              <a:rPr lang="pl-PL" sz="2000" kern="0" dirty="0" smtClean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GB" sz="2000" kern="0" dirty="0" err="1" smtClean="0">
                <a:solidFill>
                  <a:srgbClr val="C00000"/>
                </a:solidFill>
                <a:latin typeface="Calibri" pitchFamily="34" charset="0"/>
              </a:rPr>
              <a:t>hnology</a:t>
            </a:r>
            <a:r>
              <a:rPr lang="en-GB" sz="2000" kern="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2000" kern="0" dirty="0">
                <a:solidFill>
                  <a:srgbClr val="C00000"/>
                </a:solidFill>
                <a:latin typeface="Calibri" pitchFamily="34" charset="0"/>
              </a:rPr>
              <a:t>available for consumers</a:t>
            </a:r>
            <a:r>
              <a:rPr lang="en-GB" sz="2000" kern="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en-GB" sz="20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7788"/>
          </a:xfrm>
        </p:spPr>
        <p:txBody>
          <a:bodyPr/>
          <a:lstStyle/>
          <a:p>
            <a:pPr marL="0" indent="0" defTabSz="512763">
              <a:defRPr/>
            </a:pPr>
            <a:endParaRPr lang="en-GB" sz="2800" smtClean="0">
              <a:ea typeface="ＭＳ Ｐゴシック" pitchFamily="34" charset="-128"/>
            </a:endParaRPr>
          </a:p>
          <a:p>
            <a:pPr marL="0" indent="0" defTabSz="512763">
              <a:defRPr/>
            </a:pPr>
            <a:endParaRPr lang="en-GB" sz="2800" smtClean="0">
              <a:ea typeface="ＭＳ Ｐゴシック" pitchFamily="34" charset="-128"/>
            </a:endParaRPr>
          </a:p>
          <a:p>
            <a:pPr marL="0" indent="0" defTabSz="512763">
              <a:defRPr/>
            </a:pPr>
            <a:endParaRPr lang="en-GB" smtClean="0">
              <a:solidFill>
                <a:srgbClr val="FFD624"/>
              </a:solidFill>
              <a:ea typeface="ＭＳ Ｐゴシック" pitchFamily="34" charset="-128"/>
            </a:endParaRPr>
          </a:p>
          <a:p>
            <a:pPr marL="0" indent="0" defTabSz="512763">
              <a:defRPr/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611188" y="2349500"/>
            <a:ext cx="28813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5508625" y="3429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2568" y="293531"/>
            <a:ext cx="6641432" cy="576263"/>
          </a:xfrm>
        </p:spPr>
        <p:txBody>
          <a:bodyPr lIns="80147" tIns="40074" rIns="80147" bIns="40074" anchor="t">
            <a:noAutofit/>
          </a:bodyPr>
          <a:lstStyle/>
          <a:p>
            <a:pPr>
              <a:defRPr/>
            </a:pPr>
            <a:r>
              <a:rPr lang="pl-PL" sz="2000" dirty="0" smtClean="0">
                <a:solidFill>
                  <a:srgbClr val="FF0000"/>
                </a:solidFill>
                <a:effectLst/>
              </a:rPr>
              <a:t>Logika interwencji w Horyzont 2020</a:t>
            </a:r>
            <a:r>
              <a:rPr lang="pl-P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36650"/>
            <a:ext cx="743585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3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71011" y="152818"/>
            <a:ext cx="6305349" cy="576262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effectLst/>
              </a:rPr>
              <a:t>Struktura programu Horyzont 2020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20046" t="20553" r="18874" b="10705"/>
          <a:stretch/>
        </p:blipFill>
        <p:spPr bwMode="auto">
          <a:xfrm>
            <a:off x="335280" y="1188720"/>
            <a:ext cx="864108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12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341518806"/>
              </p:ext>
            </p:extLst>
          </p:nvPr>
        </p:nvGraphicFramePr>
        <p:xfrm>
          <a:off x="485860" y="990600"/>
          <a:ext cx="8412480" cy="554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2610852" y="247271"/>
            <a:ext cx="6316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 smtClean="0">
                <a:solidFill>
                  <a:srgbClr val="FF0000"/>
                </a:solidFill>
                <a:latin typeface="Verdana"/>
              </a:rPr>
              <a:t>Horyzont 2020 – struktura budżetu</a:t>
            </a:r>
          </a:p>
        </p:txBody>
      </p:sp>
    </p:spTree>
    <p:extLst>
      <p:ext uri="{BB962C8B-B14F-4D97-AF65-F5344CB8AC3E}">
        <p14:creationId xmlns:p14="http://schemas.microsoft.com/office/powerpoint/2010/main" val="346095606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204864"/>
            <a:ext cx="8228012" cy="3741738"/>
          </a:xfrm>
        </p:spPr>
        <p:txBody>
          <a:bodyPr/>
          <a:lstStyle/>
          <a:p>
            <a:pPr marL="457200" lvl="1" indent="0" algn="ctr">
              <a:defRPr/>
            </a:pPr>
            <a:endParaRPr lang="en-GB" sz="1000" dirty="0" smtClean="0"/>
          </a:p>
          <a:p>
            <a:pPr marL="1200150" lvl="2" indent="-285750">
              <a:buFont typeface="Wingdings" pitchFamily="2" charset="2"/>
              <a:buChar char="Ø"/>
              <a:defRPr/>
            </a:pPr>
            <a:endParaRPr lang="en-GB" dirty="0"/>
          </a:p>
          <a:p>
            <a:pPr lvl="1">
              <a:buFont typeface="Arial" pitchFamily="34" charset="0"/>
              <a:buChar char="•"/>
              <a:defRPr/>
            </a:pPr>
            <a:endParaRPr lang="en-GB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96518"/>
              </p:ext>
            </p:extLst>
          </p:nvPr>
        </p:nvGraphicFramePr>
        <p:xfrm>
          <a:off x="292967" y="1215188"/>
          <a:ext cx="8623656" cy="3561349"/>
        </p:xfrm>
        <a:graphic>
          <a:graphicData uri="http://schemas.openxmlformats.org/drawingml/2006/table">
            <a:tbl>
              <a:tblPr firstRow="1" bandRow="1" bandCol="1">
                <a:effectLst>
                  <a:innerShdw blurRad="114300">
                    <a:srgbClr val="1717D9"/>
                  </a:innerShdw>
                </a:effectLst>
                <a:tableStyleId>{5C22544A-7EE6-4342-B048-85BDC9FD1C3A}</a:tableStyleId>
              </a:tblPr>
              <a:tblGrid>
                <a:gridCol w="1211246"/>
                <a:gridCol w="1212971"/>
                <a:gridCol w="1211246"/>
                <a:gridCol w="1212971"/>
                <a:gridCol w="1211246"/>
                <a:gridCol w="1212971"/>
                <a:gridCol w="1351005"/>
              </a:tblGrid>
              <a:tr h="412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effectLst/>
                        </a:rPr>
                        <a:t>2014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effectLst/>
                        </a:rPr>
                        <a:t>2015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effectLst/>
                        </a:rPr>
                        <a:t>2016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effectLst/>
                        </a:rPr>
                        <a:t>2017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effectLst/>
                        </a:rPr>
                        <a:t>2018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effectLst/>
                        </a:rPr>
                        <a:t>2019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effectLst/>
                        </a:rPr>
                        <a:t>2020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254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Strategic </a:t>
                      </a:r>
                      <a:r>
                        <a:rPr lang="en-GB" sz="1400" b="1" dirty="0" smtClean="0">
                          <a:effectLst/>
                        </a:rPr>
                        <a:t>Programme</a:t>
                      </a:r>
                      <a:r>
                        <a:rPr lang="pl-PL" sz="1400" b="1" dirty="0" smtClean="0">
                          <a:effectLst/>
                        </a:rPr>
                        <a:t> (12 obszarów)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6925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Work Programme 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(plus tentative information for 2016)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Strategic Programme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692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Work Programme 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(plus tentative information for 2018)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Strategic Programme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7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Work Programme 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(plus tentative information for 2020)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  <a:tr h="473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kern="1200">
                          <a:effectLst/>
                        </a:rPr>
                        <a:t> </a:t>
                      </a:r>
                      <a:endParaRPr lang="en-GB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kern="1200">
                          <a:effectLst/>
                        </a:rPr>
                        <a:t> </a:t>
                      </a:r>
                      <a:endParaRPr lang="en-GB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kern="1200">
                          <a:effectLst/>
                        </a:rPr>
                        <a:t> </a:t>
                      </a:r>
                      <a:endParaRPr lang="en-GB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kern="1200">
                          <a:effectLst/>
                        </a:rPr>
                        <a:t> </a:t>
                      </a:r>
                      <a:endParaRPr lang="en-GB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kern="1200">
                          <a:effectLst/>
                        </a:rPr>
                        <a:t> </a:t>
                      </a:r>
                      <a:endParaRPr lang="en-GB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Work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1100" b="1" dirty="0">
                          <a:effectLst/>
                        </a:rPr>
                        <a:t>Programme</a:t>
                      </a:r>
                      <a:r>
                        <a:rPr lang="en-GB" sz="900" b="1" dirty="0">
                          <a:effectLst/>
                        </a:rPr>
                        <a:t> 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8513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956844" y="204473"/>
            <a:ext cx="7018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pl-PL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Cykle programowania H2020</a:t>
            </a:r>
          </a:p>
        </p:txBody>
      </p:sp>
      <p:sp>
        <p:nvSpPr>
          <p:cNvPr id="8" name="Symbol zastępczy zawartości 3"/>
          <p:cNvSpPr txBox="1">
            <a:spLocks/>
          </p:cNvSpPr>
          <p:nvPr/>
        </p:nvSpPr>
        <p:spPr bwMode="auto">
          <a:xfrm>
            <a:off x="1022683" y="5094069"/>
            <a:ext cx="6858001" cy="1123712"/>
          </a:xfrm>
          <a:prstGeom prst="round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pl-PL" sz="2000" dirty="0" smtClean="0">
                <a:solidFill>
                  <a:srgbClr val="0066CC"/>
                </a:solidFill>
                <a:effectLst/>
              </a:rPr>
              <a:t>Grupy robocze i ciała doradcze, k</a:t>
            </a:r>
            <a:r>
              <a:rPr lang="pl-PL" sz="2000" dirty="0" smtClean="0">
                <a:solidFill>
                  <a:srgbClr val="0066CC"/>
                </a:solidFill>
                <a:effectLst/>
                <a:sym typeface="Wingdings 3"/>
              </a:rPr>
              <a:t>ształtowanie polityk, zawartości Programów Strategicznych – </a:t>
            </a:r>
            <a:r>
              <a:rPr lang="pl-PL" sz="2000" dirty="0" smtClean="0">
                <a:solidFill>
                  <a:srgbClr val="FF0000"/>
                </a:solidFill>
                <a:effectLst/>
                <a:sym typeface="Wingdings 3"/>
              </a:rPr>
              <a:t>ważny udział przedstawicieli </a:t>
            </a:r>
            <a:r>
              <a:rPr lang="pl-PL" dirty="0" smtClean="0">
                <a:solidFill>
                  <a:srgbClr val="FF0000"/>
                </a:solidFill>
                <a:effectLst/>
                <a:sym typeface="Wingdings 3"/>
              </a:rPr>
              <a:t>polskich instytucji</a:t>
            </a:r>
            <a:endParaRPr lang="en-US" u="sng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6815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339975" y="122238"/>
            <a:ext cx="665480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+mj-lt"/>
              </a:rPr>
              <a:t>Horyzont </a:t>
            </a: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2020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+mj-lt"/>
              </a:rPr>
              <a:t>aktualne obszary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 bwMode="auto">
          <a:xfrm>
            <a:off x="1033154" y="2383172"/>
            <a:ext cx="1860478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2527476" y="1726022"/>
            <a:ext cx="2460160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2893632" y="2095172"/>
            <a:ext cx="3400290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2788726" y="1374496"/>
            <a:ext cx="1721922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2515554" y="2749322"/>
            <a:ext cx="2124730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1033153" y="3085253"/>
            <a:ext cx="2544765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1033154" y="3437202"/>
            <a:ext cx="1021277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6123673" y="3816123"/>
            <a:ext cx="2124730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Prostokąt 13"/>
          <p:cNvSpPr/>
          <p:nvPr/>
        </p:nvSpPr>
        <p:spPr bwMode="auto">
          <a:xfrm>
            <a:off x="1031178" y="4152028"/>
            <a:ext cx="2702628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Prostokąt 14"/>
          <p:cNvSpPr/>
          <p:nvPr/>
        </p:nvSpPr>
        <p:spPr bwMode="auto">
          <a:xfrm>
            <a:off x="1048036" y="4530213"/>
            <a:ext cx="2348307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3049976" y="5168906"/>
            <a:ext cx="3049947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Prostokąt 16"/>
          <p:cNvSpPr/>
          <p:nvPr/>
        </p:nvSpPr>
        <p:spPr bwMode="auto">
          <a:xfrm>
            <a:off x="1057936" y="5751363"/>
            <a:ext cx="2348307" cy="2880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3767" y="1317096"/>
            <a:ext cx="8093034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Spersonalizowana opieka medyczna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Zrównoważone bezpieczeństwo żywności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„Niebieski” wzrost: wykorzystanie potencjału oceanów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Inteligentne miasta i środowiska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Konkurencyjna energia niskowęglowa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Efektywność energetyczna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Mobilność na rzecz wzrostu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Odpady: materiały do recyklingu, ponownego użycia i odzyskania surowców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Innowacje w zakresie wody: wykorzystanie jej zalet dla Europy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Przezwyciężanie kryzysu: nowe pomysły, strategie i struktury zarządzające dla Europy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Odporność na klęski: bezpieczeństwo społeczeństwa, w tym adaptacja do zmian klimatycznych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Bezpieczeństwo cyfrowe</a:t>
            </a:r>
          </a:p>
        </p:txBody>
      </p:sp>
    </p:spTree>
    <p:extLst>
      <p:ext uri="{BB962C8B-B14F-4D97-AF65-F5344CB8AC3E}">
        <p14:creationId xmlns:p14="http://schemas.microsoft.com/office/powerpoint/2010/main" val="8705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/>
          <p:cNvSpPr txBox="1">
            <a:spLocks/>
          </p:cNvSpPr>
          <p:nvPr/>
        </p:nvSpPr>
        <p:spPr bwMode="auto">
          <a:xfrm>
            <a:off x="411480" y="1420664"/>
            <a:ext cx="8366760" cy="4733211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2000" i="1" dirty="0">
                <a:solidFill>
                  <a:srgbClr val="0066CC"/>
                </a:solidFill>
                <a:effectLst/>
              </a:rPr>
              <a:t>Research and innovation actions</a:t>
            </a:r>
            <a:r>
              <a:rPr lang="pl-PL" altLang="en-US" sz="2000" i="1" dirty="0">
                <a:solidFill>
                  <a:srgbClr val="0066CC"/>
                </a:solidFill>
                <a:effectLst/>
              </a:rPr>
              <a:t> (RIA)</a:t>
            </a:r>
            <a:r>
              <a:rPr lang="pl-PL" altLang="en-US" sz="2000" dirty="0">
                <a:solidFill>
                  <a:srgbClr val="0066CC"/>
                </a:solidFill>
                <a:effectLst/>
              </a:rPr>
              <a:t>  ► </a:t>
            </a:r>
            <a:r>
              <a:rPr lang="pl-PL" altLang="en-US" sz="2000" dirty="0">
                <a:solidFill>
                  <a:srgbClr val="C00000"/>
                </a:solidFill>
                <a:effectLst/>
              </a:rPr>
              <a:t>projekty badawczo-innowacyjne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i="1" dirty="0" smtClean="0">
                <a:solidFill>
                  <a:srgbClr val="0066CC"/>
                </a:solidFill>
                <a:effectLst/>
              </a:rPr>
              <a:t>Innovation </a:t>
            </a:r>
            <a:r>
              <a:rPr lang="en-US" altLang="en-US" sz="2000" i="1" dirty="0">
                <a:solidFill>
                  <a:srgbClr val="0066CC"/>
                </a:solidFill>
                <a:effectLst/>
              </a:rPr>
              <a:t>actions</a:t>
            </a:r>
            <a:r>
              <a:rPr lang="pl-PL" altLang="en-US" sz="2000" i="1" dirty="0">
                <a:solidFill>
                  <a:srgbClr val="0066CC"/>
                </a:solidFill>
                <a:effectLst/>
              </a:rPr>
              <a:t> (IA)</a:t>
            </a:r>
            <a:r>
              <a:rPr lang="pl-PL" altLang="en-US" sz="2000" dirty="0">
                <a:solidFill>
                  <a:srgbClr val="0066CC"/>
                </a:solidFill>
                <a:effectLst/>
              </a:rPr>
              <a:t> ► </a:t>
            </a:r>
            <a:r>
              <a:rPr lang="pl-PL" altLang="en-US" sz="2000" dirty="0">
                <a:solidFill>
                  <a:srgbClr val="C00000"/>
                </a:solidFill>
                <a:effectLst/>
              </a:rPr>
              <a:t>projekty innowacyjne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i="1" dirty="0" smtClean="0">
                <a:solidFill>
                  <a:srgbClr val="0066CC"/>
                </a:solidFill>
                <a:effectLst/>
              </a:rPr>
              <a:t>Coordination </a:t>
            </a:r>
            <a:r>
              <a:rPr lang="en-US" altLang="en-US" sz="2000" i="1" dirty="0">
                <a:solidFill>
                  <a:srgbClr val="0066CC"/>
                </a:solidFill>
                <a:effectLst/>
              </a:rPr>
              <a:t>and support actions</a:t>
            </a:r>
            <a:r>
              <a:rPr lang="pl-PL" altLang="en-US" sz="2000" i="1" dirty="0">
                <a:solidFill>
                  <a:srgbClr val="0066CC"/>
                </a:solidFill>
                <a:effectLst/>
              </a:rPr>
              <a:t> </a:t>
            </a:r>
            <a:r>
              <a:rPr lang="pl-PL" altLang="en-US" sz="2000" dirty="0">
                <a:solidFill>
                  <a:srgbClr val="0066CC"/>
                </a:solidFill>
                <a:effectLst/>
              </a:rPr>
              <a:t>► </a:t>
            </a:r>
            <a:r>
              <a:rPr lang="pl-PL" altLang="en-US" sz="2000" dirty="0">
                <a:solidFill>
                  <a:srgbClr val="C00000"/>
                </a:solidFill>
                <a:effectLst/>
              </a:rPr>
              <a:t>projekty wspierające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i="1" dirty="0" smtClean="0">
                <a:solidFill>
                  <a:srgbClr val="0066CC"/>
                </a:solidFill>
                <a:effectLst/>
              </a:rPr>
              <a:t>SME </a:t>
            </a:r>
            <a:r>
              <a:rPr lang="en-US" altLang="en-US" sz="2000" i="1" dirty="0">
                <a:solidFill>
                  <a:srgbClr val="0066CC"/>
                </a:solidFill>
                <a:effectLst/>
              </a:rPr>
              <a:t>instrument</a:t>
            </a:r>
            <a:r>
              <a:rPr lang="pl-PL" altLang="en-US" sz="2000" i="1" dirty="0">
                <a:solidFill>
                  <a:srgbClr val="0066CC"/>
                </a:solidFill>
                <a:effectLst/>
              </a:rPr>
              <a:t> </a:t>
            </a:r>
            <a:r>
              <a:rPr lang="pl-PL" altLang="en-US" sz="2000" dirty="0" smtClean="0">
                <a:solidFill>
                  <a:srgbClr val="0066CC"/>
                </a:solidFill>
                <a:effectLst/>
              </a:rPr>
              <a:t>► </a:t>
            </a:r>
            <a:r>
              <a:rPr lang="pl-PL" altLang="en-US" sz="2000" dirty="0" smtClean="0">
                <a:solidFill>
                  <a:srgbClr val="C00000"/>
                </a:solidFill>
                <a:effectLst/>
              </a:rPr>
              <a:t>Instrument MŚP</a:t>
            </a:r>
            <a:endParaRPr lang="pl-PL" altLang="en-US" sz="2000" dirty="0">
              <a:solidFill>
                <a:srgbClr val="C00000"/>
              </a:soli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i="1" dirty="0" smtClean="0">
                <a:solidFill>
                  <a:srgbClr val="0066CC"/>
                </a:solidFill>
                <a:effectLst/>
              </a:rPr>
              <a:t>ERANET </a:t>
            </a:r>
            <a:r>
              <a:rPr lang="en-US" altLang="en-US" sz="2000" i="1" dirty="0">
                <a:solidFill>
                  <a:srgbClr val="0066CC"/>
                </a:solidFill>
                <a:effectLst/>
              </a:rPr>
              <a:t>Co-fund</a:t>
            </a:r>
            <a:endParaRPr lang="pl-PL" altLang="en-US" sz="2000" i="1" dirty="0">
              <a:solidFill>
                <a:srgbClr val="0066CC"/>
              </a:soli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i="1" dirty="0" smtClean="0">
                <a:solidFill>
                  <a:srgbClr val="0066CC"/>
                </a:solidFill>
                <a:effectLst/>
              </a:rPr>
              <a:t>Pre-commercial </a:t>
            </a:r>
            <a:r>
              <a:rPr lang="en-US" altLang="en-US" sz="2000" i="1" dirty="0">
                <a:solidFill>
                  <a:srgbClr val="0066CC"/>
                </a:solidFill>
                <a:effectLst/>
              </a:rPr>
              <a:t>procurement Co-fund</a:t>
            </a:r>
            <a:r>
              <a:rPr lang="pl-PL" altLang="en-US" sz="2000" i="1" dirty="0">
                <a:solidFill>
                  <a:srgbClr val="0066CC"/>
                </a:solidFill>
                <a:effectLst/>
              </a:rPr>
              <a:t> (PCP)</a:t>
            </a:r>
            <a:r>
              <a:rPr lang="pl-PL" altLang="en-US" sz="2000" dirty="0">
                <a:solidFill>
                  <a:srgbClr val="0066CC"/>
                </a:solidFill>
                <a:effectLst/>
              </a:rPr>
              <a:t>► </a:t>
            </a:r>
            <a:r>
              <a:rPr lang="pl-PL" sz="2000" dirty="0" err="1">
                <a:solidFill>
                  <a:srgbClr val="C00000"/>
                </a:solidFill>
                <a:effectLst/>
              </a:rPr>
              <a:t>Przedkomercyjne</a:t>
            </a:r>
            <a:r>
              <a:rPr lang="pl-PL" sz="2000" dirty="0">
                <a:solidFill>
                  <a:srgbClr val="C00000"/>
                </a:solidFill>
                <a:effectLst/>
              </a:rPr>
              <a:t> Zamówienia Publiczne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i="1" dirty="0" smtClean="0">
                <a:solidFill>
                  <a:srgbClr val="0066CC"/>
                </a:solidFill>
                <a:effectLst/>
              </a:rPr>
              <a:t>Public </a:t>
            </a:r>
            <a:r>
              <a:rPr lang="en-US" altLang="en-US" sz="2000" i="1" dirty="0">
                <a:solidFill>
                  <a:srgbClr val="0066CC"/>
                </a:solidFill>
                <a:effectLst/>
              </a:rPr>
              <a:t>procurement of innovative solutions Co-fund</a:t>
            </a:r>
            <a:r>
              <a:rPr lang="pl-PL" altLang="en-US" sz="2000" i="1" dirty="0">
                <a:solidFill>
                  <a:srgbClr val="0066CC"/>
                </a:solidFill>
                <a:effectLst/>
              </a:rPr>
              <a:t> (PPI)</a:t>
            </a:r>
            <a:r>
              <a:rPr lang="pl-PL" altLang="en-US" sz="2000" dirty="0">
                <a:solidFill>
                  <a:srgbClr val="0066CC"/>
                </a:solidFill>
                <a:effectLst/>
              </a:rPr>
              <a:t>  ► </a:t>
            </a:r>
            <a:r>
              <a:rPr lang="pl-PL" sz="2000" dirty="0">
                <a:solidFill>
                  <a:srgbClr val="C00000"/>
                </a:solidFill>
                <a:effectLst/>
              </a:rPr>
              <a:t>Zamówienia Publiczne na Innowacyjne Rozwiązania</a:t>
            </a:r>
            <a:r>
              <a:rPr lang="pl-PL" sz="2000" dirty="0">
                <a:solidFill>
                  <a:srgbClr val="0066CC"/>
                </a:solidFill>
                <a:effectLst/>
              </a:rPr>
              <a:t>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66CC"/>
                </a:solidFill>
                <a:effectLst/>
              </a:rPr>
              <a:t> </a:t>
            </a:r>
            <a:r>
              <a:rPr lang="pl-PL" sz="2000" i="1" dirty="0" err="1" smtClean="0">
                <a:solidFill>
                  <a:srgbClr val="0066CC"/>
                </a:solidFill>
                <a:effectLst/>
              </a:rPr>
              <a:t>Inducement</a:t>
            </a:r>
            <a:r>
              <a:rPr lang="pl-PL" sz="2000" i="1" dirty="0" smtClean="0">
                <a:solidFill>
                  <a:srgbClr val="0066CC"/>
                </a:solidFill>
                <a:effectLst/>
              </a:rPr>
              <a:t> </a:t>
            </a:r>
            <a:r>
              <a:rPr lang="pl-PL" sz="2000" i="1" dirty="0" err="1">
                <a:solidFill>
                  <a:srgbClr val="0066CC"/>
                </a:solidFill>
                <a:effectLst/>
              </a:rPr>
              <a:t>Prizes</a:t>
            </a:r>
            <a:r>
              <a:rPr lang="pl-PL" sz="2000" i="1" dirty="0">
                <a:solidFill>
                  <a:srgbClr val="0066CC"/>
                </a:solidFill>
                <a:effectLst/>
              </a:rPr>
              <a:t> </a:t>
            </a:r>
            <a:r>
              <a:rPr lang="pl-PL" altLang="en-US" sz="2000" dirty="0">
                <a:solidFill>
                  <a:srgbClr val="0066CC"/>
                </a:solidFill>
                <a:effectLst/>
              </a:rPr>
              <a:t>►</a:t>
            </a:r>
            <a:r>
              <a:rPr lang="pl-PL" sz="2000" dirty="0">
                <a:solidFill>
                  <a:srgbClr val="0066CC"/>
                </a:solidFill>
                <a:effectLst/>
              </a:rPr>
              <a:t> </a:t>
            </a:r>
            <a:r>
              <a:rPr lang="pl-PL" sz="2000" dirty="0">
                <a:solidFill>
                  <a:srgbClr val="C00000"/>
                </a:solidFill>
                <a:effectLst/>
              </a:rPr>
              <a:t>Nagrody motywacyjne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66CC"/>
                </a:solidFill>
                <a:effectLst/>
              </a:rPr>
              <a:t> </a:t>
            </a:r>
            <a:r>
              <a:rPr lang="pl-PL" sz="2000" i="1" dirty="0" smtClean="0">
                <a:solidFill>
                  <a:srgbClr val="0066CC"/>
                </a:solidFill>
                <a:effectLst/>
              </a:rPr>
              <a:t>Fast </a:t>
            </a:r>
            <a:r>
              <a:rPr lang="pl-PL" sz="2000" i="1" dirty="0" err="1">
                <a:solidFill>
                  <a:srgbClr val="0066CC"/>
                </a:solidFill>
                <a:effectLst/>
              </a:rPr>
              <a:t>Track</a:t>
            </a:r>
            <a:r>
              <a:rPr lang="pl-PL" sz="2000" i="1" dirty="0">
                <a:solidFill>
                  <a:srgbClr val="0066CC"/>
                </a:solidFill>
                <a:effectLst/>
              </a:rPr>
              <a:t> to </a:t>
            </a:r>
            <a:r>
              <a:rPr lang="pl-PL" sz="2000" i="1" dirty="0" err="1">
                <a:solidFill>
                  <a:srgbClr val="0066CC"/>
                </a:solidFill>
                <a:effectLst/>
              </a:rPr>
              <a:t>Innovation</a:t>
            </a:r>
            <a:r>
              <a:rPr lang="pl-PL" sz="2000" i="1" dirty="0">
                <a:solidFill>
                  <a:srgbClr val="0066CC"/>
                </a:solidFill>
                <a:effectLst/>
              </a:rPr>
              <a:t> </a:t>
            </a:r>
            <a:r>
              <a:rPr lang="pl-PL" altLang="en-US" sz="2000" dirty="0">
                <a:solidFill>
                  <a:srgbClr val="0066CC"/>
                </a:solidFill>
                <a:effectLst/>
              </a:rPr>
              <a:t>► </a:t>
            </a:r>
            <a:r>
              <a:rPr lang="pl-PL" sz="2000" dirty="0">
                <a:solidFill>
                  <a:srgbClr val="C00000"/>
                </a:solidFill>
                <a:effectLst/>
              </a:rPr>
              <a:t>Szybka Ścieżka do innowacji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339975" y="122238"/>
            <a:ext cx="665480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+mj-lt"/>
              </a:rPr>
              <a:t>Horyzont </a:t>
            </a: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2020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+mj-lt"/>
              </a:rPr>
              <a:t>Typy projektów – rodzaje finansowania</a:t>
            </a:r>
            <a:endParaRPr kumimoji="0" lang="pl-PL" sz="20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3945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9201" y="163512"/>
            <a:ext cx="5487736" cy="576262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effectLst/>
              </a:rPr>
              <a:t>Podstawowe zasady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 bwMode="auto">
          <a:xfrm>
            <a:off x="411480" y="1569306"/>
            <a:ext cx="8366760" cy="1123712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pl-PL" sz="2000" dirty="0">
                <a:solidFill>
                  <a:srgbClr val="0066CC"/>
                </a:solidFill>
                <a:effectLst/>
                <a:latin typeface="Calibri" pitchFamily="34" charset="0"/>
              </a:rPr>
              <a:t>Projekty badawcze </a:t>
            </a:r>
            <a:r>
              <a:rPr lang="pl-PL" sz="2000" b="0" dirty="0">
                <a:solidFill>
                  <a:srgbClr val="0066CC"/>
                </a:solidFill>
                <a:effectLst/>
                <a:latin typeface="Calibri" pitchFamily="34" charset="0"/>
              </a:rPr>
              <a:t>realizowane przez </a:t>
            </a:r>
            <a:r>
              <a:rPr lang="pl-PL" sz="2000" dirty="0">
                <a:solidFill>
                  <a:srgbClr val="0066CC"/>
                </a:solidFill>
                <a:effectLst/>
                <a:latin typeface="Calibri" pitchFamily="34" charset="0"/>
              </a:rPr>
              <a:t>konsorcja</a:t>
            </a:r>
            <a:r>
              <a:rPr lang="pl-PL" sz="2000" b="0" dirty="0">
                <a:solidFill>
                  <a:srgbClr val="0066CC"/>
                </a:solidFill>
                <a:effectLst/>
                <a:latin typeface="Calibri" pitchFamily="34" charset="0"/>
              </a:rPr>
              <a:t> złożone z co najmniej </a:t>
            </a:r>
            <a:r>
              <a:rPr lang="pl-PL" sz="2000" dirty="0">
                <a:solidFill>
                  <a:srgbClr val="0066CC"/>
                </a:solidFill>
                <a:effectLst/>
                <a:latin typeface="Calibri" pitchFamily="34" charset="0"/>
              </a:rPr>
              <a:t>3 partnerów z 3 różnych państw </a:t>
            </a:r>
            <a:r>
              <a:rPr lang="pl-PL" sz="2000" b="0" dirty="0">
                <a:solidFill>
                  <a:srgbClr val="0066CC"/>
                </a:solidFill>
                <a:effectLst/>
                <a:latin typeface="Calibri" pitchFamily="34" charset="0"/>
              </a:rPr>
              <a:t>członkowskich UE i/lub państw stowarzyszonych) </a:t>
            </a:r>
            <a:r>
              <a:rPr lang="pl-PL" sz="2000" b="0" i="1" dirty="0">
                <a:solidFill>
                  <a:srgbClr val="0066CC"/>
                </a:solidFill>
                <a:effectLst/>
                <a:latin typeface="Calibri" pitchFamily="34" charset="0"/>
              </a:rPr>
              <a:t>– poza kilkoma </a:t>
            </a:r>
            <a:r>
              <a:rPr lang="pl-PL" sz="2000" b="0" i="1" dirty="0" smtClean="0">
                <a:solidFill>
                  <a:srgbClr val="0066CC"/>
                </a:solidFill>
                <a:effectLst/>
                <a:latin typeface="Calibri" pitchFamily="34" charset="0"/>
              </a:rPr>
              <a:t>wyjątkami</a:t>
            </a:r>
            <a:endParaRPr lang="en-US" sz="2000" u="sng" dirty="0" smtClean="0">
              <a:solidFill>
                <a:srgbClr val="0066CC"/>
              </a:solidFill>
              <a:effectLst/>
              <a:latin typeface="Calibri" pitchFamily="34" charset="0"/>
            </a:endParaRPr>
          </a:p>
        </p:txBody>
      </p:sp>
      <p:sp>
        <p:nvSpPr>
          <p:cNvPr id="6" name="Symbol zastępczy zawartości 3"/>
          <p:cNvSpPr txBox="1">
            <a:spLocks/>
          </p:cNvSpPr>
          <p:nvPr/>
        </p:nvSpPr>
        <p:spPr bwMode="auto">
          <a:xfrm>
            <a:off x="411480" y="3057861"/>
            <a:ext cx="8366760" cy="1328023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pl-PL" sz="2000" dirty="0">
                <a:solidFill>
                  <a:srgbClr val="0066CC"/>
                </a:solidFill>
                <a:effectLst/>
                <a:latin typeface="Calibri" pitchFamily="34" charset="0"/>
              </a:rPr>
              <a:t>Finansowanie</a:t>
            </a:r>
            <a:r>
              <a:rPr lang="pl-PL" sz="2000" dirty="0" smtClean="0">
                <a:solidFill>
                  <a:srgbClr val="0066CC"/>
                </a:solidFill>
                <a:effectLst/>
                <a:latin typeface="Calibri" pitchFamily="34" charset="0"/>
              </a:rPr>
              <a:t>:</a:t>
            </a:r>
            <a:endParaRPr lang="pl-PL" sz="2000" dirty="0">
              <a:solidFill>
                <a:srgbClr val="0066CC"/>
              </a:solidFill>
              <a:effectLst/>
              <a:latin typeface="Calibri" pitchFamily="34" charset="0"/>
            </a:endParaRP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pl-PL" sz="2000" b="0" dirty="0">
                <a:solidFill>
                  <a:srgbClr val="0066CC"/>
                </a:solidFill>
                <a:latin typeface="Calibri" pitchFamily="34" charset="0"/>
              </a:rPr>
              <a:t>Instytucje z krajów członkowskich i stowarzyszonych (np. Niemcy, Polska, </a:t>
            </a:r>
            <a:r>
              <a:rPr lang="pl-PL" sz="2000" b="0" dirty="0" smtClean="0">
                <a:solidFill>
                  <a:srgbClr val="0066CC"/>
                </a:solidFill>
                <a:latin typeface="Calibri" pitchFamily="34" charset="0"/>
              </a:rPr>
              <a:t>Turcja)</a:t>
            </a:r>
            <a:endParaRPr lang="pl-PL" sz="2000" b="0" dirty="0">
              <a:solidFill>
                <a:srgbClr val="0066CC"/>
              </a:solidFill>
              <a:latin typeface="Calibri" pitchFamily="34" charset="0"/>
            </a:endParaRP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pl-PL" sz="2000" b="0" dirty="0">
                <a:solidFill>
                  <a:srgbClr val="0066CC"/>
                </a:solidFill>
                <a:latin typeface="Calibri" pitchFamily="34" charset="0"/>
              </a:rPr>
              <a:t>Instytucje </a:t>
            </a:r>
            <a:r>
              <a:rPr lang="pl-PL" sz="2000" b="0" dirty="0" smtClean="0">
                <a:solidFill>
                  <a:srgbClr val="0066CC"/>
                </a:solidFill>
                <a:latin typeface="Calibri" pitchFamily="34" charset="0"/>
              </a:rPr>
              <a:t>z </a:t>
            </a:r>
            <a:r>
              <a:rPr lang="pl-PL" sz="2000" b="0" dirty="0">
                <a:solidFill>
                  <a:srgbClr val="0066CC"/>
                </a:solidFill>
                <a:latin typeface="Calibri" pitchFamily="34" charset="0"/>
              </a:rPr>
              <a:t>krajów trzecich (np. Ukraina, Gruzja, Algieria</a:t>
            </a:r>
            <a:r>
              <a:rPr lang="pl-PL" sz="2000" b="0" dirty="0" smtClean="0">
                <a:solidFill>
                  <a:srgbClr val="0066CC"/>
                </a:solidFill>
                <a:latin typeface="Calibri" pitchFamily="34" charset="0"/>
              </a:rPr>
              <a:t>)</a:t>
            </a:r>
            <a:endParaRPr lang="en-US" sz="2000" u="sng" dirty="0" smtClean="0">
              <a:solidFill>
                <a:srgbClr val="0066CC"/>
              </a:solidFill>
              <a:effectLst/>
              <a:latin typeface="Calibri" pitchFamily="34" charset="0"/>
            </a:endParaRPr>
          </a:p>
        </p:txBody>
      </p:sp>
      <p:sp>
        <p:nvSpPr>
          <p:cNvPr id="7" name="Symbol zastępczy zawartości 3"/>
          <p:cNvSpPr txBox="1">
            <a:spLocks/>
          </p:cNvSpPr>
          <p:nvPr/>
        </p:nvSpPr>
        <p:spPr bwMode="auto">
          <a:xfrm>
            <a:off x="411480" y="4593137"/>
            <a:ext cx="8366760" cy="1225868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pl-PL" sz="2000" dirty="0">
                <a:solidFill>
                  <a:srgbClr val="0066CC"/>
                </a:solidFill>
                <a:effectLst/>
                <a:latin typeface="Calibri" pitchFamily="34" charset="0"/>
              </a:rPr>
              <a:t>Projekty finansowane </a:t>
            </a:r>
            <a:r>
              <a:rPr lang="pl-PL" sz="2000" b="0" dirty="0" smtClean="0">
                <a:solidFill>
                  <a:srgbClr val="0066CC"/>
                </a:solidFill>
                <a:effectLst/>
                <a:latin typeface="Calibri" pitchFamily="34" charset="0"/>
              </a:rPr>
              <a:t>w </a:t>
            </a:r>
            <a:r>
              <a:rPr lang="pl-PL" sz="2000" b="0" dirty="0">
                <a:solidFill>
                  <a:srgbClr val="0066CC"/>
                </a:solidFill>
                <a:effectLst/>
                <a:latin typeface="Calibri" pitchFamily="34" charset="0"/>
              </a:rPr>
              <a:t>drodze </a:t>
            </a:r>
            <a:r>
              <a:rPr lang="pl-PL" sz="2000" dirty="0">
                <a:solidFill>
                  <a:srgbClr val="0066CC"/>
                </a:solidFill>
                <a:effectLst/>
                <a:latin typeface="Calibri" pitchFamily="34" charset="0"/>
              </a:rPr>
              <a:t>konkursów </a:t>
            </a:r>
            <a:r>
              <a:rPr lang="pl-PL" sz="2000" b="0" dirty="0">
                <a:solidFill>
                  <a:srgbClr val="0066CC"/>
                </a:solidFill>
                <a:effectLst/>
                <a:latin typeface="Calibri" pitchFamily="34" charset="0"/>
              </a:rPr>
              <a:t>ogłaszanych przez KE</a:t>
            </a:r>
          </a:p>
          <a:p>
            <a:pPr marL="0" indent="0">
              <a:spcBef>
                <a:spcPts val="600"/>
              </a:spcBef>
              <a:buClr>
                <a:srgbClr val="0C4B9E"/>
              </a:buClr>
              <a:defRPr/>
            </a:pPr>
            <a:r>
              <a:rPr lang="pl-PL" sz="2000" dirty="0">
                <a:solidFill>
                  <a:srgbClr val="0066CC"/>
                </a:solidFill>
                <a:effectLst/>
                <a:latin typeface="Calibri" pitchFamily="34" charset="0"/>
              </a:rPr>
              <a:t>Jakość  projektów </a:t>
            </a:r>
            <a:r>
              <a:rPr lang="pl-PL" sz="2000" b="0" dirty="0">
                <a:solidFill>
                  <a:srgbClr val="0066CC"/>
                </a:solidFill>
                <a:effectLst/>
                <a:latin typeface="Calibri" pitchFamily="34" charset="0"/>
              </a:rPr>
              <a:t>oceniana przez niezależnych </a:t>
            </a:r>
            <a:r>
              <a:rPr lang="pl-PL" sz="2000" dirty="0" smtClean="0">
                <a:solidFill>
                  <a:srgbClr val="0066CC"/>
                </a:solidFill>
                <a:effectLst/>
                <a:latin typeface="Calibri" pitchFamily="34" charset="0"/>
              </a:rPr>
              <a:t>ekspertów</a:t>
            </a:r>
          </a:p>
          <a:p>
            <a:pPr marL="0" indent="0">
              <a:spcBef>
                <a:spcPts val="600"/>
              </a:spcBef>
              <a:buClr>
                <a:srgbClr val="0C4B9E"/>
              </a:buClr>
              <a:defRPr/>
            </a:pPr>
            <a:r>
              <a:rPr lang="pl-PL" sz="2000" b="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Time to grant – </a:t>
            </a:r>
            <a:r>
              <a:rPr lang="pl-PL" sz="20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8 miesięcy </a:t>
            </a:r>
            <a:endParaRPr lang="en-US" sz="2000" u="sng" dirty="0" smtClean="0"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17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rzałka w prawo 13"/>
          <p:cNvSpPr/>
          <p:nvPr/>
        </p:nvSpPr>
        <p:spPr>
          <a:xfrm>
            <a:off x="5410200" y="3337560"/>
            <a:ext cx="978408" cy="484632"/>
          </a:xfrm>
          <a:prstGeom prst="right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16664" y="1448523"/>
            <a:ext cx="8093120" cy="4262705"/>
          </a:xfrm>
          <a:prstGeom prst="rect">
            <a:avLst/>
          </a:prstGeom>
          <a:solidFill>
            <a:srgbClr val="CCECFF"/>
          </a:solidFill>
          <a:ln w="5715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FF0000"/>
                </a:solidFill>
                <a:latin typeface="+mn-lt"/>
              </a:rPr>
              <a:t>Jeden projekt – jeden poziom finansowania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podstawowy poziom  finansowania – </a:t>
            </a:r>
            <a:r>
              <a:rPr lang="pl-PL" b="1" dirty="0" smtClean="0">
                <a:solidFill>
                  <a:srgbClr val="FF0000"/>
                </a:solidFill>
                <a:latin typeface="+mn-lt"/>
              </a:rPr>
              <a:t>do 100% 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kosztów kwalifikowanych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  <a:latin typeface="+mn-lt"/>
              </a:rPr>
              <a:t>  w przypadku projektów innowacyjnych – </a:t>
            </a:r>
            <a:r>
              <a:rPr lang="pl-PL" b="1" dirty="0" smtClean="0">
                <a:solidFill>
                  <a:srgbClr val="FF0000"/>
                </a:solidFill>
                <a:latin typeface="+mn-lt"/>
              </a:rPr>
              <a:t>do 70% 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kosztów kwalifikowanych </a:t>
            </a:r>
          </a:p>
          <a:p>
            <a:pPr>
              <a:lnSpc>
                <a:spcPct val="150000"/>
              </a:lnSpc>
            </a:pPr>
            <a:r>
              <a:rPr lang="pl-PL" b="1" i="1" dirty="0" smtClean="0">
                <a:solidFill>
                  <a:srgbClr val="0070C0"/>
                </a:solidFill>
                <a:latin typeface="+mn-lt"/>
              </a:rPr>
              <a:t>WYJĄTEK</a:t>
            </a:r>
            <a:r>
              <a:rPr lang="pl-PL" b="1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  w przypadku podmiotów 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prawnych o charakterze niezarobkowym do 100%</a:t>
            </a:r>
          </a:p>
          <a:p>
            <a:pPr>
              <a:lnSpc>
                <a:spcPct val="150000"/>
              </a:lnSpc>
            </a:pPr>
            <a:endParaRPr lang="pl-PL" sz="800" dirty="0" smtClean="0">
              <a:solidFill>
                <a:srgbClr val="0070C0"/>
              </a:solidFill>
              <a:latin typeface="+mn-lt"/>
            </a:endParaRPr>
          </a:p>
          <a:p>
            <a:pPr marL="0" lvl="1" indent="-285750">
              <a:spcBef>
                <a:spcPts val="600"/>
              </a:spcBef>
              <a:buClr>
                <a:srgbClr val="0C4B9E"/>
              </a:buClr>
              <a:buFont typeface="Wingdings" pitchFamily="2" charset="2"/>
              <a:buChar char="q"/>
              <a:defRPr/>
            </a:pPr>
            <a:r>
              <a:rPr lang="pl-PL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  <a:latin typeface="+mn-lt"/>
              </a:rPr>
              <a:t>VAT 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jest kosztem kwalifikowanym</a:t>
            </a:r>
            <a:r>
              <a:rPr lang="pl-PL" sz="2400" dirty="0">
                <a:solidFill>
                  <a:srgbClr val="0070C0"/>
                </a:solidFill>
                <a:latin typeface="+mn-lt"/>
              </a:rPr>
              <a:t>, jeśli instytucja NIE MOŻE go odzyskać</a:t>
            </a:r>
          </a:p>
          <a:p>
            <a:pPr marL="0" lvl="1" indent="-285750">
              <a:spcBef>
                <a:spcPts val="600"/>
              </a:spcBef>
              <a:buClr>
                <a:srgbClr val="0C4B9E"/>
              </a:buClr>
              <a:buFont typeface="Wingdings" pitchFamily="2" charset="2"/>
              <a:buChar char="q"/>
              <a:defRPr/>
            </a:pPr>
            <a:r>
              <a:rPr lang="pl-PL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  <a:latin typeface="+mn-lt"/>
              </a:rPr>
              <a:t>Koszty </a:t>
            </a:r>
            <a:r>
              <a:rPr lang="pl-PL" sz="2400" b="1" dirty="0">
                <a:solidFill>
                  <a:srgbClr val="FF0000"/>
                </a:solidFill>
                <a:latin typeface="+mn-lt"/>
              </a:rPr>
              <a:t>pośrednie – 25% </a:t>
            </a:r>
            <a:endParaRPr lang="en-US" sz="2400" b="1" u="sng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2394285" y="175265"/>
            <a:ext cx="6208294" cy="57626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/>
              </a:rPr>
              <a:t>Uproszczenie zasad finansowych</a:t>
            </a:r>
            <a:endParaRPr lang="pl-PL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999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37029" y="3309255"/>
            <a:ext cx="15240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38629" y="3396342"/>
            <a:ext cx="7750627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51543" y="2989941"/>
            <a:ext cx="8215086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2685143"/>
            <a:ext cx="8810171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716444" y="2685143"/>
            <a:ext cx="7885284" cy="256070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Limit</a:t>
            </a:r>
            <a:r>
              <a:rPr kumimoji="0" lang="pl-PL" sz="1800" b="1" i="0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800" b="1" i="0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na wypłacanie </a:t>
            </a:r>
            <a:r>
              <a:rPr kumimoji="0" lang="pl-PL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dodatkowych wynagrodzeń </a:t>
            </a:r>
            <a:r>
              <a:rPr kumimoji="0" lang="pl-PL" sz="1800" b="1" i="0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w projektach </a:t>
            </a:r>
            <a:r>
              <a:rPr kumimoji="0" lang="pl-PL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(wyjątek MSCA)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dodatkowe wynagrodzenie może być kwalifikowane do kwoty 8 000 EUR rocznie na osobę. W przypadku osób, które nie pracują wyłącznie na rzecz danego działania, stosuje się limit godzinowy, który jest wyliczany poprzez podzielenie 8 000 EUR przez liczbę godzin rocznego efektywnego czasu pracy 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+mn-lt"/>
                <a:ea typeface="+mn-ea"/>
                <a:cs typeface="+mn-cs"/>
              </a:rPr>
              <a:t>Możliwość wypłacania dodatkowych wynagrodzeń jedynie w przypadku podmiotów prawnych o charakterze niezarobkowym.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540329" y="144018"/>
            <a:ext cx="6400513" cy="57626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/>
              </a:rPr>
              <a:t>H2020: WYNAGRODZENIA</a:t>
            </a:r>
            <a:endParaRPr lang="pl-PL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80571" y="1503287"/>
            <a:ext cx="8229600" cy="9417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1600" dirty="0" smtClean="0">
                <a:effectLst/>
              </a:rPr>
              <a:t> </a:t>
            </a:r>
            <a:r>
              <a:rPr lang="pl-PL" dirty="0" smtClean="0">
                <a:solidFill>
                  <a:srgbClr val="0066CC"/>
                </a:solidFill>
                <a:effectLst/>
              </a:rPr>
              <a:t>brak </a:t>
            </a:r>
            <a:r>
              <a:rPr lang="pl-PL" dirty="0">
                <a:solidFill>
                  <a:srgbClr val="0066CC"/>
                </a:solidFill>
                <a:effectLst/>
              </a:rPr>
              <a:t>wymogu rejestracji czasu </a:t>
            </a:r>
            <a:r>
              <a:rPr lang="pl-PL" b="0" dirty="0">
                <a:solidFill>
                  <a:srgbClr val="0066CC"/>
                </a:solidFill>
                <a:effectLst/>
              </a:rPr>
              <a:t>pracy dla osób zatrudnionych wyłącznie </a:t>
            </a:r>
            <a:r>
              <a:rPr lang="pl-PL" b="0" dirty="0" smtClean="0">
                <a:solidFill>
                  <a:srgbClr val="0066CC"/>
                </a:solidFill>
                <a:effectLst/>
              </a:rPr>
              <a:t>do realizacji projektu. </a:t>
            </a:r>
          </a:p>
          <a:p>
            <a:endParaRPr lang="pl-PL" sz="1600" b="0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58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3813" y="2045369"/>
            <a:ext cx="6930187" cy="2974564"/>
          </a:xfrm>
        </p:spPr>
        <p:txBody>
          <a:bodyPr/>
          <a:lstStyle/>
          <a:p>
            <a:pPr marL="534988" indent="-534988">
              <a:spcBef>
                <a:spcPts val="1200"/>
              </a:spcBef>
              <a:buClr>
                <a:srgbClr val="CC0000"/>
              </a:buClr>
              <a:buFontTx/>
              <a:buAutoNum type="arabicPeriod"/>
              <a:defRPr/>
            </a:pPr>
            <a:r>
              <a:rPr lang="pl-PL" sz="2400" b="0" dirty="0" smtClean="0">
                <a:effectLst/>
              </a:rPr>
              <a:t>Udział polskich </a:t>
            </a:r>
            <a:r>
              <a:rPr lang="pl-PL" sz="2400" b="0" dirty="0">
                <a:effectLst/>
              </a:rPr>
              <a:t>uczelni w </a:t>
            </a:r>
            <a:r>
              <a:rPr lang="pl-PL" sz="2400" b="0" dirty="0" smtClean="0">
                <a:effectLst/>
              </a:rPr>
              <a:t>7PR </a:t>
            </a:r>
          </a:p>
          <a:p>
            <a:pPr marL="534988" indent="-534988">
              <a:spcBef>
                <a:spcPts val="1200"/>
              </a:spcBef>
              <a:buClr>
                <a:srgbClr val="CC0000"/>
              </a:buClr>
              <a:buFontTx/>
              <a:buAutoNum type="arabicPeriod"/>
              <a:defRPr/>
            </a:pPr>
            <a:r>
              <a:rPr lang="pl-PL" sz="2400" b="0" dirty="0" smtClean="0">
                <a:effectLst/>
              </a:rPr>
              <a:t>Co nowego w PR Horyzont 2020?</a:t>
            </a:r>
            <a:endParaRPr lang="pl-PL" sz="2400" b="0" dirty="0"/>
          </a:p>
          <a:p>
            <a:pPr marL="534988" indent="-534988">
              <a:spcBef>
                <a:spcPts val="1200"/>
              </a:spcBef>
              <a:buClr>
                <a:srgbClr val="CC0000"/>
              </a:buClr>
              <a:buFontTx/>
              <a:buAutoNum type="arabicPeriod"/>
              <a:defRPr/>
            </a:pPr>
            <a:r>
              <a:rPr lang="pl-PL" sz="2400" b="0" dirty="0" smtClean="0">
                <a:effectLst/>
              </a:rPr>
              <a:t>Wsparcie ze strony Sieci KPK</a:t>
            </a:r>
          </a:p>
          <a:p>
            <a:pPr marL="534988" lvl="0" indent="-534988">
              <a:spcBef>
                <a:spcPts val="1200"/>
              </a:spcBef>
              <a:buClr>
                <a:srgbClr val="CC0000"/>
              </a:buClr>
              <a:buFontTx/>
              <a:buAutoNum type="arabicPeriod"/>
              <a:defRPr/>
            </a:pPr>
            <a:r>
              <a:rPr lang="pl-PL" sz="2400" b="0" dirty="0" smtClean="0">
                <a:effectLst/>
              </a:rPr>
              <a:t>Współpraca Uczelnie - KPK</a:t>
            </a:r>
          </a:p>
          <a:p>
            <a:pPr marL="534988" lvl="0" indent="-534988">
              <a:spcBef>
                <a:spcPts val="1200"/>
              </a:spcBef>
              <a:buClr>
                <a:srgbClr val="CC0000"/>
              </a:buClr>
              <a:buFontTx/>
              <a:buAutoNum type="arabicPeriod"/>
              <a:defRPr/>
            </a:pPr>
            <a:r>
              <a:rPr lang="pl-PL" sz="2400" b="0" dirty="0" smtClean="0">
                <a:effectLst/>
              </a:rPr>
              <a:t>Wyniki po pierwszych konkursach PR Horyzont 2020 </a:t>
            </a:r>
            <a:endParaRPr lang="pl-PL" sz="2400" b="0" dirty="0">
              <a:effectLst/>
            </a:endParaRPr>
          </a:p>
        </p:txBody>
      </p:sp>
      <p:sp>
        <p:nvSpPr>
          <p:cNvPr id="673807" name="Rectangle 15"/>
          <p:cNvSpPr>
            <a:spLocks noGrp="1" noChangeArrowheads="1"/>
          </p:cNvSpPr>
          <p:nvPr>
            <p:ph type="title"/>
          </p:nvPr>
        </p:nvSpPr>
        <p:spPr>
          <a:xfrm>
            <a:off x="2319868" y="163512"/>
            <a:ext cx="5031428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>
                <a:solidFill>
                  <a:srgbClr val="FF0000"/>
                </a:solidFill>
                <a:effectLst/>
              </a:rPr>
              <a:t>Plan Prezentacji</a:t>
            </a:r>
          </a:p>
        </p:txBody>
      </p:sp>
    </p:spTree>
    <p:extLst>
      <p:ext uri="{BB962C8B-B14F-4D97-AF65-F5344CB8AC3E}">
        <p14:creationId xmlns:p14="http://schemas.microsoft.com/office/powerpoint/2010/main" val="4099489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3"/>
          <p:cNvSpPr txBox="1">
            <a:spLocks/>
          </p:cNvSpPr>
          <p:nvPr/>
        </p:nvSpPr>
        <p:spPr bwMode="auto">
          <a:xfrm>
            <a:off x="926432" y="1190823"/>
            <a:ext cx="7628020" cy="5209937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528E"/>
                </a:solidFill>
                <a:effectLst/>
              </a:rPr>
              <a:t>Nowy </a:t>
            </a:r>
            <a:r>
              <a:rPr lang="pl-PL" sz="2000" dirty="0">
                <a:solidFill>
                  <a:srgbClr val="00528E"/>
                </a:solidFill>
                <a:effectLst/>
              </a:rPr>
              <a:t>zintegrowany system zarządzania 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grantami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>
                <a:solidFill>
                  <a:srgbClr val="00528E"/>
                </a:solidFill>
                <a:effectLst/>
              </a:rPr>
              <a:t>Nowe podejście do prezentacji konkursów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>
                <a:solidFill>
                  <a:srgbClr val="00528E"/>
                </a:solidFill>
                <a:effectLst/>
              </a:rPr>
              <a:t>Nowy sposób prezentacji dokumentacji i 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poradników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528E"/>
                </a:solidFill>
                <a:effectLst/>
              </a:rPr>
              <a:t>Uproszczony </a:t>
            </a:r>
            <a:r>
              <a:rPr lang="pl-PL" sz="2000" dirty="0">
                <a:solidFill>
                  <a:srgbClr val="00528E"/>
                </a:solidFill>
                <a:effectLst/>
              </a:rPr>
              <a:t>dostęp dla wszystkich uprawnionych 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(</a:t>
            </a:r>
            <a:r>
              <a:rPr lang="pl-PL" sz="2000" dirty="0">
                <a:solidFill>
                  <a:srgbClr val="00528E"/>
                </a:solidFill>
                <a:effectLst/>
              </a:rPr>
              <a:t>uczelni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, przedsiębiorstw</a:t>
            </a:r>
            <a:r>
              <a:rPr lang="pl-PL" sz="2000" dirty="0">
                <a:solidFill>
                  <a:srgbClr val="00528E"/>
                </a:solidFill>
                <a:effectLst/>
              </a:rPr>
              <a:t>, 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instytucji</a:t>
            </a:r>
            <a:r>
              <a:rPr lang="pl-PL" sz="2000" dirty="0">
                <a:solidFill>
                  <a:srgbClr val="00528E"/>
                </a:solidFill>
                <a:effectLst/>
              </a:rPr>
              <a:t>) 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w krajach </a:t>
            </a:r>
            <a:r>
              <a:rPr lang="pl-PL" sz="2000" dirty="0">
                <a:solidFill>
                  <a:srgbClr val="00528E"/>
                </a:solidFill>
                <a:effectLst/>
              </a:rPr>
              <a:t>UE i poza 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nią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528E"/>
                </a:solidFill>
                <a:effectLst/>
              </a:rPr>
              <a:t>Elektroniczne </a:t>
            </a:r>
            <a:r>
              <a:rPr lang="pl-PL" sz="2000" dirty="0">
                <a:solidFill>
                  <a:srgbClr val="00528E"/>
                </a:solidFill>
                <a:effectLst/>
              </a:rPr>
              <a:t>podpisywanie umowy grantowej i </a:t>
            </a:r>
            <a:r>
              <a:rPr lang="pl-PL" sz="2000" dirty="0" smtClean="0">
                <a:solidFill>
                  <a:srgbClr val="00528E"/>
                </a:solidFill>
                <a:effectLst/>
              </a:rPr>
              <a:t>sprawozdań </a:t>
            </a:r>
            <a:r>
              <a:rPr lang="pl-PL" sz="2000" dirty="0" smtClean="0">
                <a:solidFill>
                  <a:srgbClr val="0070C0"/>
                </a:solidFill>
                <a:effectLst/>
              </a:rPr>
              <a:t>(</a:t>
            </a:r>
            <a:r>
              <a:rPr lang="pl-PL" sz="2000" dirty="0" err="1" smtClean="0">
                <a:solidFill>
                  <a:srgbClr val="FF0000"/>
                </a:solidFill>
                <a:effectLst/>
              </a:rPr>
              <a:t>legal</a:t>
            </a:r>
            <a:r>
              <a:rPr lang="pl-PL" sz="2000" dirty="0" smtClean="0">
                <a:solidFill>
                  <a:srgbClr val="FF0000"/>
                </a:solidFill>
                <a:effectLst/>
              </a:rPr>
              <a:t>/</a:t>
            </a:r>
            <a:r>
              <a:rPr lang="pl-PL" sz="2000" dirty="0" err="1" smtClean="0">
                <a:solidFill>
                  <a:srgbClr val="FF0000"/>
                </a:solidFill>
                <a:effectLst/>
              </a:rPr>
              <a:t>financial</a:t>
            </a:r>
            <a:r>
              <a:rPr lang="pl-PL" sz="2000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effectLst/>
              </a:rPr>
              <a:t>signatory</a:t>
            </a:r>
            <a:r>
              <a:rPr lang="pl-PL" sz="2000" dirty="0" smtClean="0">
                <a:solidFill>
                  <a:srgbClr val="0070C0"/>
                </a:solidFill>
                <a:effectLst/>
              </a:rPr>
              <a:t>) </a:t>
            </a:r>
            <a:endParaRPr lang="pl-PL" sz="2000" dirty="0">
              <a:solidFill>
                <a:srgbClr val="0070C0"/>
              </a:solidFill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FF0000"/>
                </a:solidFill>
                <a:effectLst/>
                <a:sym typeface="Wingdings 3"/>
              </a:rPr>
              <a:t>Jedna instytucja = 1 PIC = 1 LEAR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528E"/>
                </a:solidFill>
                <a:effectLst/>
                <a:sym typeface="Wingdings 3"/>
              </a:rPr>
              <a:t>Jedna osoba = jedno konto na PP z dostępem do informacji, wniosków, projektów, oceny wniosków (</a:t>
            </a:r>
            <a:r>
              <a:rPr lang="pl-PL" sz="2000" dirty="0" err="1" smtClean="0">
                <a:solidFill>
                  <a:srgbClr val="00528E"/>
                </a:solidFill>
                <a:effectLst/>
                <a:sym typeface="Wingdings 3"/>
              </a:rPr>
              <a:t>ewaluatorzy</a:t>
            </a:r>
            <a:r>
              <a:rPr lang="pl-PL" sz="2000" dirty="0" smtClean="0">
                <a:solidFill>
                  <a:srgbClr val="00528E"/>
                </a:solidFill>
                <a:effectLst/>
                <a:sym typeface="Wingdings 3"/>
              </a:rPr>
              <a:t> KE)</a:t>
            </a:r>
            <a:endParaRPr lang="en-US" sz="2000" u="sng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7" name="Tytuł 4"/>
          <p:cNvSpPr txBox="1">
            <a:spLocks/>
          </p:cNvSpPr>
          <p:nvPr/>
        </p:nvSpPr>
        <p:spPr bwMode="auto">
          <a:xfrm>
            <a:off x="2478505" y="188913"/>
            <a:ext cx="474044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effectLst/>
              </a:rPr>
              <a:t>Participant</a:t>
            </a:r>
            <a:r>
              <a:rPr lang="pl-PL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dirty="0">
                <a:solidFill>
                  <a:srgbClr val="FF0000"/>
                </a:solidFill>
                <a:effectLst/>
              </a:rPr>
              <a:t>Portal 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2422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effectLst/>
              </a:rPr>
              <a:t>Participant portal (</a:t>
            </a:r>
            <a:r>
              <a:rPr lang="pl-PL" dirty="0" err="1">
                <a:solidFill>
                  <a:srgbClr val="C00000"/>
                </a:solidFill>
                <a:effectLst/>
              </a:rPr>
              <a:t>Calls</a:t>
            </a:r>
            <a:r>
              <a:rPr lang="pl-PL" dirty="0">
                <a:solidFill>
                  <a:srgbClr val="C00000"/>
                </a:solidFill>
                <a:effectLst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17500" r="15867" b="6250"/>
          <a:stretch/>
        </p:blipFill>
        <p:spPr bwMode="auto">
          <a:xfrm>
            <a:off x="0" y="1208314"/>
            <a:ext cx="914400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57200" y="2511334"/>
            <a:ext cx="2024743" cy="1329145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57200" y="3840480"/>
            <a:ext cx="2063932" cy="169817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48641" y="5812971"/>
            <a:ext cx="2076994" cy="87521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7200" y="5538651"/>
            <a:ext cx="2024743" cy="114953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Łącznik prosty ze strzałką 7"/>
          <p:cNvCxnSpPr/>
          <p:nvPr/>
        </p:nvCxnSpPr>
        <p:spPr bwMode="auto">
          <a:xfrm>
            <a:off x="2625635" y="3135086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Łącznik prosty ze strzałką 10"/>
          <p:cNvCxnSpPr/>
          <p:nvPr/>
        </p:nvCxnSpPr>
        <p:spPr bwMode="auto">
          <a:xfrm flipH="1">
            <a:off x="2521133" y="3092632"/>
            <a:ext cx="1848391" cy="42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Prostokąt 13"/>
          <p:cNvSpPr/>
          <p:nvPr/>
        </p:nvSpPr>
        <p:spPr>
          <a:xfrm>
            <a:off x="4454435" y="2677886"/>
            <a:ext cx="3788228" cy="744583"/>
          </a:xfrm>
          <a:prstGeom prst="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59382" y="2880359"/>
            <a:ext cx="3383280" cy="372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Horizon 2020 </a:t>
            </a:r>
            <a:r>
              <a:rPr lang="pl-PL" dirty="0" err="1" smtClean="0"/>
              <a:t>calls</a:t>
            </a:r>
            <a:r>
              <a:rPr lang="pl-PL" dirty="0" smtClean="0"/>
              <a:t> (2014-2020)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369524" y="4322171"/>
            <a:ext cx="4147456" cy="589463"/>
          </a:xfrm>
          <a:prstGeom prst="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454434" y="4449133"/>
            <a:ext cx="410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Other</a:t>
            </a:r>
            <a:r>
              <a:rPr lang="pl-PL" dirty="0" smtClean="0"/>
              <a:t> EU </a:t>
            </a:r>
            <a:r>
              <a:rPr lang="pl-PL" dirty="0" err="1" smtClean="0"/>
              <a:t>Programmes</a:t>
            </a:r>
            <a:r>
              <a:rPr lang="pl-PL" dirty="0" smtClean="0"/>
              <a:t> (2014-2020)</a:t>
            </a:r>
            <a:endParaRPr lang="pl-PL" dirty="0"/>
          </a:p>
        </p:txBody>
      </p:sp>
      <p:cxnSp>
        <p:nvCxnSpPr>
          <p:cNvPr id="19" name="Łącznik prosty ze strzałką 18"/>
          <p:cNvCxnSpPr>
            <a:stCxn id="16" idx="1"/>
          </p:cNvCxnSpPr>
          <p:nvPr/>
        </p:nvCxnSpPr>
        <p:spPr bwMode="auto">
          <a:xfrm flipH="1" flipV="1">
            <a:off x="2566852" y="4557079"/>
            <a:ext cx="1802672" cy="59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Prostokąt 29"/>
          <p:cNvSpPr/>
          <p:nvPr/>
        </p:nvSpPr>
        <p:spPr>
          <a:xfrm>
            <a:off x="4369524" y="5997282"/>
            <a:ext cx="4232365" cy="369332"/>
          </a:xfrm>
          <a:prstGeom prst="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/>
              <a:t>FP7&amp;CIP </a:t>
            </a:r>
            <a:r>
              <a:rPr lang="pl-PL" dirty="0" err="1"/>
              <a:t>calls</a:t>
            </a:r>
            <a:r>
              <a:rPr lang="pl-PL" dirty="0"/>
              <a:t> (</a:t>
            </a:r>
            <a:r>
              <a:rPr lang="pl-PL" dirty="0" smtClean="0"/>
              <a:t>2007-2013)</a:t>
            </a:r>
            <a:endParaRPr lang="pl-PL" dirty="0"/>
          </a:p>
        </p:txBody>
      </p:sp>
      <p:cxnSp>
        <p:nvCxnSpPr>
          <p:cNvPr id="31" name="Łącznik prosty ze strzałką 30"/>
          <p:cNvCxnSpPr>
            <a:stCxn id="30" idx="1"/>
          </p:cNvCxnSpPr>
          <p:nvPr/>
        </p:nvCxnSpPr>
        <p:spPr bwMode="auto">
          <a:xfrm flipH="1">
            <a:off x="2625635" y="6181948"/>
            <a:ext cx="174388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4904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730801" y="187625"/>
            <a:ext cx="32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Participant portal</a:t>
            </a:r>
          </a:p>
        </p:txBody>
      </p:sp>
      <p:sp>
        <p:nvSpPr>
          <p:cNvPr id="2" name="Prostokąt 1"/>
          <p:cNvSpPr/>
          <p:nvPr/>
        </p:nvSpPr>
        <p:spPr>
          <a:xfrm>
            <a:off x="182880" y="1859340"/>
            <a:ext cx="8752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2322" r="20284" b="8571"/>
          <a:stretch/>
        </p:blipFill>
        <p:spPr bwMode="auto">
          <a:xfrm>
            <a:off x="-39191" y="787742"/>
            <a:ext cx="8752113" cy="555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9816" y="1859340"/>
            <a:ext cx="2220685" cy="101890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9" name="Łącznik prosty ze strzałką 8"/>
          <p:cNvCxnSpPr/>
          <p:nvPr/>
        </p:nvCxnSpPr>
        <p:spPr bwMode="auto">
          <a:xfrm flipV="1">
            <a:off x="1064623" y="2952205"/>
            <a:ext cx="0" cy="3592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Prostokąt 9"/>
          <p:cNvSpPr/>
          <p:nvPr/>
        </p:nvSpPr>
        <p:spPr>
          <a:xfrm>
            <a:off x="320040" y="3140547"/>
            <a:ext cx="1809206" cy="92333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l-PL" dirty="0" err="1"/>
              <a:t>Personalised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to the </a:t>
            </a:r>
            <a:r>
              <a:rPr lang="pl-PL" dirty="0" smtClean="0"/>
              <a:t>IT </a:t>
            </a:r>
            <a:r>
              <a:rPr lang="pl-PL" dirty="0" err="1" smtClean="0"/>
              <a:t>tools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7485017" y="1567543"/>
            <a:ext cx="1227907" cy="29179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4" name="Łącznik prosty ze strzałką 13"/>
          <p:cNvCxnSpPr/>
          <p:nvPr/>
        </p:nvCxnSpPr>
        <p:spPr bwMode="auto">
          <a:xfrm>
            <a:off x="1064623" y="2952205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Łącznik prosty ze strzałką 15"/>
          <p:cNvCxnSpPr/>
          <p:nvPr/>
        </p:nvCxnSpPr>
        <p:spPr bwMode="auto">
          <a:xfrm flipV="1">
            <a:off x="7945140" y="1859340"/>
            <a:ext cx="0" cy="12724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Prostokąt 18"/>
          <p:cNvSpPr/>
          <p:nvPr/>
        </p:nvSpPr>
        <p:spPr>
          <a:xfrm>
            <a:off x="6337968" y="3204955"/>
            <a:ext cx="2374954" cy="646331"/>
          </a:xfrm>
          <a:prstGeom prst="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l-PL" dirty="0" err="1" smtClean="0"/>
              <a:t>Personalised</a:t>
            </a:r>
            <a:r>
              <a:rPr lang="pl-PL" dirty="0" smtClean="0"/>
              <a:t> </a:t>
            </a:r>
            <a:r>
              <a:rPr lang="pl-PL" dirty="0" err="1" smtClean="0"/>
              <a:t>access</a:t>
            </a:r>
            <a:r>
              <a:rPr lang="pl-PL" dirty="0" smtClean="0"/>
              <a:t> to the </a:t>
            </a:r>
            <a:r>
              <a:rPr lang="pl-PL" dirty="0" err="1" smtClean="0"/>
              <a:t>user</a:t>
            </a:r>
            <a:r>
              <a:rPr lang="pl-PL" dirty="0" smtClean="0"/>
              <a:t> </a:t>
            </a:r>
            <a:r>
              <a:rPr lang="pl-PL" dirty="0" err="1" smtClean="0"/>
              <a:t>account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0161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513221" y="187625"/>
            <a:ext cx="5630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Participant</a:t>
            </a:r>
            <a:r>
              <a:rPr lang="pl-PL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portal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3" y="1175656"/>
            <a:ext cx="8415327" cy="497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66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06316" y="177540"/>
            <a:ext cx="6265244" cy="576262"/>
          </a:xfrm>
        </p:spPr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  <a:effectLst/>
                <a:latin typeface="Verdana" pitchFamily="34" charset="0"/>
              </a:rPr>
              <a:t>Ewaluatorzy</a:t>
            </a:r>
            <a:r>
              <a:rPr lang="pl-PL" dirty="0" smtClean="0">
                <a:solidFill>
                  <a:srgbClr val="FF0000"/>
                </a:solidFill>
                <a:effectLst/>
                <a:latin typeface="Verdana" pitchFamily="34" charset="0"/>
              </a:rPr>
              <a:t> wniosków do H2020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Symbol zastępczy zawartości 3"/>
          <p:cNvSpPr txBox="1">
            <a:spLocks/>
          </p:cNvSpPr>
          <p:nvPr/>
        </p:nvSpPr>
        <p:spPr bwMode="auto">
          <a:xfrm>
            <a:off x="376903" y="2496722"/>
            <a:ext cx="8521435" cy="3025509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ClrTx/>
              <a:buFont typeface="Wingdings" pitchFamily="2" charset="2"/>
              <a:buChar char="q"/>
            </a:pPr>
            <a:r>
              <a:rPr lang="pl-PL" dirty="0" smtClean="0">
                <a:solidFill>
                  <a:srgbClr val="0066CC"/>
                </a:solidFill>
                <a:effectLst/>
              </a:rPr>
              <a:t>udział </a:t>
            </a:r>
            <a:r>
              <a:rPr lang="pl-PL" dirty="0">
                <a:solidFill>
                  <a:srgbClr val="0066CC"/>
                </a:solidFill>
                <a:effectLst/>
              </a:rPr>
              <a:t>w ocenie to doskonała szkoła pisania </a:t>
            </a:r>
            <a:r>
              <a:rPr lang="pl-PL" dirty="0" smtClean="0">
                <a:solidFill>
                  <a:srgbClr val="0066CC"/>
                </a:solidFill>
                <a:effectLst/>
              </a:rPr>
              <a:t>projektów;</a:t>
            </a:r>
            <a:endParaRPr lang="pl-PL" dirty="0">
              <a:solidFill>
                <a:srgbClr val="0066CC"/>
              </a:solidFill>
              <a:effectLst/>
            </a:endParaRPr>
          </a:p>
          <a:p>
            <a:pPr marL="285750" indent="-285750">
              <a:lnSpc>
                <a:spcPct val="100000"/>
              </a:lnSpc>
              <a:spcBef>
                <a:spcPct val="35000"/>
              </a:spcBef>
              <a:buClr>
                <a:srgbClr val="003399"/>
              </a:buClr>
              <a:buFont typeface="Wingdings" pitchFamily="2" charset="2"/>
              <a:buChar char="q"/>
            </a:pPr>
            <a:r>
              <a:rPr lang="pl-PL" dirty="0">
                <a:solidFill>
                  <a:srgbClr val="0066CC"/>
                </a:solidFill>
                <a:effectLst/>
              </a:rPr>
              <a:t> </a:t>
            </a:r>
            <a:r>
              <a:rPr lang="pl-PL" dirty="0" smtClean="0">
                <a:solidFill>
                  <a:srgbClr val="0066CC"/>
                </a:solidFill>
                <a:effectLst/>
              </a:rPr>
              <a:t>za </a:t>
            </a:r>
            <a:r>
              <a:rPr lang="pl-PL" dirty="0">
                <a:solidFill>
                  <a:srgbClr val="0066CC"/>
                </a:solidFill>
                <a:effectLst/>
              </a:rPr>
              <a:t>"naukę" i wykonaną pracę ekspert otrzymuje </a:t>
            </a:r>
            <a:r>
              <a:rPr lang="pl-PL" dirty="0" smtClean="0">
                <a:solidFill>
                  <a:srgbClr val="0066CC"/>
                </a:solidFill>
                <a:effectLst/>
              </a:rPr>
              <a:t>honorarium, refundację </a:t>
            </a:r>
            <a:r>
              <a:rPr lang="pl-PL" dirty="0">
                <a:solidFill>
                  <a:srgbClr val="0066CC"/>
                </a:solidFill>
                <a:effectLst/>
              </a:rPr>
              <a:t>kosztów podróży, dietę </a:t>
            </a:r>
            <a:r>
              <a:rPr lang="pl-PL" dirty="0" smtClean="0">
                <a:solidFill>
                  <a:srgbClr val="0066CC"/>
                </a:solidFill>
                <a:effectLst/>
              </a:rPr>
              <a:t>dzienną;</a:t>
            </a:r>
            <a:endParaRPr lang="pl-PL" dirty="0">
              <a:solidFill>
                <a:srgbClr val="0066CC"/>
              </a:solidFill>
              <a:effectLst/>
            </a:endParaRPr>
          </a:p>
          <a:p>
            <a:pPr marL="285750" indent="-285750">
              <a:lnSpc>
                <a:spcPct val="100000"/>
              </a:lnSpc>
              <a:spcBef>
                <a:spcPct val="35000"/>
              </a:spcBef>
              <a:buClr>
                <a:srgbClr val="003399"/>
              </a:buClr>
              <a:buFont typeface="Wingdings" pitchFamily="2" charset="2"/>
              <a:buChar char="q"/>
            </a:pPr>
            <a:r>
              <a:rPr lang="pl-PL" dirty="0">
                <a:solidFill>
                  <a:srgbClr val="0066CC"/>
                </a:solidFill>
                <a:effectLst/>
              </a:rPr>
              <a:t> </a:t>
            </a:r>
            <a:r>
              <a:rPr lang="pl-PL" dirty="0" smtClean="0">
                <a:solidFill>
                  <a:srgbClr val="0066CC"/>
                </a:solidFill>
                <a:effectLst/>
              </a:rPr>
              <a:t>ekspertem </a:t>
            </a:r>
            <a:r>
              <a:rPr lang="pl-PL" dirty="0">
                <a:solidFill>
                  <a:srgbClr val="0066CC"/>
                </a:solidFill>
                <a:effectLst/>
              </a:rPr>
              <a:t>może zostać każda osoba działająca w sferze badawczo-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399"/>
              </a:buClr>
            </a:pPr>
            <a:r>
              <a:rPr lang="pl-PL" dirty="0">
                <a:solidFill>
                  <a:srgbClr val="0066CC"/>
                </a:solidFill>
                <a:effectLst/>
              </a:rPr>
              <a:t>      rozwojowej, a także osoby zatrudnione w przemyśle i administracji; </a:t>
            </a:r>
          </a:p>
          <a:p>
            <a:pPr marL="285750" indent="-285750">
              <a:lnSpc>
                <a:spcPct val="100000"/>
              </a:lnSpc>
              <a:spcBef>
                <a:spcPct val="35000"/>
              </a:spcBef>
              <a:buClr>
                <a:srgbClr val="003399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rgbClr val="0066CC"/>
                </a:solidFill>
                <a:effectLst/>
              </a:rPr>
              <a:t>udział </a:t>
            </a:r>
            <a:r>
              <a:rPr lang="pl-PL" dirty="0">
                <a:solidFill>
                  <a:srgbClr val="0066CC"/>
                </a:solidFill>
                <a:effectLst/>
              </a:rPr>
              <a:t>w ocenie jest sprawą indywidualną </a:t>
            </a:r>
            <a:r>
              <a:rPr lang="pl-PL" dirty="0" smtClean="0">
                <a:solidFill>
                  <a:srgbClr val="0066CC"/>
                </a:solidFill>
                <a:effectLst/>
              </a:rPr>
              <a:t>każdego eksperta</a:t>
            </a:r>
          </a:p>
          <a:p>
            <a:pPr marL="285750" indent="-285750">
              <a:lnSpc>
                <a:spcPct val="100000"/>
              </a:lnSpc>
              <a:spcBef>
                <a:spcPct val="35000"/>
              </a:spcBef>
              <a:buClr>
                <a:srgbClr val="003399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rgbClr val="0066CC"/>
                </a:solidFill>
                <a:effectLst/>
                <a:sym typeface="Wingdings 3"/>
              </a:rPr>
              <a:t>zachęcamy ekspertów do wpisywania się do bazy danych KE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</a:pPr>
            <a:r>
              <a:rPr lang="pl-PL" dirty="0" smtClean="0">
                <a:solidFill>
                  <a:srgbClr val="0066CC"/>
                </a:solidFill>
                <a:effectLst/>
                <a:sym typeface="Wingdings 3"/>
              </a:rPr>
              <a:t> </a:t>
            </a:r>
          </a:p>
        </p:txBody>
      </p:sp>
      <p:sp>
        <p:nvSpPr>
          <p:cNvPr id="5" name="Symbol zastępczy zawartości 3"/>
          <p:cNvSpPr txBox="1">
            <a:spLocks noGrp="1"/>
          </p:cNvSpPr>
          <p:nvPr>
            <p:ph idx="1"/>
          </p:nvPr>
        </p:nvSpPr>
        <p:spPr bwMode="auto">
          <a:xfrm>
            <a:off x="382365" y="1433052"/>
            <a:ext cx="8366760" cy="429054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3399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pl-PL" sz="2400" dirty="0" smtClean="0">
                <a:solidFill>
                  <a:srgbClr val="0066CC"/>
                </a:solidFill>
                <a:effectLst/>
              </a:rPr>
              <a:t>BAZA EKSPERTÓW</a:t>
            </a:r>
            <a:endParaRPr lang="en-US" sz="2400" dirty="0" smtClean="0">
              <a:solidFill>
                <a:srgbClr val="0066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666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89201" y="163512"/>
            <a:ext cx="6329946" cy="576262"/>
          </a:xfrm>
        </p:spPr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  <a:effectLst/>
              </a:rPr>
              <a:t>Ewaluatorzy</a:t>
            </a:r>
            <a:r>
              <a:rPr lang="pl-PL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dirty="0">
                <a:solidFill>
                  <a:srgbClr val="FF0000"/>
                </a:solidFill>
                <a:effectLst/>
                <a:latin typeface="Verdana" pitchFamily="34" charset="0"/>
              </a:rPr>
              <a:t>wniosków do H2020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0520" y="6024979"/>
            <a:ext cx="903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ec.europa.eu/research/participants/portal/desktop/en/experts/index.html</a:t>
            </a:r>
            <a:endParaRPr lang="pl-PL" b="1" dirty="0" smtClean="0"/>
          </a:p>
          <a:p>
            <a:endParaRPr lang="en-US" b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/>
          <p:nvPr/>
        </p:nvPicPr>
        <p:blipFill rotWithShape="1">
          <a:blip r:embed="rId3"/>
          <a:srcRect l="11182" t="17890" r="12198" b="3435"/>
          <a:stretch/>
        </p:blipFill>
        <p:spPr bwMode="auto">
          <a:xfrm>
            <a:off x="655320" y="1127760"/>
            <a:ext cx="7818120" cy="481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a 4"/>
          <p:cNvSpPr/>
          <p:nvPr/>
        </p:nvSpPr>
        <p:spPr>
          <a:xfrm>
            <a:off x="350520" y="1524000"/>
            <a:ext cx="2225040" cy="2621280"/>
          </a:xfrm>
          <a:prstGeom prst="ellipse">
            <a:avLst/>
          </a:prstGeom>
          <a:ln w="317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44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25391" y="6025471"/>
            <a:ext cx="5840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53BF9"/>
                </a:solidFill>
                <a:hlinkClick r:id="rId2"/>
              </a:rPr>
              <a:t>http://ec.europa.eu/programmes/horizon2020/</a:t>
            </a:r>
            <a:r>
              <a:rPr lang="pl-PL" dirty="0">
                <a:solidFill>
                  <a:srgbClr val="153BF9"/>
                </a:solidFill>
              </a:rPr>
              <a:t>  </a:t>
            </a:r>
            <a:endParaRPr lang="en-GB" dirty="0">
              <a:solidFill>
                <a:srgbClr val="153BF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7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283243" y="-962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Horyzont </a:t>
            </a:r>
            <a:r>
              <a:rPr lang="pl-PL" sz="2400" b="1" dirty="0" smtClean="0">
                <a:solidFill>
                  <a:srgbClr val="FF0000"/>
                </a:solidFill>
              </a:rPr>
              <a:t>2020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Portal </a:t>
            </a:r>
            <a:r>
              <a:rPr lang="pl-PL" sz="2400" b="1" dirty="0">
                <a:solidFill>
                  <a:srgbClr val="FF0000"/>
                </a:solidFill>
              </a:rPr>
              <a:t>KE</a:t>
            </a:r>
          </a:p>
        </p:txBody>
      </p:sp>
    </p:spTree>
    <p:extLst>
      <p:ext uri="{BB962C8B-B14F-4D97-AF65-F5344CB8AC3E}">
        <p14:creationId xmlns:p14="http://schemas.microsoft.com/office/powerpoint/2010/main" val="2198444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297459" y="2394161"/>
            <a:ext cx="5160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Wsparcie ze strony Sieci </a:t>
            </a:r>
            <a:r>
              <a:rPr lang="pl-PL" sz="3200" b="1" dirty="0">
                <a:solidFill>
                  <a:schemeClr val="bg1"/>
                </a:solidFill>
              </a:rPr>
              <a:t>KPK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413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2516" name="AutoShape 4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14"/>
          <p:cNvSpPr txBox="1">
            <a:spLocks/>
          </p:cNvSpPr>
          <p:nvPr/>
        </p:nvSpPr>
        <p:spPr>
          <a:xfrm>
            <a:off x="2045368" y="216208"/>
            <a:ext cx="5871411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pl-PL" sz="2000" dirty="0" smtClean="0">
                <a:solidFill>
                  <a:srgbClr val="FF0000"/>
                </a:solidFill>
                <a:effectLst/>
              </a:rPr>
              <a:t>Oferta Sieci KPK</a:t>
            </a:r>
            <a:endParaRPr lang="pl-PL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4450" y="1543594"/>
            <a:ext cx="8072652" cy="4562951"/>
          </a:xfrm>
          <a:prstGeom prst="roundRect">
            <a:avLst/>
          </a:prstGeom>
          <a:solidFill>
            <a:srgbClr val="CCECFF">
              <a:alpha val="3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 smtClean="0">
                <a:solidFill>
                  <a:srgbClr val="FF0000"/>
                </a:solidFill>
                <a:latin typeface="Calibri" pitchFamily="34" charset="0"/>
              </a:rPr>
              <a:t>Dni </a:t>
            </a:r>
            <a:r>
              <a:rPr lang="pl-PL" sz="2000" b="1" kern="0" dirty="0">
                <a:solidFill>
                  <a:srgbClr val="FF0000"/>
                </a:solidFill>
                <a:latin typeface="Calibri" pitchFamily="34" charset="0"/>
              </a:rPr>
              <a:t>informacyjne</a:t>
            </a: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, konferencje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 smtClean="0">
                <a:solidFill>
                  <a:srgbClr val="FF0000"/>
                </a:solidFill>
                <a:latin typeface="Calibri" pitchFamily="34" charset="0"/>
              </a:rPr>
              <a:t>Szkolenia/warsztaty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, w tym w zakresie przygotowania wniosków projektowych</a:t>
            </a:r>
            <a:endParaRPr lang="pl-PL" sz="2000" b="1" kern="0" dirty="0">
              <a:solidFill>
                <a:srgbClr val="0066CC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Indywidualne </a:t>
            </a:r>
            <a:r>
              <a:rPr lang="pl-PL" sz="2000" b="1" kern="0" dirty="0" smtClean="0">
                <a:solidFill>
                  <a:srgbClr val="FF0000"/>
                </a:solidFill>
                <a:latin typeface="Calibri" pitchFamily="34" charset="0"/>
              </a:rPr>
              <a:t>działania </a:t>
            </a:r>
            <a:r>
              <a:rPr lang="pl-PL" sz="2000" b="1" kern="0" dirty="0" err="1" smtClean="0">
                <a:solidFill>
                  <a:srgbClr val="FF0000"/>
                </a:solidFill>
                <a:latin typeface="Calibri" pitchFamily="34" charset="0"/>
              </a:rPr>
              <a:t>mentoringowe</a:t>
            </a:r>
            <a:r>
              <a:rPr lang="pl-PL" sz="2000" b="1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dla 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jednostek 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naukowych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, zespołów i naukowców </a:t>
            </a:r>
            <a:endParaRPr lang="pl-PL" sz="2000" b="1" dirty="0" smtClean="0">
              <a:solidFill>
                <a:srgbClr val="0066CC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Doradztwo </a:t>
            </a:r>
            <a:r>
              <a:rPr lang="pl-PL" sz="2000" b="1" kern="0" dirty="0">
                <a:solidFill>
                  <a:srgbClr val="FF0000"/>
                </a:solidFill>
                <a:latin typeface="Calibri" pitchFamily="34" charset="0"/>
              </a:rPr>
              <a:t>finansowo-prawne</a:t>
            </a: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 w zakresie przygotowania i realizacji 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projektów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 smtClean="0">
                <a:solidFill>
                  <a:srgbClr val="FF0000"/>
                </a:solidFill>
                <a:latin typeface="Calibri" pitchFamily="34" charset="0"/>
              </a:rPr>
              <a:t>Indywidualne konsultacje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 </a:t>
            </a: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wniosków projektowych, 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w tym 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przeglądanie 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gotowych wniosków przed wysłaniem</a:t>
            </a:r>
            <a:endParaRPr lang="pl-PL" sz="2000" b="1" kern="0" dirty="0">
              <a:solidFill>
                <a:srgbClr val="0066CC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Wsparcie w poszukiwaniu partnerów (</a:t>
            </a:r>
            <a:r>
              <a:rPr lang="pl-PL" sz="2000" b="1" i="1" kern="0" dirty="0">
                <a:solidFill>
                  <a:srgbClr val="0066CC"/>
                </a:solidFill>
                <a:latin typeface="Calibri" pitchFamily="34" charset="0"/>
              </a:rPr>
              <a:t>partner </a:t>
            </a:r>
            <a:r>
              <a:rPr lang="pl-PL" sz="2000" b="1" i="1" kern="0" dirty="0" err="1">
                <a:solidFill>
                  <a:srgbClr val="0066CC"/>
                </a:solidFill>
                <a:latin typeface="Calibri" pitchFamily="34" charset="0"/>
              </a:rPr>
              <a:t>search</a:t>
            </a: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) 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Organizacja międzynarodowych </a:t>
            </a:r>
            <a:r>
              <a:rPr lang="pl-PL" sz="2000" b="1" kern="0" dirty="0">
                <a:solidFill>
                  <a:srgbClr val="FF0000"/>
                </a:solidFill>
                <a:latin typeface="Calibri" pitchFamily="34" charset="0"/>
              </a:rPr>
              <a:t>spotkań brokerskich 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000" b="1" kern="0" dirty="0">
                <a:solidFill>
                  <a:srgbClr val="FF0000"/>
                </a:solidFill>
                <a:latin typeface="Calibri" pitchFamily="34" charset="0"/>
              </a:rPr>
              <a:t>Promocja</a:t>
            </a: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 polskich podmiotów w wymiarze 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międzynarodowym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369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2516" name="AutoShape 4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14"/>
          <p:cNvSpPr txBox="1">
            <a:spLocks/>
          </p:cNvSpPr>
          <p:nvPr/>
        </p:nvSpPr>
        <p:spPr>
          <a:xfrm>
            <a:off x="2045368" y="216208"/>
            <a:ext cx="7098632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pl-PL" sz="2000" dirty="0" smtClean="0">
                <a:solidFill>
                  <a:srgbClr val="FF0000"/>
                </a:solidFill>
                <a:effectLst/>
              </a:rPr>
              <a:t>Strategia działania Sieci KPK do PR H2020</a:t>
            </a:r>
            <a:endParaRPr lang="pl-PL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733383" y="966155"/>
            <a:ext cx="8072652" cy="5550456"/>
          </a:xfrm>
          <a:prstGeom prst="roundRect">
            <a:avLst/>
          </a:prstGeom>
          <a:solidFill>
            <a:srgbClr val="CCECFF">
              <a:alpha val="3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Nowe otwarcie 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Sieci KPK – 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wspólne i wystandaryzowane usługi oraz wskaźniki do oceny działalności</a:t>
            </a:r>
          </a:p>
          <a:p>
            <a:pPr marL="6480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Najważniejszy jest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klient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 i jakość świadczonych usług</a:t>
            </a:r>
          </a:p>
          <a:p>
            <a:pPr marL="6480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Najważniejszym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zasobem</a:t>
            </a:r>
            <a:r>
              <a:rPr lang="pl-PL" sz="2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Sieci KPK </a:t>
            </a:r>
            <a:r>
              <a:rPr lang="pl-PL" sz="2000" b="1" dirty="0">
                <a:solidFill>
                  <a:srgbClr val="0070C0"/>
                </a:solidFill>
                <a:latin typeface="Calibri" pitchFamily="34" charset="0"/>
              </a:rPr>
              <a:t>są 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jej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eksperci</a:t>
            </a:r>
            <a:endParaRPr lang="pl-PL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6480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Wspieramy </a:t>
            </a:r>
            <a:r>
              <a:rPr lang="pl-PL" sz="2000" b="1" dirty="0">
                <a:solidFill>
                  <a:srgbClr val="0070C0"/>
                </a:solidFill>
                <a:latin typeface="Calibri" pitchFamily="34" charset="0"/>
              </a:rPr>
              <a:t>uczestnictwo polskich jednostek w H2020 zgodnie 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z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wytycznymi i zaleceniami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KE</a:t>
            </a:r>
          </a:p>
          <a:p>
            <a:pPr marL="6480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Ścisła współpraca z </a:t>
            </a:r>
            <a:r>
              <a:rPr lang="pl-PL" sz="2000" b="1" dirty="0" err="1" smtClean="0">
                <a:solidFill>
                  <a:srgbClr val="FF0000"/>
                </a:solidFill>
                <a:latin typeface="Calibri" pitchFamily="34" charset="0"/>
              </a:rPr>
              <a:t>MNiSW</a:t>
            </a:r>
            <a:endParaRPr lang="pl-PL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6480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Współpracujemy z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EEN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 i Branżowymi Punktami Kontaktowymi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Aktywna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PROMOCJA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 H2020 i mobilności międzynarodowej – 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prowadzenie </a:t>
            </a: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jednego </a:t>
            </a:r>
            <a:r>
              <a:rPr lang="pl-PL" sz="2000" b="1" kern="0" dirty="0">
                <a:solidFill>
                  <a:srgbClr val="FF0000"/>
                </a:solidFill>
                <a:latin typeface="Calibri" pitchFamily="34" charset="0"/>
              </a:rPr>
              <a:t>krajowego portalu </a:t>
            </a:r>
            <a:r>
              <a:rPr lang="pl-PL" sz="2000" b="1" kern="0" dirty="0">
                <a:solidFill>
                  <a:srgbClr val="0066CC"/>
                </a:solidFill>
                <a:latin typeface="Calibri" pitchFamily="34" charset="0"/>
              </a:rPr>
              <a:t>do Programu Horyzont </a:t>
            </a:r>
            <a:r>
              <a:rPr lang="pl-PL" sz="2000" b="1" kern="0" dirty="0" smtClean="0">
                <a:solidFill>
                  <a:srgbClr val="0066CC"/>
                </a:solidFill>
                <a:latin typeface="Calibri" pitchFamily="34" charset="0"/>
              </a:rPr>
              <a:t>2020 i 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krajowego portalu 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EURAXESS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Dotarcie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 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do najlepszych naukowców/zespołów i zapewnienie optymalnego wsparcia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Dotarcie</a:t>
            </a:r>
            <a:r>
              <a:rPr lang="pl-PL" sz="2000" b="1" dirty="0" smtClean="0">
                <a:solidFill>
                  <a:srgbClr val="0066CC"/>
                </a:solidFill>
                <a:latin typeface="Calibri" pitchFamily="34" charset="0"/>
              </a:rPr>
              <a:t> </a:t>
            </a:r>
            <a:r>
              <a:rPr lang="pl-PL" sz="2000" b="1" dirty="0">
                <a:solidFill>
                  <a:srgbClr val="0066CC"/>
                </a:solidFill>
                <a:latin typeface="Calibri" pitchFamily="34" charset="0"/>
              </a:rPr>
              <a:t>do nowych uczestników, w tym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młodych naukowców </a:t>
            </a:r>
          </a:p>
        </p:txBody>
      </p:sp>
    </p:spTree>
    <p:extLst>
      <p:ext uri="{BB962C8B-B14F-4D97-AF65-F5344CB8AC3E}">
        <p14:creationId xmlns:p14="http://schemas.microsoft.com/office/powerpoint/2010/main" val="2467224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362116" y="2951577"/>
            <a:ext cx="55310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Udział uczelni w 7PR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156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489" y="5919538"/>
            <a:ext cx="6505574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www.kpk.gov.pl</a:t>
            </a:r>
            <a:endParaRPr lang="pl-PL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4050"/>
            <a:ext cx="8229600" cy="11811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l-PL" dirty="0"/>
              <a:t>Przykład </a:t>
            </a:r>
            <a:r>
              <a:rPr lang="pl-PL" dirty="0" smtClean="0"/>
              <a:t>podpunktów</a:t>
            </a:r>
          </a:p>
          <a:p>
            <a:pPr lvl="1" eaLnBrk="1" hangingPunct="1">
              <a:defRPr/>
            </a:pPr>
            <a:r>
              <a:rPr lang="pl-PL" dirty="0" smtClean="0"/>
              <a:t>Stopień niżej</a:t>
            </a:r>
          </a:p>
          <a:p>
            <a:pPr lvl="2" eaLnBrk="1" hangingPunct="1">
              <a:defRPr/>
            </a:pPr>
            <a:r>
              <a:rPr lang="pl-PL" dirty="0" smtClean="0"/>
              <a:t>i jeszcze niżej</a:t>
            </a:r>
          </a:p>
          <a:p>
            <a:pPr lvl="3" eaLnBrk="1" hangingPunct="1">
              <a:defRPr/>
            </a:pPr>
            <a:r>
              <a:rPr lang="pl-PL" dirty="0" smtClean="0"/>
              <a:t>Stopień najniższy</a:t>
            </a:r>
            <a:endParaRPr lang="pl-PL" dirty="0"/>
          </a:p>
        </p:txBody>
      </p:sp>
      <p:sp>
        <p:nvSpPr>
          <p:cNvPr id="691204" name="Text Box 4"/>
          <p:cNvSpPr txBox="1">
            <a:spLocks noChangeArrowheads="1"/>
          </p:cNvSpPr>
          <p:nvPr/>
        </p:nvSpPr>
        <p:spPr bwMode="auto">
          <a:xfrm>
            <a:off x="311150" y="119538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Ważne informacje: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8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52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489" y="5606717"/>
            <a:ext cx="6505574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www.kpk.gov.pl</a:t>
            </a:r>
            <a:endParaRPr lang="pl-PL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4050"/>
            <a:ext cx="8229600" cy="11811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l-PL" dirty="0"/>
              <a:t>Przykład </a:t>
            </a:r>
            <a:r>
              <a:rPr lang="pl-PL" dirty="0" smtClean="0"/>
              <a:t>podpunktów</a:t>
            </a:r>
          </a:p>
          <a:p>
            <a:pPr lvl="1" eaLnBrk="1" hangingPunct="1">
              <a:defRPr/>
            </a:pPr>
            <a:r>
              <a:rPr lang="pl-PL" dirty="0" smtClean="0"/>
              <a:t>Stopień niżej</a:t>
            </a:r>
          </a:p>
          <a:p>
            <a:pPr lvl="2" eaLnBrk="1" hangingPunct="1">
              <a:defRPr/>
            </a:pPr>
            <a:r>
              <a:rPr lang="pl-PL" dirty="0" smtClean="0"/>
              <a:t>i jeszcze niżej</a:t>
            </a:r>
          </a:p>
          <a:p>
            <a:pPr lvl="3" eaLnBrk="1" hangingPunct="1">
              <a:defRPr/>
            </a:pPr>
            <a:r>
              <a:rPr lang="pl-PL" dirty="0" smtClean="0"/>
              <a:t>Stopień najniższy</a:t>
            </a:r>
            <a:endParaRPr lang="pl-PL" dirty="0"/>
          </a:p>
        </p:txBody>
      </p:sp>
      <p:sp>
        <p:nvSpPr>
          <p:cNvPr id="691204" name="Text Box 4"/>
          <p:cNvSpPr txBox="1">
            <a:spLocks noChangeArrowheads="1"/>
          </p:cNvSpPr>
          <p:nvPr/>
        </p:nvSpPr>
        <p:spPr bwMode="auto">
          <a:xfrm>
            <a:off x="311150" y="119538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Ważne informacje: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8758"/>
            <a:ext cx="9143998" cy="51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830606" y="355275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KPK</a:t>
            </a:r>
            <a:endParaRPr lang="pl-PL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8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168"/>
          <a:stretch/>
        </p:blipFill>
        <p:spPr bwMode="auto">
          <a:xfrm>
            <a:off x="0" y="237179"/>
            <a:ext cx="9144000" cy="527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19489" y="5919538"/>
            <a:ext cx="650557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smtClean="0"/>
              <a:t>www.kpk.gov.pl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233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2431"/>
          <a:stretch/>
        </p:blipFill>
        <p:spPr bwMode="auto">
          <a:xfrm>
            <a:off x="0" y="222265"/>
            <a:ext cx="9144000" cy="533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19489" y="5919538"/>
            <a:ext cx="650557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smtClean="0"/>
              <a:t>www.kpk.gov.pl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99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9212608"/>
              </p:ext>
            </p:extLst>
          </p:nvPr>
        </p:nvGraphicFramePr>
        <p:xfrm>
          <a:off x="300251" y="1228299"/>
          <a:ext cx="4945517" cy="471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14"/>
          <p:cNvSpPr txBox="1">
            <a:spLocks/>
          </p:cNvSpPr>
          <p:nvPr/>
        </p:nvSpPr>
        <p:spPr>
          <a:xfrm>
            <a:off x="2322095" y="226986"/>
            <a:ext cx="6391102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pl-PL" dirty="0" smtClean="0">
                <a:solidFill>
                  <a:srgbClr val="FF0000"/>
                </a:solidFill>
                <a:effectLst/>
              </a:rPr>
              <a:t>PAKT dla HORYZONTU 2020</a:t>
            </a:r>
          </a:p>
        </p:txBody>
      </p:sp>
      <p:sp>
        <p:nvSpPr>
          <p:cNvPr id="4" name="Prostokąt zaokrąglony 3"/>
          <p:cNvSpPr/>
          <p:nvPr/>
        </p:nvSpPr>
        <p:spPr>
          <a:xfrm flipH="1">
            <a:off x="5336274" y="1148927"/>
            <a:ext cx="3684893" cy="5224939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 3"/>
              <a:buChar char="Æ"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Zwiększenie </a:t>
            </a:r>
          </a:p>
          <a:p>
            <a:r>
              <a:rPr lang="pl-PL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   uczestnictwa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457200" indent="-457200">
              <a:buFont typeface="Wingdings 3"/>
              <a:buChar char="Æ"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Zwiększenie mobilności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457200" indent="-457200">
              <a:buFont typeface="Wingdings 3"/>
              <a:buChar char="Æ"/>
            </a:pPr>
            <a:r>
              <a:rPr lang="pl-PL" sz="2400" b="1" dirty="0" err="1" smtClean="0">
                <a:solidFill>
                  <a:srgbClr val="0070C0"/>
                </a:solidFill>
                <a:latin typeface="Calibri" pitchFamily="34" charset="0"/>
              </a:rPr>
              <a:t>Umiędzynarodo-wienie</a:t>
            </a: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 nauki </a:t>
            </a:r>
          </a:p>
          <a:p>
            <a:pPr marL="457200" indent="-457200">
              <a:buFont typeface="Wingdings 3"/>
              <a:buChar char="Æ"/>
            </a:pPr>
            <a:endParaRPr lang="pl-PL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marL="457200" indent="-457200">
              <a:buFont typeface="Wingdings 3"/>
              <a:buChar char="Æ"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Lepsze wsparcie administracyjne</a:t>
            </a:r>
          </a:p>
          <a:p>
            <a:pPr marL="457200" indent="-457200">
              <a:buFont typeface="Wingdings 3"/>
              <a:buChar char="Æ"/>
            </a:pPr>
            <a:endParaRPr lang="pl-PL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marL="457200" indent="-457200">
              <a:buFont typeface="Wingdings 3"/>
              <a:buChar char="Æ"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Aktywna promocja</a:t>
            </a:r>
          </a:p>
        </p:txBody>
      </p:sp>
    </p:spTree>
    <p:extLst>
      <p:ext uri="{BB962C8B-B14F-4D97-AF65-F5344CB8AC3E}">
        <p14:creationId xmlns:p14="http://schemas.microsoft.com/office/powerpoint/2010/main" val="191157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2516" name="AutoShape 4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14"/>
          <p:cNvSpPr txBox="1">
            <a:spLocks/>
          </p:cNvSpPr>
          <p:nvPr/>
        </p:nvSpPr>
        <p:spPr>
          <a:xfrm>
            <a:off x="1378613" y="216208"/>
            <a:ext cx="7452566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pl-PL" dirty="0" smtClean="0">
                <a:solidFill>
                  <a:srgbClr val="FF0000"/>
                </a:solidFill>
                <a:effectLst/>
              </a:rPr>
              <a:t>PAKT dla HORYZONTU 2020 </a:t>
            </a:r>
            <a:endParaRPr lang="pl-PL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989211" y="1774061"/>
            <a:ext cx="7312578" cy="471618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endParaRPr lang="pl-PL" sz="2000" b="1" dirty="0" smtClean="0">
              <a:solidFill>
                <a:srgbClr val="003399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STRATEGIA INTERNACJONALIZACJI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 ZWIĘKSZENIE NAKŁADÓW KRAJOWYCH NA BADANIA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GRANTY NA GRANTY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400" b="1" dirty="0">
                <a:solidFill>
                  <a:srgbClr val="0070C0"/>
                </a:solidFill>
                <a:latin typeface="+mn-lt"/>
              </a:rPr>
              <a:t>PREMIA NA </a:t>
            </a: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HORYZONCIE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OCENA PARAMETRYCZNA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AKTYWNA PROMOCJA H2020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70C0"/>
                </a:solidFill>
                <a:latin typeface="+mn-lt"/>
              </a:rPr>
              <a:t> FINANSOWANIE SIECI KPK</a:t>
            </a:r>
          </a:p>
          <a:p>
            <a:pPr>
              <a:spcBef>
                <a:spcPts val="600"/>
              </a:spcBef>
            </a:pPr>
            <a:endParaRPr lang="pl-PL" sz="2400" b="1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989211" y="1340697"/>
            <a:ext cx="7312578" cy="510778"/>
          </a:xfrm>
          <a:prstGeom prst="roundRect">
            <a:avLst/>
          </a:prstGeom>
          <a:solidFill>
            <a:srgbClr val="CCECFF">
              <a:alpha val="3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Arial Black" pitchFamily="34" charset="0"/>
              </a:rPr>
              <a:t>MNiSW</a:t>
            </a:r>
            <a:endParaRPr lang="pl-PL" sz="2400" b="1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31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2516" name="AutoShape 4" descr="http://rotszyld.pl/wp-content/uploads/2013/02/Kilka-s%C5%82%C3%B3w-o-lokatach-300x22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14"/>
          <p:cNvSpPr txBox="1">
            <a:spLocks/>
          </p:cNvSpPr>
          <p:nvPr/>
        </p:nvSpPr>
        <p:spPr>
          <a:xfrm>
            <a:off x="1378613" y="216208"/>
            <a:ext cx="7226300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pl-PL" dirty="0" smtClean="0">
                <a:solidFill>
                  <a:srgbClr val="FF0000"/>
                </a:solidFill>
              </a:rPr>
              <a:t>PAKT dla HORYZONTU 2020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045594" y="978218"/>
            <a:ext cx="7096836" cy="783193"/>
          </a:xfrm>
          <a:prstGeom prst="roundRect">
            <a:avLst/>
          </a:prstGeom>
          <a:solidFill>
            <a:srgbClr val="CCFFFF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66CC"/>
                </a:solidFill>
                <a:latin typeface="Arial Black" pitchFamily="34" charset="0"/>
              </a:rPr>
              <a:t>UCZELNIE, INSTYTUTY BADAWCZE, PRZEDSIĘBIORSTWA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0864" y="1848535"/>
            <a:ext cx="8086297" cy="4597003"/>
          </a:xfrm>
          <a:prstGeom prst="roundRect">
            <a:avLst/>
          </a:prstGeom>
          <a:solidFill>
            <a:srgbClr val="CCECFF">
              <a:alpha val="52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66CC"/>
                </a:solidFill>
                <a:latin typeface="+mn-lt"/>
              </a:rPr>
              <a:t>BUDOWA STRATEGII BADAWCZYCH - </a:t>
            </a:r>
            <a:r>
              <a:rPr lang="pl-PL" b="1" dirty="0">
                <a:solidFill>
                  <a:srgbClr val="0066CC"/>
                </a:solidFill>
              </a:rPr>
              <a:t>INTERNACJONALIZACJA NAUKI: współpraca międzynarodowa, działalność ekspercka, mobilność naukowców </a:t>
            </a:r>
            <a:r>
              <a:rPr lang="pl-PL" b="1" i="1" dirty="0">
                <a:solidFill>
                  <a:srgbClr val="0066CC"/>
                </a:solidFill>
              </a:rPr>
              <a:t> </a:t>
            </a:r>
            <a:endParaRPr lang="pl-PL" b="1" dirty="0" smtClean="0">
              <a:solidFill>
                <a:srgbClr val="0066CC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66CC"/>
                </a:solidFill>
                <a:latin typeface="+mn-lt"/>
              </a:rPr>
              <a:t>BUDOWA pionu zarządzania projektami i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wsparcia administracyjnego</a:t>
            </a:r>
            <a:r>
              <a:rPr lang="pl-PL" b="1" dirty="0" smtClean="0">
                <a:solidFill>
                  <a:srgbClr val="0066CC"/>
                </a:solidFill>
                <a:latin typeface="+mn-lt"/>
              </a:rPr>
              <a:t> dla ubiegających się i realizujących projekty H2020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66CC"/>
                </a:solidFill>
                <a:latin typeface="+mn-lt"/>
              </a:rPr>
              <a:t>MIĘDZYNARODOWY PRESTIŻ: zwiększenie liczby grantów ERC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66CC"/>
                </a:solidFill>
                <a:latin typeface="+mn-lt"/>
              </a:rPr>
              <a:t>Współpraca z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przemysłem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66CC"/>
                </a:solidFill>
                <a:latin typeface="+mn-lt"/>
              </a:rPr>
              <a:t>MOTYWOWANIE pracowników: zasady realizacji Premii na Horyzoncie  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66CC"/>
                </a:solidFill>
                <a:latin typeface="+mn-lt"/>
              </a:rPr>
              <a:t>WPROWADZANIE zasad Europejskiej Karty Naukowca i Kodeksu postępowania przy rekrutacji pracowników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66CC"/>
                </a:solidFill>
                <a:latin typeface="+mn-lt"/>
              </a:rPr>
              <a:t>PROMOCJA H2020 i własnego potencjału badawczego</a:t>
            </a:r>
            <a:endParaRPr lang="pl-PL" b="1" dirty="0">
              <a:solidFill>
                <a:srgbClr val="0066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54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947224" y="2389282"/>
            <a:ext cx="44008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Współpraca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– Sieć KPK</a:t>
            </a:r>
          </a:p>
        </p:txBody>
      </p:sp>
    </p:spTree>
    <p:extLst>
      <p:ext uri="{BB962C8B-B14F-4D97-AF65-F5344CB8AC3E}">
        <p14:creationId xmlns:p14="http://schemas.microsoft.com/office/powerpoint/2010/main" val="3107935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pl-PL" sz="2000" dirty="0">
                <a:solidFill>
                  <a:srgbClr val="FF0000"/>
                </a:solidFill>
                <a:effectLst/>
                <a:latin typeface="+mj-lt"/>
              </a:rPr>
              <a:t>Razem z uczelniami tworzymy </a:t>
            </a:r>
            <a:r>
              <a:rPr lang="pl-PL" sz="2000" dirty="0" smtClean="0">
                <a:solidFill>
                  <a:srgbClr val="FF0000"/>
                </a:solidFill>
                <a:effectLst/>
                <a:latin typeface="+mj-lt"/>
              </a:rPr>
              <a:t>Sieć KPK</a:t>
            </a: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7878763" y="4610100"/>
            <a:ext cx="1014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161809" y="1343738"/>
            <a:ext cx="7731366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66CC"/>
                </a:solidFill>
              </a:rPr>
              <a:t>Instytut </a:t>
            </a:r>
            <a:r>
              <a:rPr lang="pl-PL" sz="2000" b="1" dirty="0">
                <a:solidFill>
                  <a:srgbClr val="0066CC"/>
                </a:solidFill>
              </a:rPr>
              <a:t>Podstawowych Problemów Techniki PAN</a:t>
            </a:r>
            <a:endParaRPr lang="pl-PL" sz="2000" dirty="0">
              <a:solidFill>
                <a:srgbClr val="0066CC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70C0"/>
                </a:solidFill>
                <a:latin typeface="+mn-lt"/>
              </a:rPr>
              <a:t>Uniwersytet Warszawski 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70C0"/>
                </a:solidFill>
                <a:latin typeface="+mn-lt"/>
              </a:rPr>
              <a:t>Uniwersytet Łódzki</a:t>
            </a: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70C0"/>
                </a:solidFill>
                <a:latin typeface="+mn-lt"/>
              </a:rPr>
              <a:t>Uniwersytetu im. Adama Mickiewicza w </a:t>
            </a:r>
            <a:r>
              <a:rPr lang="pl-PL" sz="2000" b="1" dirty="0" smtClean="0">
                <a:solidFill>
                  <a:srgbClr val="0070C0"/>
                </a:solidFill>
                <a:latin typeface="+mn-lt"/>
              </a:rPr>
              <a:t>Poznaniu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70C0"/>
                </a:solidFill>
                <a:latin typeface="+mn-lt"/>
              </a:rPr>
              <a:t>Uniwersytet </a:t>
            </a:r>
            <a:r>
              <a:rPr lang="pl-PL" sz="2000" b="1" dirty="0">
                <a:solidFill>
                  <a:srgbClr val="0070C0"/>
                </a:solidFill>
                <a:latin typeface="+mn-lt"/>
              </a:rPr>
              <a:t>Warmińsko-Mazurski w </a:t>
            </a:r>
            <a:r>
              <a:rPr lang="pl-PL" sz="2000" b="1" dirty="0" smtClean="0">
                <a:solidFill>
                  <a:srgbClr val="0070C0"/>
                </a:solidFill>
                <a:latin typeface="+mn-lt"/>
              </a:rPr>
              <a:t>Olsztynie</a:t>
            </a:r>
            <a:r>
              <a:rPr lang="pl-PL" sz="2000" b="1" dirty="0" smtClean="0">
                <a:solidFill>
                  <a:srgbClr val="0070C0"/>
                </a:solidFill>
                <a:latin typeface="+mn-lt"/>
                <a:hlinkClick r:id="rId2"/>
              </a:rPr>
              <a:t> </a:t>
            </a:r>
            <a:endParaRPr lang="pl-PL" sz="2000" b="1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C00000"/>
                </a:solidFill>
                <a:latin typeface="+mn-lt"/>
              </a:rPr>
              <a:t>Zachodniopomorski Uniwersytet Technologiczny </a:t>
            </a:r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w 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Szczecinie 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Politechnika Krakowska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Politechnika Wrocławska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Politechnika Gdańska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Politechnika Śląska</a:t>
            </a: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C00000"/>
                </a:solidFill>
                <a:latin typeface="+mn-lt"/>
              </a:rPr>
              <a:t>Politechnika Białostocka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66CC"/>
                </a:solidFill>
                <a:latin typeface="+mn-lt"/>
              </a:rPr>
              <a:t>Instytut </a:t>
            </a:r>
            <a:r>
              <a:rPr lang="pl-PL" sz="2000" b="1" dirty="0">
                <a:solidFill>
                  <a:srgbClr val="0066CC"/>
                </a:solidFill>
                <a:latin typeface="+mn-lt"/>
              </a:rPr>
              <a:t>Agrofizyki im. Bohdana Dobrzańskiego </a:t>
            </a:r>
            <a:r>
              <a:rPr lang="pl-PL" sz="2000" b="1" dirty="0" smtClean="0">
                <a:solidFill>
                  <a:srgbClr val="0066CC"/>
                </a:solidFill>
                <a:latin typeface="+mn-lt"/>
              </a:rPr>
              <a:t>PAN</a:t>
            </a:r>
            <a:r>
              <a:rPr lang="pl-PL" b="1" dirty="0">
                <a:solidFill>
                  <a:srgbClr val="0066CC"/>
                </a:solidFill>
                <a:latin typeface="+mn-lt"/>
              </a:rPr>
              <a:t/>
            </a:r>
            <a:br>
              <a:rPr lang="pl-PL" b="1" dirty="0">
                <a:solidFill>
                  <a:srgbClr val="0066CC"/>
                </a:solidFill>
                <a:latin typeface="+mn-lt"/>
              </a:rPr>
            </a:br>
            <a:endParaRPr lang="pl-PL" sz="1600" b="1" kern="0" dirty="0" smtClean="0">
              <a:solidFill>
                <a:srgbClr val="0066CC"/>
              </a:solidFill>
              <a:latin typeface="+mn-lt"/>
            </a:endParaRPr>
          </a:p>
          <a:p>
            <a:pPr lvl="1">
              <a:lnSpc>
                <a:spcPct val="80000"/>
              </a:lnSpc>
              <a:spcBef>
                <a:spcPct val="70000"/>
              </a:spcBef>
              <a:spcAft>
                <a:spcPct val="40000"/>
              </a:spcAft>
              <a:defRPr/>
            </a:pPr>
            <a:endParaRPr lang="en-GB" sz="1600" kern="0" dirty="0">
              <a:solidFill>
                <a:srgbClr val="003399"/>
              </a:solidFill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7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endParaRPr lang="en-GB" sz="1600" kern="0" dirty="0">
              <a:solidFill>
                <a:srgbClr val="003399"/>
              </a:solidFill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  <a:defRPr/>
            </a:pPr>
            <a:endParaRPr lang="en-GB" sz="1600" b="1" kern="0" dirty="0">
              <a:solidFill>
                <a:srgbClr val="003399"/>
              </a:solidFill>
              <a:latin typeface="+mn-lt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6572286" y="3703875"/>
            <a:ext cx="1940928" cy="1812450"/>
            <a:chOff x="6599213" y="3911666"/>
            <a:chExt cx="1940928" cy="18124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14" t="32387" r="4433" b="34489"/>
            <a:stretch/>
          </p:blipFill>
          <p:spPr bwMode="auto">
            <a:xfrm>
              <a:off x="6599213" y="3911666"/>
              <a:ext cx="1940928" cy="181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Elipsa 7"/>
            <p:cNvSpPr>
              <a:spLocks noChangeAspect="1"/>
            </p:cNvSpPr>
            <p:nvPr/>
          </p:nvSpPr>
          <p:spPr bwMode="auto">
            <a:xfrm>
              <a:off x="7839551" y="4694135"/>
              <a:ext cx="144000" cy="1440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366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5227" y="174171"/>
            <a:ext cx="6662056" cy="591004"/>
          </a:xfrm>
        </p:spPr>
        <p:txBody>
          <a:bodyPr/>
          <a:lstStyle/>
          <a:p>
            <a:pPr lvl="0"/>
            <a:r>
              <a:rPr lang="pl-PL" sz="2000" dirty="0" smtClean="0">
                <a:solidFill>
                  <a:srgbClr val="FF0000"/>
                </a:solidFill>
                <a:effectLst/>
              </a:rPr>
              <a:t>HORYZONT 2020</a:t>
            </a:r>
            <a:r>
              <a:rPr lang="pl-PL" sz="2000" dirty="0">
                <a:solidFill>
                  <a:srgbClr val="FF0000"/>
                </a:solidFill>
                <a:effectLst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effectLst/>
              </a:rPr>
              <a:t>- konferencje regionalne</a:t>
            </a:r>
            <a:endParaRPr lang="pl-PL" sz="2000" u="sng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agalik\Pictures\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5" y="1105004"/>
            <a:ext cx="4218660" cy="19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galik\AppData\Local\Microsoft\Windows\Temporary Internet Files\Content.Outlook\AX0XA5G9\mapa_da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05004"/>
            <a:ext cx="2813863" cy="26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92955" y="3184764"/>
            <a:ext cx="7782900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u="sng" dirty="0">
                <a:solidFill>
                  <a:srgbClr val="FF0000"/>
                </a:solidFill>
                <a:latin typeface="+mj-lt"/>
                <a:cs typeface="Arial" charset="0"/>
              </a:rPr>
              <a:t>29.10.2014 r. </a:t>
            </a:r>
            <a:r>
              <a:rPr lang="pl-PL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– Region </a:t>
            </a:r>
            <a:r>
              <a:rPr lang="pl-PL" b="1" u="sng" dirty="0">
                <a:solidFill>
                  <a:srgbClr val="FF0000"/>
                </a:solidFill>
                <a:latin typeface="+mj-lt"/>
                <a:cs typeface="Arial" charset="0"/>
              </a:rPr>
              <a:t>Centralny – BUW </a:t>
            </a:r>
            <a:r>
              <a:rPr lang="pl-PL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UW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</a:pPr>
            <a:endParaRPr lang="pl-PL" sz="1600" dirty="0" smtClean="0"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04.11 	– 	Region Poł.-Zach. 	– 	Wrocław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06.11 	– 	Region Płn.-Wsch. 	– 	Olsztyn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18.11 	– 	Region Południowy	– 	Kraków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20.11 	– 	Region Płn.-Zach. 	– 	Szczecin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25.11 	– 	Region Wschodni 	– 	Lublin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27.11 	– 	Region Śląski 		– 	Gliwice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02.12 	– 	Region Podlaski 	– 	Białystok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03.12 	– 	Region Zachodni 	– 	Poznań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04.12 	– 	Region Północny 	– 	Gdańsk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  <a:tab pos="900113" algn="l"/>
                <a:tab pos="2784475" algn="l"/>
                <a:tab pos="3138488" algn="l"/>
              </a:tabLst>
            </a:pPr>
            <a:r>
              <a:rPr lang="pl-PL" sz="1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09.12 	– 	Region Łódzki 		– 	Łódź</a:t>
            </a:r>
            <a:r>
              <a:rPr lang="pl-PL" sz="1600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endParaRPr lang="pl-PL" sz="16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6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 flipH="1">
            <a:off x="5478107" y="1641958"/>
            <a:ext cx="1211762" cy="119268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8100">
            <a:solidFill>
              <a:schemeClr val="accent2"/>
            </a:solidFill>
            <a:prstDash val="sysDash"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2490537" y="0"/>
            <a:ext cx="6431738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Programy Ramowe UE </a:t>
            </a:r>
          </a:p>
          <a:p>
            <a:pPr algn="ctr"/>
            <a:r>
              <a:rPr lang="pl-PL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(w </a:t>
            </a:r>
            <a:r>
              <a:rPr lang="pl-PL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mld </a:t>
            </a:r>
            <a:r>
              <a:rPr lang="pl-PL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euro)</a:t>
            </a:r>
            <a:endParaRPr lang="pl-PL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63423"/>
              </p:ext>
            </p:extLst>
          </p:nvPr>
        </p:nvGraphicFramePr>
        <p:xfrm>
          <a:off x="755904" y="1365868"/>
          <a:ext cx="7445604" cy="485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130516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37029" y="3309255"/>
            <a:ext cx="15240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38629" y="3396342"/>
            <a:ext cx="7750627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51543" y="2989941"/>
            <a:ext cx="8215086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540329" y="144018"/>
            <a:ext cx="6400513" cy="57626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/>
              </a:rPr>
              <a:t>Wspólne działania</a:t>
            </a:r>
            <a:endParaRPr lang="pl-PL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989931" y="1896251"/>
            <a:ext cx="7399325" cy="383181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pl-PL" dirty="0" smtClean="0">
                <a:solidFill>
                  <a:srgbClr val="0066CC"/>
                </a:solidFill>
              </a:rPr>
              <a:t>25.04.2014 r. - spotkanie w </a:t>
            </a:r>
            <a:r>
              <a:rPr lang="pl-PL" dirty="0" err="1" smtClean="0">
                <a:solidFill>
                  <a:srgbClr val="0066CC"/>
                </a:solidFill>
              </a:rPr>
              <a:t>MNiSW</a:t>
            </a:r>
            <a:r>
              <a:rPr lang="pl-PL" dirty="0" smtClean="0">
                <a:solidFill>
                  <a:srgbClr val="0066CC"/>
                </a:solidFill>
              </a:rPr>
              <a:t> </a:t>
            </a:r>
            <a:r>
              <a:rPr lang="pl-PL" dirty="0">
                <a:solidFill>
                  <a:srgbClr val="0066CC"/>
                </a:solidFill>
              </a:rPr>
              <a:t>z udziałem </a:t>
            </a:r>
            <a:r>
              <a:rPr lang="pl-PL" b="1" dirty="0">
                <a:solidFill>
                  <a:srgbClr val="0066CC"/>
                </a:solidFill>
              </a:rPr>
              <a:t>audytorów wewnętrznych </a:t>
            </a:r>
            <a:r>
              <a:rPr lang="pl-PL" dirty="0">
                <a:solidFill>
                  <a:srgbClr val="0066CC"/>
                </a:solidFill>
              </a:rPr>
              <a:t>uczelni wyższych, biegłych rewidentów oraz przedstawicieli </a:t>
            </a:r>
            <a:r>
              <a:rPr lang="pl-PL" dirty="0" smtClean="0">
                <a:solidFill>
                  <a:srgbClr val="0066CC"/>
                </a:solidFill>
              </a:rPr>
              <a:t>PWC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>
                <a:solidFill>
                  <a:srgbClr val="0066CC"/>
                </a:solidFill>
              </a:rPr>
              <a:t>29.05.2014 r. - spotkanie </a:t>
            </a:r>
            <a:r>
              <a:rPr lang="pl-PL" b="1" dirty="0">
                <a:solidFill>
                  <a:srgbClr val="0066CC"/>
                </a:solidFill>
              </a:rPr>
              <a:t>KRPUT</a:t>
            </a:r>
            <a:r>
              <a:rPr lang="pl-PL" dirty="0">
                <a:solidFill>
                  <a:srgbClr val="0066CC"/>
                </a:solidFill>
              </a:rPr>
              <a:t> we Wrocławiu </a:t>
            </a:r>
            <a:endParaRPr lang="pl-PL" dirty="0" smtClean="0">
              <a:solidFill>
                <a:srgbClr val="0066CC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>
                <a:solidFill>
                  <a:srgbClr val="0066CC"/>
                </a:solidFill>
              </a:rPr>
              <a:t>9-11.10.2014 r. - Spotkanie </a:t>
            </a:r>
            <a:r>
              <a:rPr lang="pl-PL" b="1" dirty="0" smtClean="0">
                <a:solidFill>
                  <a:srgbClr val="0066CC"/>
                </a:solidFill>
              </a:rPr>
              <a:t>UKN</a:t>
            </a:r>
            <a:r>
              <a:rPr lang="pl-PL" dirty="0" smtClean="0">
                <a:solidFill>
                  <a:srgbClr val="0066CC"/>
                </a:solidFill>
              </a:rPr>
              <a:t> w Rzeszowie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>
                <a:solidFill>
                  <a:srgbClr val="0066CC"/>
                </a:solidFill>
                <a:latin typeface="+mn-lt"/>
              </a:rPr>
              <a:t>16-18.10.2014 </a:t>
            </a:r>
            <a:r>
              <a:rPr lang="pl-PL" dirty="0">
                <a:solidFill>
                  <a:srgbClr val="0066CC"/>
                </a:solidFill>
                <a:latin typeface="+mn-lt"/>
              </a:rPr>
              <a:t>r</a:t>
            </a:r>
            <a:r>
              <a:rPr lang="pl-PL" dirty="0" smtClean="0">
                <a:solidFill>
                  <a:srgbClr val="0066CC"/>
                </a:solidFill>
                <a:latin typeface="+mn-lt"/>
              </a:rPr>
              <a:t>. - Posiedzenie Zgromadzenia Plenarnego </a:t>
            </a:r>
            <a:r>
              <a:rPr lang="pl-PL" b="1" dirty="0" smtClean="0">
                <a:solidFill>
                  <a:srgbClr val="0066CC"/>
                </a:solidFill>
                <a:latin typeface="+mn-lt"/>
              </a:rPr>
              <a:t>KRASP</a:t>
            </a:r>
            <a:r>
              <a:rPr lang="pl-PL" dirty="0" smtClean="0">
                <a:solidFill>
                  <a:srgbClr val="0066CC"/>
                </a:solidFill>
                <a:latin typeface="+mn-lt"/>
              </a:rPr>
              <a:t> w Gdańsku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>
                <a:solidFill>
                  <a:srgbClr val="0066CC"/>
                </a:solidFill>
                <a:latin typeface="+mn-lt"/>
              </a:rPr>
              <a:t>27.11.2014 r. - XVIII </a:t>
            </a:r>
            <a:r>
              <a:rPr lang="pl-PL" dirty="0">
                <a:solidFill>
                  <a:srgbClr val="0066CC"/>
                </a:solidFill>
                <a:latin typeface="+mn-lt"/>
              </a:rPr>
              <a:t>Konferencja </a:t>
            </a:r>
            <a:r>
              <a:rPr lang="pl-PL" b="1" dirty="0">
                <a:solidFill>
                  <a:srgbClr val="0066CC"/>
                </a:solidFill>
                <a:latin typeface="+mn-lt"/>
              </a:rPr>
              <a:t>Kolegium Prorektorów ds. Nauki i Rozwoju</a:t>
            </a:r>
            <a:r>
              <a:rPr lang="pl-PL" dirty="0">
                <a:solidFill>
                  <a:srgbClr val="0066CC"/>
                </a:solidFill>
                <a:latin typeface="+mn-lt"/>
              </a:rPr>
              <a:t> </a:t>
            </a:r>
            <a:r>
              <a:rPr lang="pl-PL" dirty="0" smtClean="0">
                <a:solidFill>
                  <a:srgbClr val="0066CC"/>
                </a:solidFill>
                <a:latin typeface="+mn-lt"/>
              </a:rPr>
              <a:t>PWST w Poznaniu</a:t>
            </a:r>
          </a:p>
        </p:txBody>
      </p:sp>
    </p:spTree>
    <p:extLst>
      <p:ext uri="{BB962C8B-B14F-4D97-AF65-F5344CB8AC3E}">
        <p14:creationId xmlns:p14="http://schemas.microsoft.com/office/powerpoint/2010/main" val="224971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1843588" y="2396609"/>
            <a:ext cx="6810199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3200" b="1" dirty="0" smtClean="0">
                <a:solidFill>
                  <a:srgbClr val="002060"/>
                </a:solidFill>
              </a:rPr>
              <a:t>Program</a:t>
            </a:r>
            <a:r>
              <a:rPr lang="pl-PL" sz="3200" b="1" dirty="0" smtClean="0"/>
              <a:t> Horyzont 2020 </a:t>
            </a:r>
          </a:p>
          <a:p>
            <a:pPr marL="271463" algn="ctr">
              <a:defRPr/>
            </a:pPr>
            <a:endParaRPr lang="pl-PL" sz="3200" b="1" dirty="0" smtClean="0"/>
          </a:p>
          <a:p>
            <a:pPr marL="271463" algn="ctr">
              <a:defRPr/>
            </a:pPr>
            <a:endParaRPr lang="pl-PL" sz="3200" b="1" dirty="0" smtClean="0"/>
          </a:p>
          <a:p>
            <a:pPr marL="271463" algn="ctr">
              <a:defRPr/>
            </a:pPr>
            <a:r>
              <a:rPr lang="pl-PL" sz="2800" b="1" i="1" dirty="0" smtClean="0">
                <a:solidFill>
                  <a:srgbClr val="0C4B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Gdzie znaleźć potrzebne informacje?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7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813952" y="5951439"/>
            <a:ext cx="314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4"/>
              </a:rPr>
              <a:t>http://www.indect-project.eu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29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1843588" y="2396609"/>
            <a:ext cx="6810199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3200" b="1" smtClean="0">
                <a:solidFill>
                  <a:srgbClr val="002060"/>
                </a:solidFill>
              </a:rPr>
              <a:t>Program</a:t>
            </a:r>
            <a:r>
              <a:rPr lang="pl-PL" sz="3200" b="1" smtClean="0"/>
              <a:t> Horyzont 2020 </a:t>
            </a:r>
          </a:p>
          <a:p>
            <a:pPr marL="271463" algn="ctr">
              <a:defRPr/>
            </a:pPr>
            <a:endParaRPr lang="pl-PL" sz="3200" b="1" smtClean="0"/>
          </a:p>
          <a:p>
            <a:pPr marL="271463" algn="ctr">
              <a:defRPr/>
            </a:pPr>
            <a:endParaRPr lang="pl-PL" sz="3200" b="1" smtClean="0"/>
          </a:p>
          <a:p>
            <a:pPr marL="271463" algn="ctr">
              <a:defRPr/>
            </a:pPr>
            <a:r>
              <a:rPr lang="pl-PL" sz="2800" b="1" i="1" smtClean="0">
                <a:solidFill>
                  <a:srgbClr val="0C4B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Gdzie znaleźć potrzebne informacje?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829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1843588" y="2396609"/>
            <a:ext cx="6810199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3200" b="1" dirty="0" smtClean="0">
                <a:solidFill>
                  <a:srgbClr val="002060"/>
                </a:solidFill>
              </a:rPr>
              <a:t>Program</a:t>
            </a:r>
            <a:r>
              <a:rPr lang="pl-PL" sz="3200" b="1" dirty="0" smtClean="0"/>
              <a:t> Horyzont 2020 </a:t>
            </a:r>
          </a:p>
          <a:p>
            <a:pPr marL="271463" algn="ctr">
              <a:defRPr/>
            </a:pPr>
            <a:endParaRPr lang="pl-PL" sz="3200" b="1" dirty="0" smtClean="0"/>
          </a:p>
          <a:p>
            <a:pPr marL="271463" algn="ctr">
              <a:defRPr/>
            </a:pPr>
            <a:endParaRPr lang="pl-PL" sz="3200" b="1" dirty="0" smtClean="0"/>
          </a:p>
          <a:p>
            <a:pPr marL="271463" algn="ctr">
              <a:defRPr/>
            </a:pPr>
            <a:r>
              <a:rPr lang="pl-PL" sz="2800" b="1" i="1" dirty="0" smtClean="0">
                <a:solidFill>
                  <a:srgbClr val="0C4B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Gdzie znaleźć potrzebne informacje?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047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57" y="372979"/>
            <a:ext cx="7782518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ole tekstowe 2"/>
          <p:cNvSpPr txBox="1">
            <a:spLocks noChangeArrowheads="1"/>
          </p:cNvSpPr>
          <p:nvPr/>
        </p:nvSpPr>
        <p:spPr bwMode="auto">
          <a:xfrm>
            <a:off x="611188" y="2335965"/>
            <a:ext cx="8281987" cy="392415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pl-PL" sz="2000" b="1" dirty="0" smtClean="0">
                <a:solidFill>
                  <a:srgbClr val="00528E"/>
                </a:solidFill>
              </a:rPr>
              <a:t>2004-2006</a:t>
            </a:r>
            <a:r>
              <a:rPr lang="pl-PL" sz="2000" dirty="0">
                <a:solidFill>
                  <a:srgbClr val="00528E"/>
                </a:solidFill>
              </a:rPr>
              <a:t>: cykl warsztatów z zakresu zarządzania projektami </a:t>
            </a:r>
            <a:r>
              <a:rPr lang="pl-PL" sz="2000" dirty="0" smtClean="0">
                <a:solidFill>
                  <a:srgbClr val="00528E"/>
                </a:solidFill>
              </a:rPr>
              <a:t>B+R</a:t>
            </a:r>
            <a:r>
              <a:rPr lang="pl-PL" sz="2000" dirty="0">
                <a:solidFill>
                  <a:srgbClr val="00528E"/>
                </a:solidFill>
              </a:rPr>
              <a:t/>
            </a:r>
            <a:br>
              <a:rPr lang="pl-PL" sz="2000" dirty="0">
                <a:solidFill>
                  <a:srgbClr val="00528E"/>
                </a:solidFill>
              </a:rPr>
            </a:br>
            <a:endParaRPr lang="pl-PL" sz="900" dirty="0" smtClean="0">
              <a:solidFill>
                <a:srgbClr val="00528E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pl-PL" sz="2000" b="1" dirty="0" smtClean="0">
                <a:solidFill>
                  <a:srgbClr val="00528E"/>
                </a:solidFill>
              </a:rPr>
              <a:t>2006</a:t>
            </a:r>
            <a:r>
              <a:rPr lang="pl-PL" sz="2000" dirty="0">
                <a:solidFill>
                  <a:srgbClr val="00528E"/>
                </a:solidFill>
              </a:rPr>
              <a:t>: Inauguracja 7PR w </a:t>
            </a:r>
            <a:r>
              <a:rPr lang="pl-PL" sz="2000" dirty="0" smtClean="0">
                <a:solidFill>
                  <a:srgbClr val="00528E"/>
                </a:solidFill>
              </a:rPr>
              <a:t>Polsce - Spotkanie </a:t>
            </a:r>
            <a:r>
              <a:rPr lang="pl-PL" sz="2000" dirty="0">
                <a:solidFill>
                  <a:srgbClr val="00528E"/>
                </a:solidFill>
              </a:rPr>
              <a:t>dotyczące zarządzaniu projektami </a:t>
            </a:r>
            <a:r>
              <a:rPr lang="pl-PL" sz="2000" dirty="0" smtClean="0">
                <a:solidFill>
                  <a:srgbClr val="00528E"/>
                </a:solidFill>
              </a:rPr>
              <a:t>badawczymi</a:t>
            </a:r>
            <a:r>
              <a:rPr lang="pl-PL" sz="2000" dirty="0">
                <a:solidFill>
                  <a:srgbClr val="00528E"/>
                </a:solidFill>
              </a:rPr>
              <a:t/>
            </a:r>
            <a:br>
              <a:rPr lang="pl-PL" sz="2000" dirty="0">
                <a:solidFill>
                  <a:srgbClr val="00528E"/>
                </a:solidFill>
              </a:rPr>
            </a:br>
            <a:endParaRPr lang="pl-PL" sz="800" dirty="0" smtClean="0">
              <a:solidFill>
                <a:srgbClr val="00528E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00528E"/>
                </a:solidFill>
              </a:rPr>
              <a:t>2007</a:t>
            </a:r>
            <a:r>
              <a:rPr lang="pl-PL" sz="2000" dirty="0">
                <a:solidFill>
                  <a:srgbClr val="00528E"/>
                </a:solidFill>
              </a:rPr>
              <a:t>: </a:t>
            </a:r>
            <a:endParaRPr lang="pl-PL" sz="2000" dirty="0" smtClean="0">
              <a:solidFill>
                <a:srgbClr val="00528E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l-PL" sz="400" dirty="0">
                <a:solidFill>
                  <a:srgbClr val="00528E"/>
                </a:solidFill>
              </a:rPr>
              <a:t/>
            </a:r>
            <a:br>
              <a:rPr lang="pl-PL" sz="400" dirty="0">
                <a:solidFill>
                  <a:srgbClr val="00528E"/>
                </a:solidFill>
              </a:rPr>
            </a:br>
            <a:r>
              <a:rPr lang="pl-PL" sz="2000" dirty="0">
                <a:solidFill>
                  <a:srgbClr val="00528E"/>
                </a:solidFill>
              </a:rPr>
              <a:t>- Doroczna </a:t>
            </a:r>
            <a:r>
              <a:rPr lang="pl-PL" sz="2000" dirty="0" smtClean="0">
                <a:solidFill>
                  <a:srgbClr val="00528E"/>
                </a:solidFill>
              </a:rPr>
              <a:t>Konferencja </a:t>
            </a:r>
            <a:r>
              <a:rPr lang="pl-PL" sz="2000" dirty="0">
                <a:solidFill>
                  <a:srgbClr val="00528E"/>
                </a:solidFill>
              </a:rPr>
              <a:t>Europejskiego Stowarzyszenia Menedżerów i Administratorów Badań (</a:t>
            </a:r>
            <a:r>
              <a:rPr lang="pl-PL" sz="2000" b="1" dirty="0">
                <a:solidFill>
                  <a:srgbClr val="00528E"/>
                </a:solidFill>
              </a:rPr>
              <a:t>EARMA</a:t>
            </a:r>
            <a:r>
              <a:rPr lang="pl-PL" sz="2000" dirty="0">
                <a:solidFill>
                  <a:srgbClr val="00528E"/>
                </a:solidFill>
              </a:rPr>
              <a:t>) w Warszawie </a:t>
            </a:r>
            <a:br>
              <a:rPr lang="pl-PL" sz="2000" dirty="0">
                <a:solidFill>
                  <a:srgbClr val="00528E"/>
                </a:solidFill>
              </a:rPr>
            </a:br>
            <a:endParaRPr lang="pl-PL" sz="400" dirty="0" smtClean="0">
              <a:solidFill>
                <a:srgbClr val="00528E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l-PL" sz="2000" dirty="0" smtClean="0">
                <a:solidFill>
                  <a:srgbClr val="00528E"/>
                </a:solidFill>
              </a:rPr>
              <a:t>- </a:t>
            </a:r>
            <a:r>
              <a:rPr lang="pl-PL" sz="2000" b="1" dirty="0" smtClean="0">
                <a:solidFill>
                  <a:srgbClr val="00528E"/>
                </a:solidFill>
              </a:rPr>
              <a:t>Światowy </a:t>
            </a:r>
            <a:r>
              <a:rPr lang="pl-PL" sz="2000" b="1" dirty="0">
                <a:solidFill>
                  <a:srgbClr val="00528E"/>
                </a:solidFill>
              </a:rPr>
              <a:t>Kongres IPMA</a:t>
            </a:r>
            <a:r>
              <a:rPr lang="pl-PL" sz="2000" dirty="0">
                <a:solidFill>
                  <a:srgbClr val="00528E"/>
                </a:solidFill>
              </a:rPr>
              <a:t>, w </a:t>
            </a:r>
            <a:r>
              <a:rPr lang="pl-PL" sz="2000" dirty="0" smtClean="0">
                <a:solidFill>
                  <a:srgbClr val="00528E"/>
                </a:solidFill>
              </a:rPr>
              <a:t>Krakowie, </a:t>
            </a:r>
            <a:r>
              <a:rPr lang="pl-PL" sz="2000" dirty="0">
                <a:solidFill>
                  <a:srgbClr val="00528E"/>
                </a:solidFill>
              </a:rPr>
              <a:t>w </a:t>
            </a:r>
            <a:r>
              <a:rPr lang="pl-PL" sz="2000" dirty="0" smtClean="0">
                <a:solidFill>
                  <a:srgbClr val="00528E"/>
                </a:solidFill>
              </a:rPr>
              <a:t>tym Panel poświęcony  zarządzaniu projektami badawczymi</a:t>
            </a:r>
            <a:r>
              <a:rPr lang="pl-PL" sz="2000" dirty="0">
                <a:solidFill>
                  <a:srgbClr val="00528E"/>
                </a:solidFill>
              </a:rPr>
              <a:t/>
            </a:r>
            <a:br>
              <a:rPr lang="pl-PL" sz="2000" dirty="0">
                <a:solidFill>
                  <a:srgbClr val="00528E"/>
                </a:solidFill>
              </a:rPr>
            </a:br>
            <a:endParaRPr lang="pl-PL" sz="400" dirty="0" smtClean="0">
              <a:solidFill>
                <a:srgbClr val="00528E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l-PL" sz="2000" dirty="0" smtClean="0">
                <a:solidFill>
                  <a:srgbClr val="00528E"/>
                </a:solidFill>
              </a:rPr>
              <a:t>- Powstanie Krajowej Rady </a:t>
            </a:r>
            <a:r>
              <a:rPr lang="pl-PL" sz="2000" dirty="0">
                <a:solidFill>
                  <a:srgbClr val="00528E"/>
                </a:solidFill>
              </a:rPr>
              <a:t>Koordynatorów Projektów Badawczych (</a:t>
            </a:r>
            <a:r>
              <a:rPr lang="pl-PL" sz="2000" b="1" dirty="0">
                <a:solidFill>
                  <a:srgbClr val="00528E"/>
                </a:solidFill>
              </a:rPr>
              <a:t>KRAB</a:t>
            </a:r>
            <a:r>
              <a:rPr lang="pl-PL" sz="2000" dirty="0">
                <a:solidFill>
                  <a:srgbClr val="00528E"/>
                </a:solidFill>
              </a:rPr>
              <a:t>)</a:t>
            </a:r>
            <a:endParaRPr lang="en-US" sz="2000" b="1" dirty="0" smtClean="0">
              <a:solidFill>
                <a:srgbClr val="00528E"/>
              </a:solidFill>
              <a:latin typeface="Calibri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03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479883" y="2607275"/>
            <a:ext cx="6136105" cy="35394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Uniwersytet Ekonomiczny </a:t>
            </a:r>
            <a:r>
              <a:rPr lang="pl-PL" sz="2000" b="1" dirty="0">
                <a:solidFill>
                  <a:srgbClr val="C00000"/>
                </a:solidFill>
                <a:latin typeface="Calibri" pitchFamily="34" charset="0"/>
              </a:rPr>
              <a:t>w Krakowie (Lider</a:t>
            </a: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)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Uniwersytet Ekonomiczny </a:t>
            </a:r>
            <a:r>
              <a:rPr lang="pl-PL" sz="2000" b="1" dirty="0">
                <a:solidFill>
                  <a:srgbClr val="C00000"/>
                </a:solidFill>
                <a:latin typeface="Calibri" pitchFamily="34" charset="0"/>
              </a:rPr>
              <a:t>w </a:t>
            </a: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Katowicach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Uniwersytet Szczeciński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Politechnika Gdańska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Politechnika Łódzka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Politechnika Wrocławska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Akademia </a:t>
            </a:r>
            <a:r>
              <a:rPr lang="pl-PL" sz="2000" b="1" dirty="0">
                <a:solidFill>
                  <a:srgbClr val="C00000"/>
                </a:solidFill>
                <a:latin typeface="Calibri" pitchFamily="34" charset="0"/>
              </a:rPr>
              <a:t>Leona </a:t>
            </a: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Koźmińskiego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Instytut </a:t>
            </a:r>
            <a:r>
              <a:rPr lang="pl-PL" sz="2000" b="1" dirty="0">
                <a:solidFill>
                  <a:srgbClr val="C00000"/>
                </a:solidFill>
                <a:latin typeface="Calibri" pitchFamily="34" charset="0"/>
              </a:rPr>
              <a:t>Podstawowych Problemów Techniki </a:t>
            </a:r>
            <a:r>
              <a:rPr lang="pl-PL" sz="2000" b="1" dirty="0" smtClean="0">
                <a:solidFill>
                  <a:srgbClr val="C00000"/>
                </a:solidFill>
                <a:latin typeface="Calibri" pitchFamily="34" charset="0"/>
              </a:rPr>
              <a:t>PAN </a:t>
            </a:r>
            <a:endParaRPr lang="pl-PL" sz="20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pl-PL" sz="2400" b="1" dirty="0" err="1" smtClean="0">
                <a:solidFill>
                  <a:srgbClr val="FF0000"/>
                </a:solidFill>
                <a:latin typeface="Calibri" pitchFamily="34" charset="0"/>
              </a:rPr>
              <a:t>EdP</a:t>
            </a:r>
            <a:r>
              <a:rPr lang="pl-PL" sz="2400" b="1" dirty="0">
                <a:solidFill>
                  <a:srgbClr val="FF0000"/>
                </a:solidFill>
                <a:latin typeface="Calibri" pitchFamily="34" charset="0"/>
              </a:rPr>
              <a:t>, EARMA, KRAB, </a:t>
            </a: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</a:rPr>
              <a:t>IPMA Polska</a:t>
            </a:r>
            <a:endParaRPr lang="pl-PL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281361" y="1359568"/>
            <a:ext cx="6749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b="1" dirty="0" err="1">
                <a:solidFill>
                  <a:srgbClr val="0070C0"/>
                </a:solidFill>
                <a:latin typeface="+mn-lt"/>
              </a:rPr>
              <a:t>Postgraduate</a:t>
            </a:r>
            <a:r>
              <a:rPr lang="pl-PL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pl-PL" b="1" dirty="0" err="1">
                <a:solidFill>
                  <a:srgbClr val="0070C0"/>
                </a:solidFill>
                <a:latin typeface="+mn-lt"/>
              </a:rPr>
              <a:t>Studies</a:t>
            </a:r>
            <a:r>
              <a:rPr lang="pl-PL" b="1" dirty="0">
                <a:solidFill>
                  <a:srgbClr val="0070C0"/>
                </a:solidFill>
                <a:latin typeface="+mn-lt"/>
              </a:rPr>
              <a:t> for </a:t>
            </a:r>
            <a:r>
              <a:rPr lang="pl-PL" b="1" dirty="0" err="1">
                <a:solidFill>
                  <a:srgbClr val="0070C0"/>
                </a:solidFill>
                <a:latin typeface="+mn-lt"/>
              </a:rPr>
              <a:t>employees</a:t>
            </a:r>
            <a:r>
              <a:rPr lang="pl-PL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of scientific and research institutions</a:t>
            </a:r>
            <a:r>
              <a:rPr lang="pl-PL" b="1" dirty="0">
                <a:solidFill>
                  <a:srgbClr val="0070C0"/>
                </a:solidFill>
                <a:latin typeface="+mn-lt"/>
              </a:rPr>
              <a:t> -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Research Project Management and Commercialization</a:t>
            </a:r>
            <a:r>
              <a:rPr lang="pl-PL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pl-PL" b="1" dirty="0" err="1">
                <a:solidFill>
                  <a:srgbClr val="0070C0"/>
                </a:solidFill>
                <a:latin typeface="+mn-lt"/>
              </a:rPr>
              <a:t>Research</a:t>
            </a:r>
            <a:r>
              <a:rPr lang="pl-PL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  <a:latin typeface="+mn-lt"/>
              </a:rPr>
              <a:t>Results</a:t>
            </a:r>
            <a:endParaRPr lang="pl-PL" b="1" dirty="0" smtClean="0">
              <a:solidFill>
                <a:srgbClr val="0070C0"/>
              </a:solidFill>
              <a:latin typeface="+mn-lt"/>
            </a:endParaRPr>
          </a:p>
          <a:p>
            <a:pPr lvl="0" algn="ctr">
              <a:defRPr/>
            </a:pPr>
            <a:endParaRPr lang="pl-PL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58629" y="146067"/>
            <a:ext cx="60584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kern="0" dirty="0" smtClean="0">
                <a:solidFill>
                  <a:srgbClr val="FF0000"/>
                </a:solidFill>
                <a:latin typeface="+mj-lt"/>
              </a:rPr>
              <a:t>Wsparcie administracyjne na uczelniach</a:t>
            </a:r>
          </a:p>
          <a:p>
            <a:pPr algn="ctr"/>
            <a:r>
              <a:rPr lang="pl-PL" b="1" kern="0" dirty="0" smtClean="0">
                <a:solidFill>
                  <a:srgbClr val="FF0000"/>
                </a:solidFill>
                <a:latin typeface="+mj-lt"/>
              </a:rPr>
              <a:t>Studia podyplomowe (2010–2013)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4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95409" y="1927559"/>
            <a:ext cx="7921625" cy="338554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 err="1" smtClean="0">
                <a:solidFill>
                  <a:srgbClr val="C00000"/>
                </a:solidFill>
                <a:latin typeface="Calibri" pitchFamily="34" charset="0"/>
              </a:rPr>
              <a:t>Results</a:t>
            </a:r>
            <a:r>
              <a:rPr lang="pl-PL" sz="2400" b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pl-PL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pl-PL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17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postgraduate </a:t>
            </a:r>
            <a:r>
              <a:rPr lang="pl-PL" sz="2000" b="1" dirty="0" err="1" smtClean="0">
                <a:solidFill>
                  <a:srgbClr val="002060"/>
                </a:solidFill>
                <a:latin typeface="Calibri" pitchFamily="34" charset="0"/>
              </a:rPr>
              <a:t>standarized</a:t>
            </a:r>
            <a:r>
              <a:rPr lang="pl-PL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courses</a:t>
            </a:r>
            <a:r>
              <a:rPr lang="pl-PL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at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seven universities</a:t>
            </a: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completed by</a:t>
            </a:r>
            <a:r>
              <a:rPr lang="pl-PL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more than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400 academic and administrative staff</a:t>
            </a: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45 universities and 99 research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institutes across Poland</a:t>
            </a:r>
            <a:endParaRPr lang="pl-PL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pl-PL" sz="2000" b="1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bout 60 per cent of participants qualified as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IPMA certified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 PM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associates</a:t>
            </a:r>
            <a:r>
              <a:rPr lang="pl-PL" sz="2000" b="1" dirty="0">
                <a:solidFill>
                  <a:srgbClr val="002060"/>
                </a:solidFill>
                <a:latin typeface="Calibri" pitchFamily="34" charset="0"/>
              </a:rPr>
              <a:t> – D </a:t>
            </a:r>
            <a:r>
              <a:rPr lang="pl-PL" sz="2000" b="1" dirty="0" err="1">
                <a:solidFill>
                  <a:srgbClr val="002060"/>
                </a:solidFill>
                <a:latin typeface="Calibri" pitchFamily="34" charset="0"/>
              </a:rPr>
              <a:t>level</a:t>
            </a:r>
            <a:endParaRPr lang="pl-PL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pl-PL" sz="2000" b="1" dirty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seminars for policymakers</a:t>
            </a:r>
            <a:r>
              <a:rPr lang="pl-PL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and leaders of scientific institutions.</a:t>
            </a:r>
            <a:endParaRPr lang="pl-PL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58629" y="146067"/>
            <a:ext cx="60584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kern="0" dirty="0" smtClean="0">
                <a:solidFill>
                  <a:srgbClr val="FF0000"/>
                </a:solidFill>
                <a:latin typeface="+mj-lt"/>
              </a:rPr>
              <a:t>Wsparcie administracyjne na uczelniach</a:t>
            </a:r>
          </a:p>
          <a:p>
            <a:pPr algn="ctr"/>
            <a:r>
              <a:rPr lang="pl-PL" b="1" kern="0" dirty="0" smtClean="0">
                <a:solidFill>
                  <a:srgbClr val="FF0000"/>
                </a:solidFill>
                <a:latin typeface="+mj-lt"/>
              </a:rPr>
              <a:t>Studia podyplomowe (2010-2013)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26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5876" y="1455822"/>
            <a:ext cx="7993063" cy="1828800"/>
          </a:xfrm>
        </p:spPr>
        <p:txBody>
          <a:bodyPr/>
          <a:lstStyle/>
          <a:p>
            <a:pPr lvl="1"/>
            <a:r>
              <a:rPr lang="pl-PL" altLang="pl-PL" b="1" dirty="0" smtClean="0">
                <a:solidFill>
                  <a:srgbClr val="00528E"/>
                </a:solidFill>
                <a:effectLst/>
                <a:latin typeface="Calibri" pitchFamily="34" charset="0"/>
              </a:rPr>
              <a:t>Program studiów magisterskich w zakresie zarządzania projektami badawczymi</a:t>
            </a:r>
            <a:br>
              <a:rPr lang="pl-PL" altLang="pl-PL" b="1" dirty="0" smtClean="0">
                <a:solidFill>
                  <a:srgbClr val="00528E"/>
                </a:solidFill>
                <a:effectLst/>
                <a:latin typeface="Calibri" pitchFamily="34" charset="0"/>
              </a:rPr>
            </a:br>
            <a:r>
              <a:rPr lang="pl-PL" altLang="pl-PL" b="1" dirty="0" smtClean="0">
                <a:solidFill>
                  <a:srgbClr val="00528E"/>
                </a:solidFill>
                <a:effectLst/>
                <a:latin typeface="Calibri" pitchFamily="34" charset="0"/>
              </a:rPr>
              <a:t/>
            </a:r>
            <a:br>
              <a:rPr lang="pl-PL" altLang="pl-PL" b="1" dirty="0" smtClean="0">
                <a:solidFill>
                  <a:srgbClr val="00528E"/>
                </a:solidFill>
                <a:effectLst/>
                <a:latin typeface="Calibri" pitchFamily="34" charset="0"/>
              </a:rPr>
            </a:br>
            <a:r>
              <a:rPr lang="pl-PL" altLang="pl-PL" dirty="0" smtClean="0">
                <a:solidFill>
                  <a:srgbClr val="00528E"/>
                </a:solidFill>
                <a:effectLst/>
                <a:latin typeface="Calibri" pitchFamily="34" charset="0"/>
              </a:rPr>
              <a:t>2014-2015</a:t>
            </a:r>
            <a:endParaRPr lang="pl-PL" altLang="pl-PL" b="1" dirty="0" smtClean="0">
              <a:solidFill>
                <a:srgbClr val="00528E"/>
              </a:solidFill>
              <a:effectLst/>
              <a:latin typeface="Calibri" pitchFamily="34" charset="0"/>
            </a:endParaRPr>
          </a:p>
        </p:txBody>
      </p:sp>
      <p:pic>
        <p:nvPicPr>
          <p:cNvPr id="2055" name="Picture 9" descr="logo-edp_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7" y="4243221"/>
            <a:ext cx="19446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uek_logotyp_zie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47" y="4243221"/>
            <a:ext cx="12969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IPPT_v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10" y="5179846"/>
            <a:ext cx="6524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logo_UE_granat_na_bialym_rgb_Katow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35" y="4171783"/>
            <a:ext cx="16557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Politechnika Łódzka(2)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72" y="5179846"/>
            <a:ext cx="547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politechnika-częstochows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97" y="5108408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US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85" y="5108408"/>
            <a:ext cx="10080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7" descr="UIS_logo_E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60" y="4243221"/>
            <a:ext cx="1727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350086" y="3412047"/>
            <a:ext cx="6647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altLang="pl-PL" sz="24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Projekt „Edukacja dla rozwoju badań i innowacji”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74758" y="158098"/>
            <a:ext cx="60584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kern="0" dirty="0" smtClean="0">
                <a:solidFill>
                  <a:srgbClr val="FF0000"/>
                </a:solidFill>
                <a:latin typeface="+mj-lt"/>
              </a:rPr>
              <a:t>Wsparcie administracyjne na uczelniach</a:t>
            </a:r>
          </a:p>
          <a:p>
            <a:pPr algn="ctr"/>
            <a:r>
              <a:rPr lang="pl-PL" b="1" kern="0" dirty="0" smtClean="0">
                <a:solidFill>
                  <a:srgbClr val="FF0000"/>
                </a:solidFill>
                <a:latin typeface="+mj-lt"/>
              </a:rPr>
              <a:t>Studia magisterskie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1" y="174171"/>
            <a:ext cx="7030452" cy="591004"/>
          </a:xfrm>
        </p:spPr>
        <p:txBody>
          <a:bodyPr/>
          <a:lstStyle/>
          <a:p>
            <a:pPr lvl="0"/>
            <a:r>
              <a:rPr lang="pl-PL" sz="2000" dirty="0" smtClean="0">
                <a:solidFill>
                  <a:srgbClr val="FF0000"/>
                </a:solidFill>
                <a:effectLst/>
              </a:rPr>
              <a:t>Porozumienie o współpracy</a:t>
            </a:r>
            <a:br>
              <a:rPr lang="pl-PL" sz="2000" dirty="0" smtClean="0">
                <a:solidFill>
                  <a:srgbClr val="FF0000"/>
                </a:solidFill>
                <a:effectLst/>
              </a:rPr>
            </a:br>
            <a:r>
              <a:rPr lang="pl-PL" sz="2000" dirty="0" smtClean="0">
                <a:solidFill>
                  <a:srgbClr val="FF0000"/>
                </a:solidFill>
                <a:effectLst/>
              </a:rPr>
              <a:t>KRASP - KPK/IPPT </a:t>
            </a:r>
            <a:r>
              <a:rPr lang="pl-PL" sz="2000" dirty="0">
                <a:solidFill>
                  <a:srgbClr val="FF0000"/>
                </a:solidFill>
                <a:effectLst/>
              </a:rPr>
              <a:t>PAN </a:t>
            </a:r>
            <a:endParaRPr lang="pl-PL" sz="20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7042" y="2017795"/>
            <a:ext cx="8422105" cy="280076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Cel</a:t>
            </a:r>
          </a:p>
          <a:p>
            <a:pPr algn="ctr"/>
            <a:endParaRPr lang="pl-PL" sz="2800" b="1" dirty="0">
              <a:solidFill>
                <a:srgbClr val="0070C0"/>
              </a:solidFill>
            </a:endParaRPr>
          </a:p>
          <a:p>
            <a:r>
              <a:rPr lang="pl-PL" sz="2400" dirty="0" smtClean="0">
                <a:solidFill>
                  <a:srgbClr val="0070C0"/>
                </a:solidFill>
              </a:rPr>
              <a:t>Wspólna </a:t>
            </a:r>
            <a:r>
              <a:rPr lang="pl-PL" sz="2400" dirty="0">
                <a:solidFill>
                  <a:srgbClr val="0070C0"/>
                </a:solidFill>
              </a:rPr>
              <a:t>promocja i zwiększenie udziału polskich instytucji naukowych, w szczególności wyższych uczelni, w </a:t>
            </a:r>
            <a:r>
              <a:rPr lang="pl-PL" sz="2400" dirty="0" smtClean="0">
                <a:solidFill>
                  <a:srgbClr val="0070C0"/>
                </a:solidFill>
              </a:rPr>
              <a:t>programie Horyzont </a:t>
            </a:r>
            <a:r>
              <a:rPr lang="pl-PL" sz="2400" dirty="0">
                <a:solidFill>
                  <a:srgbClr val="0070C0"/>
                </a:solidFill>
              </a:rPr>
              <a:t>2020, między innymi poprzez działanie na rzecz </a:t>
            </a:r>
            <a:r>
              <a:rPr lang="pl-PL" sz="2400" b="1" dirty="0">
                <a:solidFill>
                  <a:srgbClr val="0070C0"/>
                </a:solidFill>
              </a:rPr>
              <a:t>umiędzynarodowienia</a:t>
            </a:r>
            <a:r>
              <a:rPr lang="pl-PL" sz="2400" dirty="0">
                <a:solidFill>
                  <a:srgbClr val="0070C0"/>
                </a:solidFill>
              </a:rPr>
              <a:t> badań oraz zwiększenia </a:t>
            </a:r>
            <a:r>
              <a:rPr lang="pl-PL" sz="2400" b="1" dirty="0">
                <a:solidFill>
                  <a:srgbClr val="0070C0"/>
                </a:solidFill>
              </a:rPr>
              <a:t>mobilności</a:t>
            </a:r>
            <a:r>
              <a:rPr lang="pl-PL" sz="2400" dirty="0">
                <a:solidFill>
                  <a:srgbClr val="0070C0"/>
                </a:solidFill>
              </a:rPr>
              <a:t> naukowców</a:t>
            </a:r>
            <a:r>
              <a:rPr lang="pl-PL" sz="2400" dirty="0" smtClean="0">
                <a:solidFill>
                  <a:srgbClr val="0070C0"/>
                </a:solidFill>
              </a:rPr>
              <a:t>.</a:t>
            </a:r>
            <a:endParaRPr lang="pl-P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49660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1" y="174171"/>
            <a:ext cx="6662056" cy="591004"/>
          </a:xfrm>
        </p:spPr>
        <p:txBody>
          <a:bodyPr/>
          <a:lstStyle/>
          <a:p>
            <a:pPr lvl="0"/>
            <a:r>
              <a:rPr lang="pl-PL" sz="2000" dirty="0" smtClean="0">
                <a:solidFill>
                  <a:srgbClr val="FF0000"/>
                </a:solidFill>
                <a:effectLst/>
              </a:rPr>
              <a:t>Porozumienie o współpracy</a:t>
            </a:r>
            <a:br>
              <a:rPr lang="pl-PL" sz="2000" dirty="0" smtClean="0">
                <a:solidFill>
                  <a:srgbClr val="FF0000"/>
                </a:solidFill>
                <a:effectLst/>
              </a:rPr>
            </a:br>
            <a:r>
              <a:rPr lang="pl-PL" sz="2000" dirty="0" smtClean="0">
                <a:solidFill>
                  <a:srgbClr val="FF0000"/>
                </a:solidFill>
                <a:effectLst/>
              </a:rPr>
              <a:t>KRASP - KPK/IPPT PAN </a:t>
            </a:r>
            <a:endParaRPr lang="pl-PL" sz="20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1579" y="1333099"/>
            <a:ext cx="8205537" cy="4724370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Wspólne działania (1): </a:t>
            </a:r>
          </a:p>
          <a:p>
            <a:pPr>
              <a:spcBef>
                <a:spcPts val="1200"/>
              </a:spcBef>
            </a:pPr>
            <a:r>
              <a:rPr lang="pl-PL" sz="1400" dirty="0" smtClean="0">
                <a:solidFill>
                  <a:srgbClr val="0070C0"/>
                </a:solidFill>
              </a:rPr>
              <a:t>- </a:t>
            </a:r>
            <a:r>
              <a:rPr lang="pl-PL" dirty="0" smtClean="0">
                <a:solidFill>
                  <a:srgbClr val="0070C0"/>
                </a:solidFill>
              </a:rPr>
              <a:t>rozpowszechnianie </a:t>
            </a:r>
            <a:r>
              <a:rPr lang="pl-PL" dirty="0">
                <a:solidFill>
                  <a:srgbClr val="0070C0"/>
                </a:solidFill>
              </a:rPr>
              <a:t>informacji służących popularyzacji tematyki </a:t>
            </a:r>
            <a:r>
              <a:rPr lang="pl-PL" dirty="0" smtClean="0">
                <a:solidFill>
                  <a:srgbClr val="0070C0"/>
                </a:solidFill>
              </a:rPr>
              <a:t>programu Horyzont </a:t>
            </a:r>
            <a:r>
              <a:rPr lang="pl-PL" dirty="0">
                <a:solidFill>
                  <a:srgbClr val="0070C0"/>
                </a:solidFill>
              </a:rPr>
              <a:t>2020 w Polsce</a:t>
            </a:r>
            <a:r>
              <a:rPr lang="pl-PL" dirty="0" smtClean="0">
                <a:solidFill>
                  <a:srgbClr val="0070C0"/>
                </a:solidFill>
              </a:rPr>
              <a:t>, </a:t>
            </a:r>
            <a:r>
              <a:rPr lang="pl-PL" b="1" dirty="0">
                <a:solidFill>
                  <a:srgbClr val="FF0000"/>
                </a:solidFill>
              </a:rPr>
              <a:t>promowanie</a:t>
            </a:r>
            <a:r>
              <a:rPr lang="pl-PL" dirty="0">
                <a:solidFill>
                  <a:srgbClr val="0070C0"/>
                </a:solidFill>
              </a:rPr>
              <a:t> potencjału polskich jednostek naukowych oraz </a:t>
            </a:r>
            <a:r>
              <a:rPr lang="pl-PL" dirty="0" smtClean="0">
                <a:solidFill>
                  <a:srgbClr val="0070C0"/>
                </a:solidFill>
              </a:rPr>
              <a:t>rozpowszechnianie </a:t>
            </a:r>
            <a:r>
              <a:rPr lang="pl-PL" dirty="0">
                <a:solidFill>
                  <a:srgbClr val="0070C0"/>
                </a:solidFill>
              </a:rPr>
              <a:t>rezultatów osiągniętych przez polskich </a:t>
            </a:r>
            <a:r>
              <a:rPr lang="pl-PL" dirty="0" smtClean="0">
                <a:solidFill>
                  <a:srgbClr val="0070C0"/>
                </a:solidFill>
              </a:rPr>
              <a:t>uczestników, </a:t>
            </a:r>
            <a:endParaRPr lang="pl-PL" dirty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</a:pP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sz="1600" dirty="0" smtClean="0">
                <a:solidFill>
                  <a:srgbClr val="C00000"/>
                </a:solidFill>
              </a:rPr>
              <a:t>promowanie działań</a:t>
            </a:r>
            <a:r>
              <a:rPr lang="pl-PL" sz="1600" b="1" dirty="0" smtClean="0">
                <a:solidFill>
                  <a:srgbClr val="C00000"/>
                </a:solidFill>
              </a:rPr>
              <a:t> </a:t>
            </a:r>
            <a:r>
              <a:rPr lang="pl-PL" sz="1600" dirty="0">
                <a:solidFill>
                  <a:srgbClr val="C00000"/>
                </a:solidFill>
              </a:rPr>
              <a:t>poprzez system wzajemnych przekierowań z własnych stron internetowych</a:t>
            </a:r>
            <a:r>
              <a:rPr lang="pl-PL" sz="1600" dirty="0" smtClean="0">
                <a:solidFill>
                  <a:srgbClr val="C00000"/>
                </a:solidFill>
              </a:rPr>
              <a:t>, z </a:t>
            </a:r>
            <a:r>
              <a:rPr lang="pl-PL" sz="1600" dirty="0">
                <a:solidFill>
                  <a:srgbClr val="C00000"/>
                </a:solidFill>
              </a:rPr>
              <a:t>uwzględnieniem strony programu Horyzont 2020 oraz „Kariera i Mobilność</a:t>
            </a:r>
            <a:r>
              <a:rPr lang="pl-PL" sz="1600" dirty="0" smtClean="0">
                <a:solidFill>
                  <a:srgbClr val="C00000"/>
                </a:solidFill>
              </a:rPr>
              <a:t>”,</a:t>
            </a:r>
            <a:endParaRPr lang="pl-PL" sz="16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pl-PL" sz="1600" dirty="0" smtClean="0">
                <a:solidFill>
                  <a:srgbClr val="0070C0"/>
                </a:solidFill>
              </a:rPr>
              <a:t>- umożliwienie </a:t>
            </a:r>
            <a:r>
              <a:rPr lang="pl-PL" sz="1600" dirty="0">
                <a:solidFill>
                  <a:srgbClr val="0070C0"/>
                </a:solidFill>
              </a:rPr>
              <a:t>rozpowszechniania materiałów drukowanych oraz prezentacji przygotowanych przez strony podczas inicjatyw wystawienniczych i konferencyjnych organizowanych przez </a:t>
            </a:r>
            <a:r>
              <a:rPr lang="pl-PL" sz="1600" dirty="0" smtClean="0">
                <a:solidFill>
                  <a:srgbClr val="0070C0"/>
                </a:solidFill>
              </a:rPr>
              <a:t>strony,</a:t>
            </a:r>
            <a:endParaRPr lang="pl-PL" sz="1600" dirty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</a:pP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b="1" dirty="0" smtClean="0">
                <a:solidFill>
                  <a:srgbClr val="FF0000"/>
                </a:solidFill>
              </a:rPr>
              <a:t>identyfikacja </a:t>
            </a:r>
            <a:r>
              <a:rPr lang="pl-PL" b="1" dirty="0">
                <a:solidFill>
                  <a:srgbClr val="FF0000"/>
                </a:solidFill>
              </a:rPr>
              <a:t>zespołów </a:t>
            </a:r>
            <a:r>
              <a:rPr lang="pl-PL" dirty="0">
                <a:solidFill>
                  <a:srgbClr val="C00000"/>
                </a:solidFill>
              </a:rPr>
              <a:t>w jednostkach naukowych reprezentowanych przez KRASP, które posiadają potencjał niezbędny do występowania w programie Horyzont 2020, w szczególności do grantów </a:t>
            </a:r>
            <a:r>
              <a:rPr lang="pl-PL" b="1" dirty="0" smtClean="0">
                <a:solidFill>
                  <a:srgbClr val="FF0000"/>
                </a:solidFill>
              </a:rPr>
              <a:t>ERC </a:t>
            </a:r>
            <a:r>
              <a:rPr lang="pl-PL" b="1" dirty="0">
                <a:solidFill>
                  <a:srgbClr val="FF0000"/>
                </a:solidFill>
              </a:rPr>
              <a:t>i </a:t>
            </a:r>
            <a:r>
              <a:rPr lang="pl-PL" b="1" dirty="0" smtClean="0">
                <a:solidFill>
                  <a:srgbClr val="FF0000"/>
                </a:solidFill>
              </a:rPr>
              <a:t>MSCA </a:t>
            </a:r>
            <a:r>
              <a:rPr lang="pl-PL" dirty="0">
                <a:solidFill>
                  <a:srgbClr val="C00000"/>
                </a:solidFill>
              </a:rPr>
              <a:t>oraz zapewnienia im optymalnych warunków do złożenia wniosków i realizacji </a:t>
            </a:r>
            <a:r>
              <a:rPr lang="pl-PL" dirty="0" smtClean="0">
                <a:solidFill>
                  <a:srgbClr val="C00000"/>
                </a:solidFill>
              </a:rPr>
              <a:t>projektów,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85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807" name="Rectangle 15"/>
          <p:cNvSpPr>
            <a:spLocks noGrp="1" noChangeArrowheads="1"/>
          </p:cNvSpPr>
          <p:nvPr>
            <p:ph type="title"/>
          </p:nvPr>
        </p:nvSpPr>
        <p:spPr>
          <a:xfrm>
            <a:off x="2301558" y="177913"/>
            <a:ext cx="5916010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0000"/>
                </a:solidFill>
                <a:effectLst/>
              </a:rPr>
              <a:t>Polska w 5, 6 i 7PR</a:t>
            </a:r>
            <a:endParaRPr lang="pl-PL" sz="16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16629"/>
              </p:ext>
            </p:extLst>
          </p:nvPr>
        </p:nvGraphicFramePr>
        <p:xfrm>
          <a:off x="874295" y="1177340"/>
          <a:ext cx="7467600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939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1" y="174171"/>
            <a:ext cx="6662056" cy="591004"/>
          </a:xfrm>
        </p:spPr>
        <p:txBody>
          <a:bodyPr/>
          <a:lstStyle/>
          <a:p>
            <a:pPr lvl="0"/>
            <a:r>
              <a:rPr lang="pl-PL" sz="2000" dirty="0" smtClean="0">
                <a:solidFill>
                  <a:srgbClr val="FF0000"/>
                </a:solidFill>
                <a:effectLst/>
              </a:rPr>
              <a:t>Porozumienie o współpracy</a:t>
            </a:r>
            <a:br>
              <a:rPr lang="pl-PL" sz="2000" dirty="0" smtClean="0">
                <a:solidFill>
                  <a:srgbClr val="FF0000"/>
                </a:solidFill>
                <a:effectLst/>
              </a:rPr>
            </a:br>
            <a:r>
              <a:rPr lang="pl-PL" sz="2000" dirty="0" smtClean="0">
                <a:solidFill>
                  <a:srgbClr val="FF0000"/>
                </a:solidFill>
                <a:effectLst/>
              </a:rPr>
              <a:t>KRASP - KPK/IPPT PAN </a:t>
            </a:r>
            <a:endParaRPr lang="pl-PL" sz="20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1579" y="1585762"/>
            <a:ext cx="8205537" cy="4324261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Wspólne działania (2): </a:t>
            </a:r>
          </a:p>
          <a:p>
            <a:pPr lvl="0">
              <a:spcBef>
                <a:spcPts val="1800"/>
              </a:spcBef>
            </a:pPr>
            <a:r>
              <a:rPr lang="pl-PL" dirty="0" smtClean="0">
                <a:solidFill>
                  <a:srgbClr val="0070C0"/>
                </a:solidFill>
              </a:rPr>
              <a:t>- pomoc </a:t>
            </a:r>
            <a:r>
              <a:rPr lang="pl-PL" dirty="0">
                <a:solidFill>
                  <a:srgbClr val="0070C0"/>
                </a:solidFill>
              </a:rPr>
              <a:t>w poszukiwaniu partnerów do stworzenia konsorcjum, które ma na celu startowanie </a:t>
            </a:r>
            <a:r>
              <a:rPr lang="pl-PL" dirty="0" smtClean="0">
                <a:solidFill>
                  <a:srgbClr val="0070C0"/>
                </a:solidFill>
              </a:rPr>
              <a:t>w </a:t>
            </a:r>
            <a:r>
              <a:rPr lang="pl-PL" dirty="0">
                <a:solidFill>
                  <a:srgbClr val="0070C0"/>
                </a:solidFill>
              </a:rPr>
              <a:t>konkursach programu Horyzont </a:t>
            </a:r>
            <a:r>
              <a:rPr lang="pl-PL" dirty="0" smtClean="0">
                <a:solidFill>
                  <a:srgbClr val="0070C0"/>
                </a:solidFill>
              </a:rPr>
              <a:t>2020,</a:t>
            </a:r>
            <a:endParaRPr lang="pl-PL" dirty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</a:pPr>
            <a:r>
              <a:rPr lang="pl-PL" dirty="0" smtClean="0">
                <a:solidFill>
                  <a:srgbClr val="C00000"/>
                </a:solidFill>
              </a:rPr>
              <a:t>- promocja </a:t>
            </a:r>
            <a:r>
              <a:rPr lang="pl-PL" dirty="0">
                <a:solidFill>
                  <a:srgbClr val="C00000"/>
                </a:solidFill>
              </a:rPr>
              <a:t>potencjału naukowego jednostek naukowych reprezentowanych przez </a:t>
            </a:r>
            <a:r>
              <a:rPr lang="pl-PL" dirty="0" smtClean="0">
                <a:solidFill>
                  <a:srgbClr val="C00000"/>
                </a:solidFill>
              </a:rPr>
              <a:t>KRASP,</a:t>
            </a:r>
            <a:endParaRPr lang="pl-PL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pl-PL" dirty="0" smtClean="0">
                <a:solidFill>
                  <a:srgbClr val="0070C0"/>
                </a:solidFill>
              </a:rPr>
              <a:t>- popularyzacja </a:t>
            </a:r>
            <a:r>
              <a:rPr lang="pl-PL" b="1" dirty="0">
                <a:solidFill>
                  <a:srgbClr val="FF0000"/>
                </a:solidFill>
              </a:rPr>
              <a:t>działalności eksperckiej </a:t>
            </a:r>
            <a:r>
              <a:rPr lang="pl-PL" dirty="0">
                <a:solidFill>
                  <a:srgbClr val="0070C0"/>
                </a:solidFill>
              </a:rPr>
              <a:t>w obszarze polityki badawczo-innowacyjnej (w tym podejmowania się roli </a:t>
            </a:r>
            <a:r>
              <a:rPr lang="pl-PL" dirty="0" err="1">
                <a:solidFill>
                  <a:srgbClr val="0070C0"/>
                </a:solidFill>
              </a:rPr>
              <a:t>ewaluatorów</a:t>
            </a:r>
            <a:r>
              <a:rPr lang="pl-PL" dirty="0">
                <a:solidFill>
                  <a:srgbClr val="0070C0"/>
                </a:solidFill>
              </a:rPr>
              <a:t>  wniosków do programu Horyzont 2020),</a:t>
            </a:r>
          </a:p>
          <a:p>
            <a:pPr lvl="0">
              <a:spcBef>
                <a:spcPts val="600"/>
              </a:spcBef>
            </a:pPr>
            <a:r>
              <a:rPr lang="pl-PL" dirty="0" smtClean="0">
                <a:solidFill>
                  <a:srgbClr val="C00000"/>
                </a:solidFill>
              </a:rPr>
              <a:t>- promocja </a:t>
            </a:r>
            <a:r>
              <a:rPr lang="pl-PL" dirty="0">
                <a:solidFill>
                  <a:srgbClr val="C00000"/>
                </a:solidFill>
              </a:rPr>
              <a:t>oraz </a:t>
            </a:r>
            <a:r>
              <a:rPr lang="pl-PL" dirty="0" smtClean="0">
                <a:solidFill>
                  <a:srgbClr val="C00000"/>
                </a:solidFill>
              </a:rPr>
              <a:t>pomoc </a:t>
            </a:r>
            <a:r>
              <a:rPr lang="pl-PL" dirty="0">
                <a:solidFill>
                  <a:srgbClr val="C00000"/>
                </a:solidFill>
              </a:rPr>
              <a:t>we wdrażaniu postanowień „</a:t>
            </a:r>
            <a:r>
              <a:rPr lang="pl-PL" b="1" dirty="0">
                <a:solidFill>
                  <a:srgbClr val="FF0000"/>
                </a:solidFill>
              </a:rPr>
              <a:t>Europejskiej Karty Naukowca</a:t>
            </a:r>
            <a:r>
              <a:rPr lang="pl-PL" dirty="0">
                <a:solidFill>
                  <a:srgbClr val="C00000"/>
                </a:solidFill>
              </a:rPr>
              <a:t>” i „Kodeksu Postepowania przy rekrutacji pracowników naukowych</a:t>
            </a:r>
            <a:r>
              <a:rPr lang="pl-PL" dirty="0" smtClean="0">
                <a:solidFill>
                  <a:srgbClr val="C00000"/>
                </a:solidFill>
              </a:rPr>
              <a:t>”,</a:t>
            </a:r>
            <a:endParaRPr lang="pl-PL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pl-PL" dirty="0" smtClean="0">
                <a:solidFill>
                  <a:srgbClr val="0070C0"/>
                </a:solidFill>
              </a:rPr>
              <a:t>- bieżąca wymiany </a:t>
            </a:r>
            <a:r>
              <a:rPr lang="pl-PL" dirty="0">
                <a:solidFill>
                  <a:srgbClr val="0070C0"/>
                </a:solidFill>
              </a:rPr>
              <a:t>informacji oraz </a:t>
            </a:r>
            <a:r>
              <a:rPr lang="pl-PL" b="1" dirty="0">
                <a:solidFill>
                  <a:srgbClr val="FF0000"/>
                </a:solidFill>
              </a:rPr>
              <a:t>analiz i statystyk </a:t>
            </a:r>
            <a:r>
              <a:rPr lang="pl-PL" dirty="0">
                <a:solidFill>
                  <a:srgbClr val="0070C0"/>
                </a:solidFill>
              </a:rPr>
              <a:t>dotyczących udziału polskich podmiotów </a:t>
            </a:r>
            <a:r>
              <a:rPr lang="pl-PL" dirty="0" smtClean="0">
                <a:solidFill>
                  <a:srgbClr val="0070C0"/>
                </a:solidFill>
              </a:rPr>
              <a:t>w </a:t>
            </a:r>
            <a:r>
              <a:rPr lang="pl-PL" dirty="0">
                <a:solidFill>
                  <a:srgbClr val="0070C0"/>
                </a:solidFill>
              </a:rPr>
              <a:t>programie Horyzont 2020.</a:t>
            </a:r>
          </a:p>
        </p:txBody>
      </p:sp>
    </p:spTree>
    <p:extLst>
      <p:ext uri="{BB962C8B-B14F-4D97-AF65-F5344CB8AC3E}">
        <p14:creationId xmlns:p14="http://schemas.microsoft.com/office/powerpoint/2010/main" val="2449540875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255"/>
            <a:ext cx="9101328" cy="3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346366" y="2394161"/>
            <a:ext cx="493686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Wyniki po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38 konkursach </a:t>
            </a:r>
          </a:p>
        </p:txBody>
      </p:sp>
    </p:spTree>
    <p:extLst>
      <p:ext uri="{BB962C8B-B14F-4D97-AF65-F5344CB8AC3E}">
        <p14:creationId xmlns:p14="http://schemas.microsoft.com/office/powerpoint/2010/main" val="217820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52620"/>
              </p:ext>
            </p:extLst>
          </p:nvPr>
        </p:nvGraphicFramePr>
        <p:xfrm>
          <a:off x="457199" y="1540042"/>
          <a:ext cx="8145379" cy="3874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8636"/>
                <a:gridCol w="1177308"/>
                <a:gridCol w="1499955"/>
                <a:gridCol w="1087343"/>
                <a:gridCol w="1674706"/>
                <a:gridCol w="1417431"/>
              </a:tblGrid>
              <a:tr h="9975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Liczba uczestnictw we wnioskach</a:t>
                      </a:r>
                      <a:endParaRPr lang="pl-PL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Liczba </a:t>
                      </a:r>
                      <a:r>
                        <a:rPr lang="pl-PL" sz="16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uczestnictw </a:t>
                      </a:r>
                    </a:p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w projektach</a:t>
                      </a:r>
                      <a:endParaRPr lang="pl-PL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Wskaźnik </a:t>
                      </a:r>
                      <a:r>
                        <a:rPr lang="pl-PL" sz="1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Sukcesu</a:t>
                      </a:r>
                      <a:endParaRPr lang="pl-PL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Dofinansowanie w mln EURO</a:t>
                      </a:r>
                      <a:endParaRPr lang="pl-PL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Koordynacje</a:t>
                      </a:r>
                      <a:endParaRPr lang="pl-PL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</a:tr>
              <a:tr h="950071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EU MS</a:t>
                      </a:r>
                      <a:endParaRPr lang="pl-PL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44 419</a:t>
                      </a:r>
                      <a:endParaRPr lang="pl-P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6 345</a:t>
                      </a:r>
                      <a:endParaRPr lang="pl-P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14,28%</a:t>
                      </a:r>
                      <a:endParaRPr lang="pl-PL" sz="20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2 105,84</a:t>
                      </a:r>
                      <a:endParaRPr lang="pl-P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>
                          <a:solidFill>
                            <a:srgbClr val="C00000"/>
                          </a:solidFill>
                          <a:effectLst/>
                        </a:rPr>
                        <a:t>888</a:t>
                      </a:r>
                      <a:endParaRPr lang="pl-PL" sz="20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</a:tr>
              <a:tr h="950071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PL</a:t>
                      </a:r>
                      <a:endParaRPr lang="pl-PL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800</a:t>
                      </a:r>
                      <a:endParaRPr lang="pl-PL" sz="20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127</a:t>
                      </a:r>
                      <a:endParaRPr lang="pl-PL" sz="20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15,88%</a:t>
                      </a:r>
                      <a:endParaRPr lang="pl-PL" sz="20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24,02</a:t>
                      </a:r>
                      <a:endParaRPr lang="pl-PL" sz="20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11</a:t>
                      </a:r>
                      <a:endParaRPr lang="pl-PL" sz="20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/>
                </a:tc>
              </a:tr>
              <a:tr h="9764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Udział PL</a:t>
                      </a:r>
                      <a:endParaRPr lang="pl-PL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1,80%</a:t>
                      </a:r>
                      <a:endParaRPr lang="pl-P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2,00%</a:t>
                      </a:r>
                      <a:endParaRPr lang="pl-P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1,14%</a:t>
                      </a:r>
                      <a:endParaRPr lang="pl-P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1,24%</a:t>
                      </a:r>
                      <a:endParaRPr lang="pl-P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359" marR="8359" marT="8359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2572139" y="248471"/>
            <a:ext cx="630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Wyniki Polski na tle krajów członkowskich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</p:spTree>
    <p:extLst>
      <p:ext uri="{BB962C8B-B14F-4D97-AF65-F5344CB8AC3E}">
        <p14:creationId xmlns:p14="http://schemas.microsoft.com/office/powerpoint/2010/main" val="1844214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1050875"/>
            <a:ext cx="858996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72139" y="248471"/>
            <a:ext cx="630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Wyniki Polski na tle krajów członkowskich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06903" y="6476908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</p:spTree>
    <p:extLst>
      <p:ext uri="{BB962C8B-B14F-4D97-AF65-F5344CB8AC3E}">
        <p14:creationId xmlns:p14="http://schemas.microsoft.com/office/powerpoint/2010/main" val="9674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5" y="1041004"/>
            <a:ext cx="8026833" cy="547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72139" y="248471"/>
            <a:ext cx="630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Wyniki Polski na tle krajów członkowskich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67061" y="648082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</p:spTree>
    <p:extLst>
      <p:ext uri="{BB962C8B-B14F-4D97-AF65-F5344CB8AC3E}">
        <p14:creationId xmlns:p14="http://schemas.microsoft.com/office/powerpoint/2010/main" val="38546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09813" y="140187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+mj-lt"/>
              </a:rPr>
              <a:t>Wyniki Polski w poszczególnych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+mj-lt"/>
              </a:rPr>
              <a:t>obszarach H2020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67061" y="648082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97941"/>
              </p:ext>
            </p:extLst>
          </p:nvPr>
        </p:nvGraphicFramePr>
        <p:xfrm>
          <a:off x="649705" y="1034724"/>
          <a:ext cx="8061158" cy="5309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7703"/>
                <a:gridCol w="941202"/>
                <a:gridCol w="830179"/>
                <a:gridCol w="625642"/>
                <a:gridCol w="926432"/>
              </a:tblGrid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Obszar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Liczba uczestnictw </a:t>
                      </a:r>
                      <a:endParaRPr lang="pl-PL" sz="1000" u="none" strike="noStrike" dirty="0" smtClean="0">
                        <a:solidFill>
                          <a:srgbClr val="0066CC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rgbClr val="0066CC"/>
                          </a:solidFill>
                          <a:effectLst/>
                        </a:rPr>
                        <a:t>we </a:t>
                      </a:r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wnioskach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Liczba </a:t>
                      </a:r>
                      <a:r>
                        <a:rPr lang="pl-PL" sz="1000" u="none" strike="noStrike" dirty="0" smtClean="0">
                          <a:solidFill>
                            <a:srgbClr val="0066CC"/>
                          </a:solidFill>
                          <a:effectLst/>
                        </a:rPr>
                        <a:t>uczestnictw</a:t>
                      </a:r>
                    </a:p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rgbClr val="0066CC"/>
                          </a:solidFill>
                          <a:effectLst/>
                        </a:rPr>
                        <a:t>w projektach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rgbClr val="0066CC"/>
                          </a:solidFill>
                          <a:effectLst/>
                        </a:rPr>
                        <a:t>Wskaźnik </a:t>
                      </a:r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Sukcesu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Dofinansowanie w mln EURO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I.     Doskonała baza naukowa: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193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43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22,28%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4 312,49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1. Europejska Rada ds. Badań Naukowych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0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0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-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0,00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2. Przyszłe i powstające technologie (FET)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16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18,75%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573,75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3. Działania „Maria Skłodowska-Curie” 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175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38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21,71%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3 060,24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4. Europejska infrastruktura badawcza 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2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100,00%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678,50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II.    Wiodąca pozycja w przemyśle: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367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48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13,08%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11 033,80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1. Wiodąca pozycja w zakresie technologii  prorozwojowych i przemysłowych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357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48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13,45%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11 033,80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2. Dostęp do finansowania kapitałem wysokiego ryzyka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9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0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0,00%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0,00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3. Innowacje w MŚP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0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0,00%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0,00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III.   Wyzwania społeczne: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237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33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13,92%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7 799,83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1. Zdrowie, zmiany demograficzne i dobrostan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83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13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15,66%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3 114,29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3215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2. Bezpieczeństwo żywnościowe, zrównoważone rolnictwo i leśnictwo, badania mórz i wód śródlądowych i biogospodarka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0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0,00%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0,00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3. Bezpieczna, czysta i efektywna energia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61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4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6,56%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1 464,63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4. Inteligentny, zielony i zintegrowany transport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18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5,56%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57,91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3215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5. Działania w dziedzinie klimatu, środowisko, efektywna gospodarka zasobami i surowce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48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25,00%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2 536,51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3215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6. Europa w zmieniającym się świecie – integracyjne, innowacyjne i refleksyjne społeczeństwa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23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13,04%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626,49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3215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7. Bezpieczne społeczeństwa – ochrona wolności i bezpieczeństwa Europy i jej obywateli 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 smtClean="0">
                          <a:solidFill>
                            <a:srgbClr val="0066CC"/>
                          </a:solidFill>
                          <a:effectLst/>
                        </a:rPr>
                        <a:t>-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 smtClean="0">
                          <a:solidFill>
                            <a:srgbClr val="0066CC"/>
                          </a:solidFill>
                          <a:effectLst/>
                        </a:rPr>
                        <a:t>-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>
                          <a:solidFill>
                            <a:srgbClr val="0066CC"/>
                          </a:solidFill>
                          <a:effectLst/>
                        </a:rPr>
                        <a:t>-</a:t>
                      </a:r>
                      <a:endParaRPr lang="pl-PL" sz="1000" b="0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u="none" strike="noStrike" dirty="0">
                          <a:solidFill>
                            <a:srgbClr val="0066CC"/>
                          </a:solidFill>
                          <a:effectLst/>
                        </a:rPr>
                        <a:t>0,00</a:t>
                      </a:r>
                      <a:endParaRPr lang="pl-PL" sz="1000" b="0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/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IV.   Upowszechnianie doskonałości i zapewnianie szerszego uczestnictwa</a:t>
                      </a:r>
                      <a:endParaRPr lang="pl-PL" sz="10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</a:t>
                      </a:r>
                      <a:endParaRPr lang="pl-PL" sz="10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</a:t>
                      </a:r>
                      <a:endParaRPr lang="pl-PL" sz="10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100,00%</a:t>
                      </a:r>
                      <a:endParaRPr lang="pl-PL" sz="10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568,75</a:t>
                      </a:r>
                      <a:endParaRPr lang="pl-PL" sz="10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048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u="none" strike="noStrike">
                          <a:solidFill>
                            <a:srgbClr val="0066CC"/>
                          </a:solidFill>
                          <a:effectLst/>
                        </a:rPr>
                        <a:t>V.     Nauka z udziałem społeczeństwa i dla społeczeństwa</a:t>
                      </a:r>
                      <a:endParaRPr lang="pl-PL" sz="1000" b="1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>
                          <a:solidFill>
                            <a:srgbClr val="0066CC"/>
                          </a:solidFill>
                          <a:effectLst/>
                        </a:rPr>
                        <a:t>2</a:t>
                      </a:r>
                      <a:endParaRPr lang="pl-PL" sz="1000" b="1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>
                          <a:solidFill>
                            <a:srgbClr val="0066CC"/>
                          </a:solidFill>
                          <a:effectLst/>
                        </a:rPr>
                        <a:t>2</a:t>
                      </a:r>
                      <a:endParaRPr lang="pl-PL" sz="1000" b="1" i="0" u="none" strike="noStrike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100,00%</a:t>
                      </a:r>
                      <a:endParaRPr lang="pl-PL" sz="10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307,25</a:t>
                      </a:r>
                      <a:endParaRPr lang="pl-PL" sz="10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Razem: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800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127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15,88%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24 022,12</a:t>
                      </a:r>
                      <a:endParaRPr lang="pl-PL" sz="12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2014" marR="2014" marT="2014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8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412189"/>
              </p:ext>
            </p:extLst>
          </p:nvPr>
        </p:nvGraphicFramePr>
        <p:xfrm>
          <a:off x="709864" y="1503946"/>
          <a:ext cx="7868653" cy="4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2286001" y="248471"/>
            <a:ext cx="641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Wyniki PL w podziale na typy organizacji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trzałka w dół 1"/>
          <p:cNvSpPr/>
          <p:nvPr/>
        </p:nvSpPr>
        <p:spPr bwMode="auto">
          <a:xfrm>
            <a:off x="1515138" y="1503946"/>
            <a:ext cx="242316" cy="733928"/>
          </a:xfrm>
          <a:prstGeom prst="downArrow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56224" y="1163520"/>
            <a:ext cx="2289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+mj-lt"/>
              </a:rPr>
              <a:t>Wskaźnik sukcesu</a:t>
            </a:r>
            <a:endParaRPr lang="pl-PL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04998" y="1009631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Ś</a:t>
            </a:r>
            <a:r>
              <a:rPr lang="pl-PL" dirty="0" smtClean="0"/>
              <a:t>rednia UE: </a:t>
            </a:r>
            <a:r>
              <a:rPr lang="pl-PL" b="1" dirty="0" smtClean="0">
                <a:solidFill>
                  <a:srgbClr val="C00000"/>
                </a:solidFill>
              </a:rPr>
              <a:t>14,3%</a:t>
            </a:r>
          </a:p>
          <a:p>
            <a:r>
              <a:rPr lang="pl-PL" dirty="0"/>
              <a:t>Ś</a:t>
            </a:r>
            <a:r>
              <a:rPr lang="pl-PL" dirty="0" smtClean="0"/>
              <a:t>rednia PL: </a:t>
            </a:r>
            <a:r>
              <a:rPr lang="pl-PL" b="1" dirty="0" smtClean="0">
                <a:solidFill>
                  <a:srgbClr val="C00000"/>
                </a:solidFill>
              </a:rPr>
              <a:t> 15,9%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8393" y="6353795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110662" y="5030356"/>
            <a:ext cx="2033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HES</a:t>
            </a:r>
            <a:r>
              <a:rPr lang="en-US" sz="900" dirty="0">
                <a:solidFill>
                  <a:schemeClr val="tx1"/>
                </a:solidFill>
              </a:rPr>
              <a:t> - Higher or secondary education </a:t>
            </a:r>
            <a:endParaRPr lang="pl-PL" sz="900" dirty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chemeClr val="tx1"/>
                </a:solidFill>
              </a:rPr>
              <a:t>PRC</a:t>
            </a:r>
            <a:r>
              <a:rPr lang="en-US" sz="900" dirty="0">
                <a:solidFill>
                  <a:schemeClr val="tx1"/>
                </a:solidFill>
              </a:rPr>
              <a:t> - Private for profit (excluding education) </a:t>
            </a:r>
            <a:endParaRPr lang="pl-PL" sz="900" dirty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chemeClr val="tx1"/>
                </a:solidFill>
              </a:rPr>
              <a:t>PUB</a:t>
            </a:r>
            <a:r>
              <a:rPr lang="en-US" sz="900" dirty="0">
                <a:solidFill>
                  <a:schemeClr val="tx1"/>
                </a:solidFill>
              </a:rPr>
              <a:t> - Public body (excluding research and education) </a:t>
            </a:r>
            <a:endParaRPr lang="pl-PL" sz="900" dirty="0">
              <a:solidFill>
                <a:schemeClr val="tx1"/>
              </a:solidFill>
            </a:endParaRPr>
          </a:p>
          <a:p>
            <a:r>
              <a:rPr lang="pl-PL" sz="900" b="1" dirty="0">
                <a:solidFill>
                  <a:schemeClr val="tx1"/>
                </a:solidFill>
              </a:rPr>
              <a:t>REC</a:t>
            </a:r>
            <a:r>
              <a:rPr lang="pl-PL" sz="900" dirty="0">
                <a:solidFill>
                  <a:schemeClr val="tx1"/>
                </a:solidFill>
              </a:rPr>
              <a:t> - </a:t>
            </a:r>
            <a:r>
              <a:rPr lang="pl-PL" sz="900" dirty="0" err="1">
                <a:solidFill>
                  <a:schemeClr val="tx1"/>
                </a:solidFill>
              </a:rPr>
              <a:t>Research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  <a:r>
              <a:rPr lang="pl-PL" sz="900" dirty="0" err="1">
                <a:solidFill>
                  <a:schemeClr val="tx1"/>
                </a:solidFill>
              </a:rPr>
              <a:t>organisations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</a:p>
          <a:p>
            <a:r>
              <a:rPr lang="pl-PL" sz="900" b="1" dirty="0">
                <a:solidFill>
                  <a:schemeClr val="tx1"/>
                </a:solidFill>
              </a:rPr>
              <a:t>OTH</a:t>
            </a:r>
            <a:r>
              <a:rPr lang="pl-PL" sz="900" dirty="0">
                <a:solidFill>
                  <a:schemeClr val="tx1"/>
                </a:solidFill>
              </a:rPr>
              <a:t> - </a:t>
            </a:r>
            <a:r>
              <a:rPr lang="pl-PL" sz="900" dirty="0" err="1">
                <a:solidFill>
                  <a:schemeClr val="tx1"/>
                </a:solidFill>
              </a:rPr>
              <a:t>Other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08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697601"/>
              </p:ext>
            </p:extLst>
          </p:nvPr>
        </p:nvGraphicFramePr>
        <p:xfrm>
          <a:off x="926432" y="1058779"/>
          <a:ext cx="7519736" cy="51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2286001" y="248471"/>
            <a:ext cx="641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Wyniki PL w podziale na typy organizacji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</p:spTree>
    <p:extLst>
      <p:ext uri="{BB962C8B-B14F-4D97-AF65-F5344CB8AC3E}">
        <p14:creationId xmlns:p14="http://schemas.microsoft.com/office/powerpoint/2010/main" val="3225602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622883" y="140187"/>
            <a:ext cx="6075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Wyniki uczelni technicznych w podziale na typy projektów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921489"/>
              </p:ext>
            </p:extLst>
          </p:nvPr>
        </p:nvGraphicFramePr>
        <p:xfrm>
          <a:off x="496996" y="1240377"/>
          <a:ext cx="7170821" cy="511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1"/>
          <p:cNvSpPr txBox="1"/>
          <p:nvPr/>
        </p:nvSpPr>
        <p:spPr>
          <a:xfrm>
            <a:off x="7350299" y="2213811"/>
            <a:ext cx="947858" cy="9144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 smtClean="0">
                <a:solidFill>
                  <a:srgbClr val="C00000"/>
                </a:solidFill>
              </a:rPr>
              <a:t>15,5%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679524" y="1788979"/>
            <a:ext cx="2289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+mj-lt"/>
              </a:rPr>
              <a:t>Wskaźnik sukcesu</a:t>
            </a:r>
            <a:endParaRPr lang="pl-PL" sz="1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5495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86001" y="140187"/>
            <a:ext cx="6412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Dofinansowanie uczelni technicznych w podziale na typy projektów w EURO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057775"/>
              </p:ext>
            </p:extLst>
          </p:nvPr>
        </p:nvGraphicFramePr>
        <p:xfrm>
          <a:off x="757990" y="1913022"/>
          <a:ext cx="7327231" cy="413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407696" y="1131986"/>
            <a:ext cx="601578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Łączne dofinansowanie: 2,49 mln EURO</a:t>
            </a:r>
          </a:p>
          <a:p>
            <a:pPr algn="ctr"/>
            <a:r>
              <a:rPr lang="pl-PL" dirty="0" smtClean="0"/>
              <a:t>Średnie dofinansowanie na uczestnika: 146,3 tys. EURO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677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2800"/>
              </p:ext>
            </p:extLst>
          </p:nvPr>
        </p:nvGraphicFramePr>
        <p:xfrm>
          <a:off x="866273" y="2049170"/>
          <a:ext cx="7291138" cy="2980030"/>
        </p:xfrm>
        <a:graphic>
          <a:graphicData uri="http://schemas.openxmlformats.org/drawingml/2006/table">
            <a:tbl>
              <a:tblPr/>
              <a:tblGrid>
                <a:gridCol w="1426527"/>
                <a:gridCol w="1066682"/>
                <a:gridCol w="1336566"/>
                <a:gridCol w="1010993"/>
                <a:gridCol w="1302294"/>
                <a:gridCol w="1148076"/>
              </a:tblGrid>
              <a:tr h="120620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Liczba uczestnictw we wnioskach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Liczba uczestnictw w projektach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Wskaźnik sukcesu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Dofinansowanie w mln€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Koordynacje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6D"/>
                    </a:solidFill>
                  </a:tcPr>
                </a:tc>
              </a:tr>
              <a:tr h="5912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EU 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543 464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117 267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21,58%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40 157,36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22 473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912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12 425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439,28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912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Udział PL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2572139" y="248471"/>
            <a:ext cx="644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7PR - wyniki Polski na tle krajów członkowskich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6265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86001" y="140187"/>
            <a:ext cx="6412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Uczestnictwo uczelni technicznych we wnioskach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67663"/>
              </p:ext>
            </p:extLst>
          </p:nvPr>
        </p:nvGraphicFramePr>
        <p:xfrm>
          <a:off x="493295" y="1263310"/>
          <a:ext cx="8205538" cy="4801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9956"/>
                <a:gridCol w="1845582"/>
              </a:tblGrid>
              <a:tr h="3761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Uczelnia techniczna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Liczba uczestnictw we wnioskach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WARSZAWSKA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22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3046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AKADEMIA GORNICZO-HUTNICZA IM. STANISLAWA STASZICA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WROCLAWSKA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15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LODZKA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13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SLASKA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GDANSKA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POZNAN UNIVERSITY OF TECHNOLOGY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LUBELSKA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KRAKOWSKA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ZACHODNIOPOMORSKI UNIWERSYTET TECHNOLOGICZNY W SZCZECINIE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BIALYSTOK UNIVERSITY OF TECHNOLOGY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AKADEMIA MORSKA W GDYNI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err="1">
                          <a:effectLst/>
                        </a:rPr>
                        <a:t>Panstwowa</a:t>
                      </a:r>
                      <a:r>
                        <a:rPr lang="pl-PL" sz="1200" u="none" strike="noStrike" dirty="0">
                          <a:effectLst/>
                        </a:rPr>
                        <a:t> </a:t>
                      </a:r>
                      <a:r>
                        <a:rPr lang="pl-PL" sz="1200" u="none" strike="noStrike" dirty="0" err="1">
                          <a:effectLst/>
                        </a:rPr>
                        <a:t>Wyzsza</a:t>
                      </a:r>
                      <a:r>
                        <a:rPr lang="pl-PL" sz="1200" u="none" strike="noStrike" dirty="0">
                          <a:effectLst/>
                        </a:rPr>
                        <a:t> </a:t>
                      </a:r>
                      <a:r>
                        <a:rPr lang="pl-PL" sz="1200" u="none" strike="noStrike" dirty="0" err="1">
                          <a:effectLst/>
                        </a:rPr>
                        <a:t>Szkola</a:t>
                      </a:r>
                      <a:r>
                        <a:rPr lang="pl-PL" sz="1200" u="none" strike="noStrike" dirty="0">
                          <a:effectLst/>
                        </a:rPr>
                        <a:t> Zawodowa w Nowym </a:t>
                      </a:r>
                      <a:r>
                        <a:rPr lang="pl-PL" sz="1200" u="none" strike="noStrike" dirty="0" err="1">
                          <a:effectLst/>
                        </a:rPr>
                        <a:t>Saczu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PANSTWOWA WYZSZA SZKOLA ZAWODOWA W TARNOWIE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RZESZOWSKA IM IGNACEGO  LUKASIEWICZA PRZ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3046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POLSKO JAPONSKA WYZSZA SZKOLA TECHNIK KOMPUTEROWYCH PJWSTK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  <a:tr h="2350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ZACHODNIOPOMORSKI UNIWERSYTET TECHNOLOGICZNY W SZCZECINIE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12" marR="2912" marT="29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75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86001" y="140187"/>
            <a:ext cx="6605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Uczestnictwo uczelni technicznych we wnioskach przeznaczonych do finansowania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6882" y="623068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23071"/>
              </p:ext>
            </p:extLst>
          </p:nvPr>
        </p:nvGraphicFramePr>
        <p:xfrm>
          <a:off x="605214" y="1179094"/>
          <a:ext cx="7792830" cy="4919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7820"/>
                <a:gridCol w="1765010"/>
              </a:tblGrid>
              <a:tr h="13420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Uczelnia techniczna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Liczba uczestnictw we wnioskach przeznaczonych do finansowania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43578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AKADEMIA GORNICZO-HUTNICZA IM. STANISLAWA STASZICA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WROCLAWSKA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GDANSKA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LODZKA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err="1">
                          <a:effectLst/>
                        </a:rPr>
                        <a:t>Panstwowa</a:t>
                      </a:r>
                      <a:r>
                        <a:rPr lang="pl-PL" sz="1200" u="none" strike="noStrike" dirty="0">
                          <a:effectLst/>
                        </a:rPr>
                        <a:t> </a:t>
                      </a:r>
                      <a:r>
                        <a:rPr lang="pl-PL" sz="1200" u="none" strike="noStrike" dirty="0" err="1">
                          <a:effectLst/>
                        </a:rPr>
                        <a:t>Wyzsza</a:t>
                      </a:r>
                      <a:r>
                        <a:rPr lang="pl-PL" sz="1200" u="none" strike="noStrike" dirty="0">
                          <a:effectLst/>
                        </a:rPr>
                        <a:t> </a:t>
                      </a:r>
                      <a:r>
                        <a:rPr lang="pl-PL" sz="1200" u="none" strike="noStrike" dirty="0" err="1">
                          <a:effectLst/>
                        </a:rPr>
                        <a:t>Szkola</a:t>
                      </a:r>
                      <a:r>
                        <a:rPr lang="pl-PL" sz="1200" u="none" strike="noStrike" dirty="0">
                          <a:effectLst/>
                        </a:rPr>
                        <a:t> Zawodowa w Nowym </a:t>
                      </a:r>
                      <a:r>
                        <a:rPr lang="pl-PL" sz="1200" u="none" strike="noStrike" dirty="0" err="1">
                          <a:effectLst/>
                        </a:rPr>
                        <a:t>Saczu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PANSTWOWA WYZSZA SZKOLA ZAWODOWA W TARNOWIE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KRAKOWSKA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POLITECHNIKA SLASKA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 dirty="0">
                          <a:effectLst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POLITECHNIKA WARSZAWSKA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 dirty="0">
                          <a:effectLst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300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POZNAN UNIVERSITY OF TECHNOLOGY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 dirty="0">
                          <a:effectLst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  <a:tr h="43578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ZACHODNIOPOMORSKI UNIWERSYTET TECHNOLOGICZNY W SZCZECINIE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u="none" strike="noStrike" dirty="0">
                          <a:effectLst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54" marR="4154" marT="41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06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86001" y="248471"/>
            <a:ext cx="641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Polskie koordynacje (11)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6882" y="635379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28264"/>
              </p:ext>
            </p:extLst>
          </p:nvPr>
        </p:nvGraphicFramePr>
        <p:xfrm>
          <a:off x="770020" y="1540044"/>
          <a:ext cx="7664116" cy="4547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234"/>
                <a:gridCol w="1015914"/>
                <a:gridCol w="3876819"/>
                <a:gridCol w="1152149"/>
              </a:tblGrid>
              <a:tr h="372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Konkurs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Typ projektu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Instytucja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Miasto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2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MSCA-NIGHT-2014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CSA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POZNAN UNIVERSITY OF TECHNOLOGY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POZNAN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72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MSCA-NIGHT-2014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CSA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Instytut Rozrodu </a:t>
                      </a:r>
                      <a:r>
                        <a:rPr lang="pl-PL" sz="1200" b="1" u="none" strike="noStrike" dirty="0" err="1">
                          <a:solidFill>
                            <a:srgbClr val="00528E"/>
                          </a:solidFill>
                          <a:effectLst/>
                        </a:rPr>
                        <a:t>Zwierzat</a:t>
                      </a:r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 i Badan </a:t>
                      </a:r>
                      <a:r>
                        <a:rPr lang="pl-PL" sz="1200" b="1" u="none" strike="noStrike" dirty="0" err="1">
                          <a:solidFill>
                            <a:srgbClr val="00528E"/>
                          </a:solidFill>
                          <a:effectLst/>
                        </a:rPr>
                        <a:t>Zywnosci</a:t>
                      </a:r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 Polskiej Akademii Nauk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OLSZTYN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72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MSCA-NIGHT-2014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CSA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MALOPOLSKA VOIVODSHIP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KRAKOW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72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MSCA-NIGHT-2014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CSA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ZACHODNIOPOMORSKI UNIWERSYTET TECHNOLOGICZNY W SZCZECINIE 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SZCZECIN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55477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WIDESPREAD-3-2014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CSA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INSTYTUT PODSTAWOWYCH PROBLEMOW TECHNIKI POLSKIEJ AKADEMII NAUK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WARSZAWA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367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GALILEO-4-2014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CSA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Black Pearls Sp. z </a:t>
                      </a:r>
                      <a:r>
                        <a:rPr lang="en-US" sz="1200" b="1" u="none" strike="noStrike" dirty="0" err="1">
                          <a:solidFill>
                            <a:srgbClr val="00528E"/>
                          </a:solidFill>
                          <a:effectLst/>
                        </a:rPr>
                        <a:t>o.o</a:t>
                      </a:r>
                      <a:r>
                        <a:rPr lang="en-US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.</a:t>
                      </a:r>
                      <a:endParaRPr lang="en-US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GDANSK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367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SC5-11a-2014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RIA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KGHM POLSKA MIEDZ SA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LUBIN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72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MSCA-RISE-2014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MSCA-RISE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UNIWERSYTET IM. ADAMA MICKIEWICZA W POZNANIU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POZNAN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72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ICT-35-2014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CSA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INSTYTUT CHEMII BIOORGANICZNEJ PAN 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POZNAN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72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MSCA-RISE-2014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MSCA-RISE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INSTYTUT CHEMII FIZYCZNEJ POLSKIEJ AKADEMII NAUK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WARSZAWA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  <a:tr h="3367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ICT-37-2014-1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528E"/>
                          </a:solidFill>
                          <a:effectLst/>
                        </a:rPr>
                        <a:t>SME-1</a:t>
                      </a:r>
                      <a:endParaRPr lang="pl-PL" sz="1200" b="1" i="0" u="none" strike="noStrike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err="1">
                          <a:solidFill>
                            <a:srgbClr val="00528E"/>
                          </a:solidFill>
                          <a:effectLst/>
                        </a:rPr>
                        <a:t>Pixel</a:t>
                      </a:r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 Legend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528E"/>
                          </a:solidFill>
                          <a:effectLst/>
                        </a:rPr>
                        <a:t>SZCZECIN</a:t>
                      </a:r>
                      <a:endParaRPr lang="pl-PL" sz="1200" b="1" i="0" u="none" strike="noStrike" dirty="0">
                        <a:solidFill>
                          <a:srgbClr val="00528E"/>
                        </a:solidFill>
                        <a:effectLst/>
                        <a:latin typeface="Calibri"/>
                      </a:endParaRPr>
                    </a:p>
                  </a:txBody>
                  <a:tcPr marL="3050" marR="3050" marT="30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48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19399" y="2394161"/>
            <a:ext cx="49907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algn="ctr">
              <a:defRPr/>
            </a:pPr>
            <a:r>
              <a:rPr lang="pl-PL" sz="4000" b="1" dirty="0" smtClean="0">
                <a:solidFill>
                  <a:schemeClr val="bg1"/>
                </a:solidFill>
              </a:rPr>
              <a:t>Horyzont 2020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Uczelnie w pierwszych </a:t>
            </a:r>
          </a:p>
          <a:p>
            <a:pPr marL="271463" algn="ctr"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konkursach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86001" y="248471"/>
            <a:ext cx="641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Wyniki PL w podziale na województwa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6882" y="6353797"/>
            <a:ext cx="5486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Opracowanie KPK na podstawie baz  </a:t>
            </a:r>
            <a:r>
              <a:rPr lang="pl-PL" sz="1000" dirty="0" err="1"/>
              <a:t>eCORDA</a:t>
            </a:r>
            <a:r>
              <a:rPr lang="pl-PL" sz="1000" dirty="0"/>
              <a:t> po </a:t>
            </a:r>
            <a:r>
              <a:rPr lang="pl-PL" sz="1000" dirty="0" smtClean="0"/>
              <a:t>38 </a:t>
            </a:r>
            <a:r>
              <a:rPr lang="pl-PL" sz="1000" dirty="0"/>
              <a:t>konkursach </a:t>
            </a:r>
            <a:r>
              <a:rPr lang="pl-PL" sz="1000" dirty="0" smtClean="0"/>
              <a:t>(16.10.2014 </a:t>
            </a:r>
            <a:r>
              <a:rPr lang="pl-PL" sz="1000" dirty="0"/>
              <a:t>r.)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364119"/>
              </p:ext>
            </p:extLst>
          </p:nvPr>
        </p:nvGraphicFramePr>
        <p:xfrm>
          <a:off x="206375" y="926624"/>
          <a:ext cx="8731249" cy="530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036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98031" y="174171"/>
            <a:ext cx="6424864" cy="591004"/>
          </a:xfrm>
        </p:spPr>
        <p:txBody>
          <a:bodyPr/>
          <a:lstStyle/>
          <a:p>
            <a:pPr lvl="0"/>
            <a:r>
              <a:rPr lang="pl-PL" sz="2000" dirty="0">
                <a:solidFill>
                  <a:srgbClr val="FF0000"/>
                </a:solidFill>
                <a:effectLst/>
              </a:rPr>
              <a:t>Nagroda „Kryształowej Brukselki”</a:t>
            </a:r>
            <a:endParaRPr lang="pl-PL" sz="2000" u="sng" dirty="0">
              <a:solidFill>
                <a:srgbClr val="FF0000"/>
              </a:solidFill>
              <a:effectLst/>
            </a:endParaRPr>
          </a:p>
        </p:txBody>
      </p:sp>
      <p:pic>
        <p:nvPicPr>
          <p:cNvPr id="7170" name="Obraz 131" descr="Opis: 148-4860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28" y="1726292"/>
            <a:ext cx="3086161" cy="23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42211" y="4520363"/>
            <a:ext cx="7750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66CC"/>
                </a:solidFill>
                <a:latin typeface="Calibri" pitchFamily="34" charset="0"/>
              </a:rPr>
              <a:t>Dla </a:t>
            </a:r>
            <a:r>
              <a:rPr lang="pl-PL" sz="2800" b="1" dirty="0">
                <a:solidFill>
                  <a:srgbClr val="0066CC"/>
                </a:solidFill>
                <a:latin typeface="Calibri" pitchFamily="34" charset="0"/>
              </a:rPr>
              <a:t>najlepszych </a:t>
            </a:r>
            <a:r>
              <a:rPr lang="pl-PL" sz="2800" b="1" dirty="0" smtClean="0">
                <a:solidFill>
                  <a:srgbClr val="0066CC"/>
                </a:solidFill>
                <a:latin typeface="Calibri" pitchFamily="34" charset="0"/>
              </a:rPr>
              <a:t>naukowców, zespołów </a:t>
            </a:r>
            <a:r>
              <a:rPr lang="pl-PL" sz="2800" b="1" dirty="0">
                <a:solidFill>
                  <a:srgbClr val="0066CC"/>
                </a:solidFill>
                <a:latin typeface="Calibri" pitchFamily="34" charset="0"/>
              </a:rPr>
              <a:t>i instytucji uczestniczących w Programach Ramowych</a:t>
            </a:r>
            <a:endParaRPr lang="pl-PL" sz="2800" dirty="0">
              <a:solidFill>
                <a:srgbClr val="0066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29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067427" y="3437021"/>
            <a:ext cx="4683541" cy="2831544"/>
          </a:xfrm>
          <a:prstGeom prst="rect">
            <a:avLst/>
          </a:prstGeom>
          <a:noFill/>
          <a:ln w="12700">
            <a:solidFill>
              <a:srgbClr val="0C4B9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1200" dirty="0" smtClean="0">
              <a:solidFill>
                <a:schemeClr val="tx1"/>
              </a:solidFill>
            </a:endParaRPr>
          </a:p>
          <a:p>
            <a:endParaRPr lang="pl-PL" sz="1200" dirty="0" smtClean="0">
              <a:solidFill>
                <a:schemeClr val="tx1"/>
              </a:solidFill>
            </a:endParaRPr>
          </a:p>
          <a:p>
            <a:endParaRPr lang="pl-PL" sz="1200" dirty="0" smtClean="0">
              <a:solidFill>
                <a:schemeClr val="tx1"/>
              </a:solidFill>
            </a:endParaRPr>
          </a:p>
          <a:p>
            <a:endParaRPr lang="pl-PL" sz="1200" dirty="0" smtClean="0">
              <a:solidFill>
                <a:schemeClr val="tx1"/>
              </a:solidFill>
            </a:endParaRPr>
          </a:p>
          <a:p>
            <a:endParaRPr lang="pl-PL" sz="1200" dirty="0" smtClean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ul</a:t>
            </a:r>
            <a:r>
              <a:rPr lang="pl-PL" sz="1400" dirty="0">
                <a:solidFill>
                  <a:schemeClr val="tx1"/>
                </a:solidFill>
              </a:rPr>
              <a:t>. Krzywickiego 34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02-078 </a:t>
            </a:r>
            <a:r>
              <a:rPr lang="pl-PL" sz="1400" dirty="0">
                <a:solidFill>
                  <a:schemeClr val="tx1"/>
                </a:solidFill>
              </a:rPr>
              <a:t>Warszawa 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600" dirty="0" err="1">
                <a:solidFill>
                  <a:schemeClr val="tx1"/>
                </a:solidFill>
              </a:rPr>
              <a:t>tel</a:t>
            </a:r>
            <a:r>
              <a:rPr lang="pl-PL" sz="1600" dirty="0">
                <a:solidFill>
                  <a:schemeClr val="tx1"/>
                </a:solidFill>
              </a:rPr>
              <a:t>:    </a:t>
            </a:r>
            <a:r>
              <a:rPr lang="pl-PL" sz="1600" dirty="0" smtClean="0">
                <a:solidFill>
                  <a:schemeClr val="tx1"/>
                </a:solidFill>
              </a:rPr>
              <a:t>    +4822 </a:t>
            </a:r>
            <a:r>
              <a:rPr lang="pl-PL" sz="1600" dirty="0">
                <a:solidFill>
                  <a:schemeClr val="tx1"/>
                </a:solidFill>
              </a:rPr>
              <a:t>828 74 83 </a:t>
            </a:r>
          </a:p>
          <a:p>
            <a:r>
              <a:rPr lang="pl-PL" sz="1600" dirty="0">
                <a:solidFill>
                  <a:schemeClr val="tx1"/>
                </a:solidFill>
              </a:rPr>
              <a:t>fax:   </a:t>
            </a:r>
            <a:r>
              <a:rPr lang="pl-PL" sz="1600" dirty="0" smtClean="0">
                <a:solidFill>
                  <a:schemeClr val="tx1"/>
                </a:solidFill>
              </a:rPr>
              <a:t>    +4822 </a:t>
            </a:r>
            <a:r>
              <a:rPr lang="pl-PL" sz="1600" dirty="0">
                <a:solidFill>
                  <a:schemeClr val="tx1"/>
                </a:solidFill>
              </a:rPr>
              <a:t>828 53 70 </a:t>
            </a:r>
          </a:p>
          <a:p>
            <a:r>
              <a:rPr lang="pl-PL" sz="1600" dirty="0">
                <a:solidFill>
                  <a:schemeClr val="tx1"/>
                </a:solidFill>
              </a:rPr>
              <a:t>e-mail:  </a:t>
            </a:r>
            <a:r>
              <a:rPr lang="pl-PL" sz="1600" dirty="0" smtClean="0">
                <a:hlinkClick r:id="rId3"/>
              </a:rPr>
              <a:t>kpk@kpk.gov.pl</a:t>
            </a:r>
            <a:endParaRPr lang="pl-PL" sz="1600" dirty="0" smtClean="0"/>
          </a:p>
          <a:p>
            <a:r>
              <a:rPr lang="pl-PL" sz="1600" dirty="0">
                <a:solidFill>
                  <a:schemeClr val="tx1"/>
                </a:solidFill>
              </a:rPr>
              <a:t>e-mail:  </a:t>
            </a:r>
            <a:r>
              <a:rPr lang="pl-PL" sz="1600" dirty="0" smtClean="0">
                <a:hlinkClick r:id="rId3"/>
              </a:rPr>
              <a:t>sme@kpk.gov.pl</a:t>
            </a:r>
            <a:endParaRPr lang="pl-PL" sz="1600" dirty="0"/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55613" y="3890960"/>
            <a:ext cx="2716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Zygmunt Krasiński</a:t>
            </a:r>
            <a:endParaRPr lang="pl-PL" sz="20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>
            <a:off x="207810" y="4310895"/>
            <a:ext cx="3170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400" dirty="0">
                <a:solidFill>
                  <a:srgbClr val="00528E"/>
                </a:solidFill>
                <a:cs typeface="+mn-cs"/>
              </a:rPr>
              <a:t>e-mail: </a:t>
            </a:r>
            <a:r>
              <a:rPr lang="pl-PL" sz="1400" dirty="0" smtClean="0">
                <a:solidFill>
                  <a:srgbClr val="00528E"/>
                </a:solidFill>
                <a:cs typeface="+mn-cs"/>
              </a:rPr>
              <a:t>zygmunt.krasinski@kpk.gov.pl</a:t>
            </a:r>
            <a:endParaRPr lang="pl-PL" sz="1400" b="1" dirty="0">
              <a:solidFill>
                <a:srgbClr val="00528E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31820" name="Text Box 12"/>
          <p:cNvSpPr txBox="1">
            <a:spLocks noChangeArrowheads="1"/>
          </p:cNvSpPr>
          <p:nvPr/>
        </p:nvSpPr>
        <p:spPr bwMode="auto">
          <a:xfrm>
            <a:off x="2554288" y="1547814"/>
            <a:ext cx="3746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Dziękuję za uwagę</a:t>
            </a:r>
            <a:endParaRPr lang="pl-PL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288925" y="3441697"/>
            <a:ext cx="235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 u="sng" dirty="0">
                <a:solidFill>
                  <a:srgbClr val="0C4B9E"/>
                </a:solidFill>
              </a:rPr>
              <a:t>Osoby do kontaktu:</a:t>
            </a:r>
          </a:p>
        </p:txBody>
      </p:sp>
      <p:sp>
        <p:nvSpPr>
          <p:cNvPr id="7" name="Prostokąt 6"/>
          <p:cNvSpPr/>
          <p:nvPr/>
        </p:nvSpPr>
        <p:spPr>
          <a:xfrm>
            <a:off x="3476578" y="2177535"/>
            <a:ext cx="189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pl-PL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Pytania</a:t>
            </a:r>
            <a:r>
              <a:rPr lang="en-GB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24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Obraz 7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1999" y="3627156"/>
            <a:ext cx="1160938" cy="736298"/>
          </a:xfrm>
          <a:prstGeom prst="rect">
            <a:avLst/>
          </a:prstGeom>
        </p:spPr>
      </p:pic>
      <p:pic>
        <p:nvPicPr>
          <p:cNvPr id="9" name="Obraz 8" descr="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861" y="3608136"/>
            <a:ext cx="2901329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35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9201" y="163512"/>
            <a:ext cx="6197599" cy="576262"/>
          </a:xfrm>
        </p:spPr>
        <p:txBody>
          <a:bodyPr/>
          <a:lstStyle/>
          <a:p>
            <a:r>
              <a:rPr lang="pl-PL" sz="1800" dirty="0" smtClean="0">
                <a:solidFill>
                  <a:srgbClr val="FF0000"/>
                </a:solidFill>
                <a:effectLst/>
              </a:rPr>
              <a:t>Uczestnicy we wnioskach </a:t>
            </a:r>
            <a:br>
              <a:rPr lang="pl-PL" sz="1800" dirty="0" smtClean="0">
                <a:solidFill>
                  <a:srgbClr val="FF0000"/>
                </a:solidFill>
                <a:effectLst/>
              </a:rPr>
            </a:br>
            <a:r>
              <a:rPr lang="pl-PL" sz="1800" dirty="0" smtClean="0">
                <a:solidFill>
                  <a:srgbClr val="FF0000"/>
                </a:solidFill>
                <a:effectLst/>
              </a:rPr>
              <a:t>i dofinansowanych projektach </a:t>
            </a:r>
            <a:r>
              <a:rPr lang="pl-PL" sz="1800" dirty="0">
                <a:solidFill>
                  <a:srgbClr val="FF0000"/>
                </a:solidFill>
                <a:effectLst/>
              </a:rPr>
              <a:t>UE28 </a:t>
            </a:r>
            <a:r>
              <a:rPr lang="pl-PL" sz="1800" dirty="0" smtClean="0">
                <a:solidFill>
                  <a:srgbClr val="FF0000"/>
                </a:solidFill>
                <a:effectLst/>
              </a:rPr>
              <a:t>w 7PR</a:t>
            </a: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020"/>
            <a:ext cx="9144000" cy="60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63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9201" y="163512"/>
            <a:ext cx="6197599" cy="576262"/>
          </a:xfrm>
        </p:spPr>
        <p:txBody>
          <a:bodyPr/>
          <a:lstStyle/>
          <a:p>
            <a:r>
              <a:rPr lang="pl-PL" sz="2000" dirty="0" smtClean="0">
                <a:solidFill>
                  <a:srgbClr val="FF0000"/>
                </a:solidFill>
                <a:effectLst/>
              </a:rPr>
              <a:t>Dofinansowanie we wnioskach </a:t>
            </a:r>
            <a:br>
              <a:rPr lang="pl-PL" sz="2000" dirty="0" smtClean="0">
                <a:solidFill>
                  <a:srgbClr val="FF0000"/>
                </a:solidFill>
                <a:effectLst/>
              </a:rPr>
            </a:br>
            <a:r>
              <a:rPr lang="pl-PL" sz="2000" dirty="0" smtClean="0">
                <a:solidFill>
                  <a:srgbClr val="FF0000"/>
                </a:solidFill>
                <a:effectLst/>
              </a:rPr>
              <a:t>i projektach </a:t>
            </a:r>
            <a:r>
              <a:rPr lang="pl-PL" sz="2000" dirty="0">
                <a:solidFill>
                  <a:srgbClr val="FF0000"/>
                </a:solidFill>
                <a:effectLst/>
              </a:rPr>
              <a:t>UE28 w </a:t>
            </a:r>
            <a:r>
              <a:rPr lang="pl-PL" sz="2000" dirty="0" smtClean="0">
                <a:solidFill>
                  <a:srgbClr val="FF0000"/>
                </a:solidFill>
                <a:effectLst/>
              </a:rPr>
              <a:t>7PR</a:t>
            </a: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0336"/>
            <a:ext cx="9144001" cy="596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79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-Wzorzec_Prezentacji_KPK_PL-(CC)">
  <a:themeElements>
    <a:clrScheme name="KPK_Prezentacja_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PK_Prezentacja_p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KPK_Prezentacja_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H2020-Wzorzec_Prezentacji_KPK_PL-(CC)</Template>
  <TotalTime>2631</TotalTime>
  <Words>3241</Words>
  <Application>Microsoft Office PowerPoint</Application>
  <PresentationFormat>Pokaz na ekranie (4:3)</PresentationFormat>
  <Paragraphs>807</Paragraphs>
  <Slides>75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76" baseType="lpstr">
      <vt:lpstr>H2020-Wzorzec_Prezentacji_KPK_PL-(CC)</vt:lpstr>
      <vt:lpstr>Prezentacja programu PowerPoint</vt:lpstr>
      <vt:lpstr>Prezentacja programu PowerPoint</vt:lpstr>
      <vt:lpstr>Plan Prezentacji</vt:lpstr>
      <vt:lpstr>Prezentacja programu PowerPoint</vt:lpstr>
      <vt:lpstr>Prezentacja programu PowerPoint</vt:lpstr>
      <vt:lpstr>Polska w 5, 6 i 7PR</vt:lpstr>
      <vt:lpstr>Prezentacja programu PowerPoint</vt:lpstr>
      <vt:lpstr>Uczestnicy we wnioskach  i dofinansowanych projektach UE28 w 7PR</vt:lpstr>
      <vt:lpstr>Dofinansowanie we wnioskach  i projektach UE28 w 7PR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Horyzont 2020 - nowy program, nowe podejście</vt:lpstr>
      <vt:lpstr>Horyzont 2020 (2014-2020)  </vt:lpstr>
      <vt:lpstr>Technology Readiness Levels</vt:lpstr>
      <vt:lpstr>Logika interwencji w Horyzont 2020 </vt:lpstr>
      <vt:lpstr>Struktura programu Horyzont 2020</vt:lpstr>
      <vt:lpstr>Prezentacja programu PowerPoint</vt:lpstr>
      <vt:lpstr>Prezentacja programu PowerPoint</vt:lpstr>
      <vt:lpstr>Prezentacja programu PowerPoint</vt:lpstr>
      <vt:lpstr>Prezentacja programu PowerPoint</vt:lpstr>
      <vt:lpstr>Podstawowe zasady</vt:lpstr>
      <vt:lpstr>Uproszczenie zasad finansowych</vt:lpstr>
      <vt:lpstr>H2020: WYNAGRODZENIA</vt:lpstr>
      <vt:lpstr>Prezentacja programu PowerPoint</vt:lpstr>
      <vt:lpstr>Participant portal (Calls)</vt:lpstr>
      <vt:lpstr>Prezentacja programu PowerPoint</vt:lpstr>
      <vt:lpstr>Prezentacja programu PowerPoint</vt:lpstr>
      <vt:lpstr>Ewaluatorzy wniosków do H2020</vt:lpstr>
      <vt:lpstr>Ewaluatorzy wniosków do H2020</vt:lpstr>
      <vt:lpstr>Prezentacja programu PowerPoint</vt:lpstr>
      <vt:lpstr>Prezentacja programu PowerPoint</vt:lpstr>
      <vt:lpstr>Prezentacja programu PowerPoint</vt:lpstr>
      <vt:lpstr>Prezentacja programu PowerPoint</vt:lpstr>
      <vt:lpstr>www.kpk.gov.pl</vt:lpstr>
      <vt:lpstr>www.kpk.gov.pl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Razem z uczelniami tworzymy Sieć KPK</vt:lpstr>
      <vt:lpstr>HORYZONT 2020 - konferencje regionalne</vt:lpstr>
      <vt:lpstr>Wspólne działania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 studiów magisterskich w zakresie zarządzania projektami badawczymi  2014-2015</vt:lpstr>
      <vt:lpstr>Porozumienie o współpracy KRASP - KPK/IPPT PAN </vt:lpstr>
      <vt:lpstr>Porozumienie o współpracy KRASP - KPK/IPPT PAN </vt:lpstr>
      <vt:lpstr>Porozumienie o współpracy KRASP - KPK/IPPT PAN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Nagroda „Kryształowej Brukselki”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ZKrasinski</dc:creator>
  <cp:lastModifiedBy>Joanna Józefowska</cp:lastModifiedBy>
  <cp:revision>201</cp:revision>
  <dcterms:created xsi:type="dcterms:W3CDTF">2014-10-10T13:18:07Z</dcterms:created>
  <dcterms:modified xsi:type="dcterms:W3CDTF">2014-12-05T11:08:57Z</dcterms:modified>
</cp:coreProperties>
</file>