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3" r:id="rId2"/>
    <p:sldMasterId id="2147483700" r:id="rId3"/>
    <p:sldMasterId id="2147483707" r:id="rId4"/>
  </p:sldMasterIdLst>
  <p:notesMasterIdLst>
    <p:notesMasterId r:id="rId23"/>
  </p:notesMasterIdLst>
  <p:handoutMasterIdLst>
    <p:handoutMasterId r:id="rId24"/>
  </p:handoutMasterIdLst>
  <p:sldIdLst>
    <p:sldId id="256" r:id="rId5"/>
    <p:sldId id="414" r:id="rId6"/>
    <p:sldId id="415" r:id="rId7"/>
    <p:sldId id="416" r:id="rId8"/>
    <p:sldId id="417" r:id="rId9"/>
    <p:sldId id="427" r:id="rId10"/>
    <p:sldId id="424" r:id="rId11"/>
    <p:sldId id="428" r:id="rId12"/>
    <p:sldId id="429" r:id="rId13"/>
    <p:sldId id="431" r:id="rId14"/>
    <p:sldId id="425" r:id="rId15"/>
    <p:sldId id="447" r:id="rId16"/>
    <p:sldId id="448" r:id="rId17"/>
    <p:sldId id="449" r:id="rId18"/>
    <p:sldId id="435" r:id="rId19"/>
    <p:sldId id="446" r:id="rId20"/>
    <p:sldId id="418" r:id="rId21"/>
    <p:sldId id="419" r:id="rId22"/>
  </p:sldIdLst>
  <p:sldSz cx="9144000" cy="6858000" type="screen4x3"/>
  <p:notesSz cx="6805613" cy="99393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gdalena Borska" initials="MB" lastIdx="11" clrIdx="0"/>
  <p:cmAuthor id="1" name="Grzegorz Gilewski" initials="GG" lastIdx="1" clrIdx="1"/>
  <p:cmAuthor id="2" name="Michał Kołodziejski" initials="MK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8585A"/>
    <a:srgbClr val="DB133C"/>
    <a:srgbClr val="F1597A"/>
    <a:srgbClr val="F00849"/>
    <a:srgbClr val="000000"/>
    <a:srgbClr val="EDEDED"/>
    <a:srgbClr val="FAFAF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759" autoAdjust="0"/>
    <p:restoredTop sz="94675" autoAdjust="0"/>
  </p:normalViewPr>
  <p:slideViewPr>
    <p:cSldViewPr snapToGrid="0">
      <p:cViewPr varScale="1">
        <p:scale>
          <a:sx n="112" d="100"/>
          <a:sy n="112" d="100"/>
        </p:scale>
        <p:origin x="-1596" y="-90"/>
      </p:cViewPr>
      <p:guideLst>
        <p:guide orient="horz" pos="687"/>
        <p:guide pos="3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9" d="100"/>
        <a:sy n="49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278D6F-A4FF-42C6-9EFD-B26331EC6FF4}" type="doc">
      <dgm:prSet loTypeId="urn:microsoft.com/office/officeart/2009/layout/CircleArrowProcess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68437B-3305-4302-BA89-537C20CEC5DB}">
      <dgm:prSet phldrT="[Tekst]" custT="1"/>
      <dgm:spPr/>
      <dgm:t>
        <a:bodyPr/>
        <a:lstStyle/>
        <a:p>
          <a:r>
            <a:rPr lang="pl-PL" sz="3000" b="1" dirty="0" smtClean="0">
              <a:solidFill>
                <a:srgbClr val="58585A"/>
              </a:solidFill>
            </a:rPr>
            <a:t>11963 </a:t>
          </a:r>
          <a:r>
            <a:rPr lang="pl-PL" sz="2400" b="0" dirty="0" smtClean="0">
              <a:solidFill>
                <a:srgbClr val="58585A"/>
              </a:solidFill>
            </a:rPr>
            <a:t>złożone wnioski</a:t>
          </a:r>
          <a:endParaRPr lang="pl-PL" sz="2400" b="0" dirty="0">
            <a:solidFill>
              <a:srgbClr val="58585A"/>
            </a:solidFill>
          </a:endParaRPr>
        </a:p>
      </dgm:t>
    </dgm:pt>
    <dgm:pt modelId="{C2AAEF64-F244-4582-AE33-3F9D6C27E6E3}" type="parTrans" cxnId="{A5A40997-4E63-46DA-8435-F9A387348E22}">
      <dgm:prSet/>
      <dgm:spPr/>
      <dgm:t>
        <a:bodyPr/>
        <a:lstStyle/>
        <a:p>
          <a:endParaRPr lang="pl-PL"/>
        </a:p>
      </dgm:t>
    </dgm:pt>
    <dgm:pt modelId="{AF02B0F9-2B88-4966-A1C1-9DAE638E4E44}" type="sibTrans" cxnId="{A5A40997-4E63-46DA-8435-F9A387348E22}">
      <dgm:prSet/>
      <dgm:spPr/>
      <dgm:t>
        <a:bodyPr/>
        <a:lstStyle/>
        <a:p>
          <a:endParaRPr lang="pl-PL"/>
        </a:p>
      </dgm:t>
    </dgm:pt>
    <dgm:pt modelId="{02256374-C911-4F2D-BB0A-F0DD821704EA}">
      <dgm:prSet phldrT="[Tekst]" custT="1"/>
      <dgm:spPr/>
      <dgm:t>
        <a:bodyPr/>
        <a:lstStyle/>
        <a:p>
          <a:r>
            <a:rPr lang="pl-PL" sz="3000" b="1" dirty="0" smtClean="0">
              <a:solidFill>
                <a:srgbClr val="58585A"/>
              </a:solidFill>
            </a:rPr>
            <a:t>2774 </a:t>
          </a:r>
          <a:r>
            <a:rPr lang="pl-PL" sz="2400" b="0" dirty="0" smtClean="0">
              <a:solidFill>
                <a:srgbClr val="58585A"/>
              </a:solidFill>
            </a:rPr>
            <a:t>przyznane granty</a:t>
          </a:r>
          <a:endParaRPr lang="pl-PL" sz="2400" b="0" dirty="0">
            <a:solidFill>
              <a:srgbClr val="58585A"/>
            </a:solidFill>
          </a:endParaRPr>
        </a:p>
      </dgm:t>
    </dgm:pt>
    <dgm:pt modelId="{E35BD80C-FD8A-4D0D-9DC9-4C727ABEE759}" type="parTrans" cxnId="{72F82377-692D-4074-BC2B-6B1AF3DBF8F5}">
      <dgm:prSet/>
      <dgm:spPr/>
      <dgm:t>
        <a:bodyPr/>
        <a:lstStyle/>
        <a:p>
          <a:endParaRPr lang="pl-PL"/>
        </a:p>
      </dgm:t>
    </dgm:pt>
    <dgm:pt modelId="{572D9547-9EA2-4A3B-8E02-95637FE7B313}" type="sibTrans" cxnId="{72F82377-692D-4074-BC2B-6B1AF3DBF8F5}">
      <dgm:prSet/>
      <dgm:spPr/>
      <dgm:t>
        <a:bodyPr/>
        <a:lstStyle/>
        <a:p>
          <a:endParaRPr lang="pl-PL"/>
        </a:p>
      </dgm:t>
    </dgm:pt>
    <dgm:pt modelId="{5464241A-72DD-493C-9E0C-1A5DEED25A43}">
      <dgm:prSet phldrT="[Tekst]" custT="1"/>
      <dgm:spPr/>
      <dgm:t>
        <a:bodyPr/>
        <a:lstStyle/>
        <a:p>
          <a:r>
            <a:rPr lang="pl-PL" sz="3000" b="1" dirty="0" smtClean="0">
              <a:solidFill>
                <a:srgbClr val="58585A"/>
              </a:solidFill>
            </a:rPr>
            <a:t>23%</a:t>
          </a:r>
          <a:r>
            <a:rPr lang="pl-PL" sz="2400" b="0" dirty="0" smtClean="0">
              <a:solidFill>
                <a:srgbClr val="58585A"/>
              </a:solidFill>
            </a:rPr>
            <a:t/>
          </a:r>
          <a:br>
            <a:rPr lang="pl-PL" sz="2400" b="0" dirty="0" smtClean="0">
              <a:solidFill>
                <a:srgbClr val="58585A"/>
              </a:solidFill>
            </a:rPr>
          </a:br>
          <a:r>
            <a:rPr lang="pl-PL" sz="2400" b="0" dirty="0" smtClean="0">
              <a:solidFill>
                <a:srgbClr val="58585A"/>
              </a:solidFill>
            </a:rPr>
            <a:t>wskaźnik sukcesu </a:t>
          </a:r>
          <a:endParaRPr lang="pl-PL" sz="3000" b="1" dirty="0">
            <a:solidFill>
              <a:srgbClr val="58585A"/>
            </a:solidFill>
          </a:endParaRPr>
        </a:p>
      </dgm:t>
    </dgm:pt>
    <dgm:pt modelId="{17ECEEF1-1667-46EB-A5D2-4F6FAC33D240}" type="parTrans" cxnId="{AE9DC081-6B6E-4759-8622-E3105B46B1BA}">
      <dgm:prSet/>
      <dgm:spPr/>
      <dgm:t>
        <a:bodyPr/>
        <a:lstStyle/>
        <a:p>
          <a:endParaRPr lang="pl-PL"/>
        </a:p>
      </dgm:t>
    </dgm:pt>
    <dgm:pt modelId="{5C633291-BDBA-4625-BF17-EE07CB5AD506}" type="sibTrans" cxnId="{AE9DC081-6B6E-4759-8622-E3105B46B1BA}">
      <dgm:prSet/>
      <dgm:spPr/>
      <dgm:t>
        <a:bodyPr/>
        <a:lstStyle/>
        <a:p>
          <a:endParaRPr lang="pl-PL"/>
        </a:p>
      </dgm:t>
    </dgm:pt>
    <dgm:pt modelId="{149DED2C-944D-4EB3-B2BD-364521A2017C}" type="pres">
      <dgm:prSet presAssocID="{3C278D6F-A4FF-42C6-9EFD-B26331EC6FF4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l-PL"/>
        </a:p>
      </dgm:t>
    </dgm:pt>
    <dgm:pt modelId="{0051C7A9-79E7-4118-9AED-71DE5BFCD680}" type="pres">
      <dgm:prSet presAssocID="{4768437B-3305-4302-BA89-537C20CEC5DB}" presName="Accent1" presStyleCnt="0"/>
      <dgm:spPr/>
    </dgm:pt>
    <dgm:pt modelId="{1FC88B2B-E06C-431A-AF55-E88EA8838408}" type="pres">
      <dgm:prSet presAssocID="{4768437B-3305-4302-BA89-537C20CEC5DB}" presName="Accent" presStyleLbl="node1" presStyleIdx="0" presStyleCnt="3" custScaleX="106481" custScaleY="106171" custLinFactNeighborX="-19100" custLinFactNeighborY="-2910"/>
      <dgm:spPr/>
    </dgm:pt>
    <dgm:pt modelId="{E6B91793-4C38-45E3-86EE-210F07B89474}" type="pres">
      <dgm:prSet presAssocID="{4768437B-3305-4302-BA89-537C20CEC5DB}" presName="Parent1" presStyleLbl="revTx" presStyleIdx="0" presStyleCnt="3" custScaleY="122726" custLinFactNeighborX="-32483" custLinFactNeighborY="-3332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5C5F89F-49A5-40EC-9F86-AC798D275CBC}" type="pres">
      <dgm:prSet presAssocID="{02256374-C911-4F2D-BB0A-F0DD821704EA}" presName="Accent2" presStyleCnt="0"/>
      <dgm:spPr/>
    </dgm:pt>
    <dgm:pt modelId="{EC4A76D2-C184-4902-9653-B38094B70BB3}" type="pres">
      <dgm:prSet presAssocID="{02256374-C911-4F2D-BB0A-F0DD821704EA}" presName="Accent" presStyleLbl="node1" presStyleIdx="1" presStyleCnt="3" custScaleX="111235" custScaleY="102660" custLinFactNeighborX="-19533" custLinFactNeighborY="-2131"/>
      <dgm:spPr>
        <a:solidFill>
          <a:schemeClr val="accent1">
            <a:hueOff val="0"/>
            <a:satOff val="0"/>
            <a:lumOff val="0"/>
            <a:alpha val="65000"/>
          </a:schemeClr>
        </a:solidFill>
        <a:ln>
          <a:solidFill>
            <a:schemeClr val="bg2"/>
          </a:solidFill>
        </a:ln>
      </dgm:spPr>
      <dgm:t>
        <a:bodyPr/>
        <a:lstStyle/>
        <a:p>
          <a:endParaRPr lang="pl-PL"/>
        </a:p>
      </dgm:t>
    </dgm:pt>
    <dgm:pt modelId="{0E009BA6-0B3F-44FC-AC6E-3414FE419DCF}" type="pres">
      <dgm:prSet presAssocID="{02256374-C911-4F2D-BB0A-F0DD821704EA}" presName="Parent2" presStyleLbl="revTx" presStyleIdx="1" presStyleCnt="3" custScaleX="121464" custScaleY="177538" custLinFactNeighborX="-39344" custLinFactNeighborY="-698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BEDE7A2-13D6-41EE-97F6-92B7AD3C4435}" type="pres">
      <dgm:prSet presAssocID="{5464241A-72DD-493C-9E0C-1A5DEED25A43}" presName="Accent3" presStyleCnt="0"/>
      <dgm:spPr/>
    </dgm:pt>
    <dgm:pt modelId="{8577760D-DB0A-4A0E-8280-A6FBD23E31BD}" type="pres">
      <dgm:prSet presAssocID="{5464241A-72DD-493C-9E0C-1A5DEED25A43}" presName="Accent" presStyleLbl="node1" presStyleIdx="2" presStyleCnt="3" custScaleY="96267" custLinFactNeighborX="-22359" custLinFactNeighborY="54"/>
      <dgm:spPr>
        <a:solidFill>
          <a:schemeClr val="accent1">
            <a:hueOff val="0"/>
            <a:satOff val="0"/>
            <a:lumOff val="0"/>
            <a:alpha val="56000"/>
          </a:schemeClr>
        </a:solidFill>
      </dgm:spPr>
      <dgm:t>
        <a:bodyPr/>
        <a:lstStyle/>
        <a:p>
          <a:endParaRPr lang="pl-PL"/>
        </a:p>
      </dgm:t>
    </dgm:pt>
    <dgm:pt modelId="{E92E2C83-CC82-443E-A88C-A96344977949}" type="pres">
      <dgm:prSet presAssocID="{5464241A-72DD-493C-9E0C-1A5DEED25A43}" presName="Parent3" presStyleLbl="revTx" presStyleIdx="2" presStyleCnt="3" custScaleY="169587" custLinFactNeighborX="-31394" custLinFactNeighborY="-69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A752AA4-23C5-44AE-A7B2-62E6E094FAE4}" type="presOf" srcId="{5464241A-72DD-493C-9E0C-1A5DEED25A43}" destId="{E92E2C83-CC82-443E-A88C-A96344977949}" srcOrd="0" destOrd="0" presId="urn:microsoft.com/office/officeart/2009/layout/CircleArrowProcess"/>
    <dgm:cxn modelId="{AAA08F63-F662-4B2D-960D-C2C118965C36}" type="presOf" srcId="{3C278D6F-A4FF-42C6-9EFD-B26331EC6FF4}" destId="{149DED2C-944D-4EB3-B2BD-364521A2017C}" srcOrd="0" destOrd="0" presId="urn:microsoft.com/office/officeart/2009/layout/CircleArrowProcess"/>
    <dgm:cxn modelId="{85F00A2A-E4C0-4AAC-9FF6-20DF8DF38E63}" type="presOf" srcId="{02256374-C911-4F2D-BB0A-F0DD821704EA}" destId="{0E009BA6-0B3F-44FC-AC6E-3414FE419DCF}" srcOrd="0" destOrd="0" presId="urn:microsoft.com/office/officeart/2009/layout/CircleArrowProcess"/>
    <dgm:cxn modelId="{7E1B63CB-407E-4E41-8BC7-74673D001171}" type="presOf" srcId="{4768437B-3305-4302-BA89-537C20CEC5DB}" destId="{E6B91793-4C38-45E3-86EE-210F07B89474}" srcOrd="0" destOrd="0" presId="urn:microsoft.com/office/officeart/2009/layout/CircleArrowProcess"/>
    <dgm:cxn modelId="{AE9DC081-6B6E-4759-8622-E3105B46B1BA}" srcId="{3C278D6F-A4FF-42C6-9EFD-B26331EC6FF4}" destId="{5464241A-72DD-493C-9E0C-1A5DEED25A43}" srcOrd="2" destOrd="0" parTransId="{17ECEEF1-1667-46EB-A5D2-4F6FAC33D240}" sibTransId="{5C633291-BDBA-4625-BF17-EE07CB5AD506}"/>
    <dgm:cxn modelId="{72F82377-692D-4074-BC2B-6B1AF3DBF8F5}" srcId="{3C278D6F-A4FF-42C6-9EFD-B26331EC6FF4}" destId="{02256374-C911-4F2D-BB0A-F0DD821704EA}" srcOrd="1" destOrd="0" parTransId="{E35BD80C-FD8A-4D0D-9DC9-4C727ABEE759}" sibTransId="{572D9547-9EA2-4A3B-8E02-95637FE7B313}"/>
    <dgm:cxn modelId="{A5A40997-4E63-46DA-8435-F9A387348E22}" srcId="{3C278D6F-A4FF-42C6-9EFD-B26331EC6FF4}" destId="{4768437B-3305-4302-BA89-537C20CEC5DB}" srcOrd="0" destOrd="0" parTransId="{C2AAEF64-F244-4582-AE33-3F9D6C27E6E3}" sibTransId="{AF02B0F9-2B88-4966-A1C1-9DAE638E4E44}"/>
    <dgm:cxn modelId="{210E03BA-02B3-4A00-94DC-AF8863DED6A7}" type="presParOf" srcId="{149DED2C-944D-4EB3-B2BD-364521A2017C}" destId="{0051C7A9-79E7-4118-9AED-71DE5BFCD680}" srcOrd="0" destOrd="0" presId="urn:microsoft.com/office/officeart/2009/layout/CircleArrowProcess"/>
    <dgm:cxn modelId="{B9DE4598-7042-4C9F-9D35-1FF86D4D9631}" type="presParOf" srcId="{0051C7A9-79E7-4118-9AED-71DE5BFCD680}" destId="{1FC88B2B-E06C-431A-AF55-E88EA8838408}" srcOrd="0" destOrd="0" presId="urn:microsoft.com/office/officeart/2009/layout/CircleArrowProcess"/>
    <dgm:cxn modelId="{23CF78C9-150A-46A9-AE54-D90926BB1925}" type="presParOf" srcId="{149DED2C-944D-4EB3-B2BD-364521A2017C}" destId="{E6B91793-4C38-45E3-86EE-210F07B89474}" srcOrd="1" destOrd="0" presId="urn:microsoft.com/office/officeart/2009/layout/CircleArrowProcess"/>
    <dgm:cxn modelId="{C2B27EB1-6003-4EDE-B61E-C2013C51424D}" type="presParOf" srcId="{149DED2C-944D-4EB3-B2BD-364521A2017C}" destId="{75C5F89F-49A5-40EC-9F86-AC798D275CBC}" srcOrd="2" destOrd="0" presId="urn:microsoft.com/office/officeart/2009/layout/CircleArrowProcess"/>
    <dgm:cxn modelId="{0F443450-4D40-4ED7-B002-3089672E69D8}" type="presParOf" srcId="{75C5F89F-49A5-40EC-9F86-AC798D275CBC}" destId="{EC4A76D2-C184-4902-9653-B38094B70BB3}" srcOrd="0" destOrd="0" presId="urn:microsoft.com/office/officeart/2009/layout/CircleArrowProcess"/>
    <dgm:cxn modelId="{FC6399CA-1BE8-4187-84EB-5AD79B2B5717}" type="presParOf" srcId="{149DED2C-944D-4EB3-B2BD-364521A2017C}" destId="{0E009BA6-0B3F-44FC-AC6E-3414FE419DCF}" srcOrd="3" destOrd="0" presId="urn:microsoft.com/office/officeart/2009/layout/CircleArrowProcess"/>
    <dgm:cxn modelId="{5937BB40-68E5-455A-A490-0CDCDBF1E1B3}" type="presParOf" srcId="{149DED2C-944D-4EB3-B2BD-364521A2017C}" destId="{2BEDE7A2-13D6-41EE-97F6-92B7AD3C4435}" srcOrd="4" destOrd="0" presId="urn:microsoft.com/office/officeart/2009/layout/CircleArrowProcess"/>
    <dgm:cxn modelId="{147BD1DF-47C8-4039-8C7D-6F8F0B52771A}" type="presParOf" srcId="{2BEDE7A2-13D6-41EE-97F6-92B7AD3C4435}" destId="{8577760D-DB0A-4A0E-8280-A6FBD23E31BD}" srcOrd="0" destOrd="0" presId="urn:microsoft.com/office/officeart/2009/layout/CircleArrowProcess"/>
    <dgm:cxn modelId="{C73EEA66-D4AA-43A3-9893-303C52E97E66}" type="presParOf" srcId="{149DED2C-944D-4EB3-B2BD-364521A2017C}" destId="{E92E2C83-CC82-443E-A88C-A96344977949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D56EF5-93D3-4587-AD3E-57DA29A44A39}" type="doc">
      <dgm:prSet loTypeId="urn:microsoft.com/office/officeart/2005/8/layout/cycle8" loCatId="cycle" qsTypeId="urn:microsoft.com/office/officeart/2005/8/quickstyle/simple3" qsCatId="simple" csTypeId="urn:microsoft.com/office/officeart/2005/8/colors/accent1_2" csCatId="accent1" phldr="1"/>
      <dgm:spPr/>
    </dgm:pt>
    <dgm:pt modelId="{C0290AF7-7103-4702-9B85-3B5DF15C816F}">
      <dgm:prSet phldrT="[Tekst]" custT="1"/>
      <dgm:spPr/>
      <dgm:t>
        <a:bodyPr/>
        <a:lstStyle/>
        <a:p>
          <a:r>
            <a:rPr lang="pl-PL" sz="1300" dirty="0" smtClean="0"/>
            <a:t>UDZIAŁ PROCENTOWY </a:t>
          </a:r>
          <a:r>
            <a:rPr lang="pl-PL" sz="1800" dirty="0" smtClean="0"/>
            <a:t/>
          </a:r>
          <a:br>
            <a:rPr lang="pl-PL" sz="1800" dirty="0" smtClean="0"/>
          </a:br>
          <a:r>
            <a:rPr lang="pl-PL" sz="2600" b="1" dirty="0" smtClean="0"/>
            <a:t>45%</a:t>
          </a:r>
          <a:endParaRPr lang="pl-PL" sz="2600" b="1" dirty="0"/>
        </a:p>
      </dgm:t>
    </dgm:pt>
    <dgm:pt modelId="{B865E8B6-A60A-4CED-A73C-34B8CF0DD4E1}" type="parTrans" cxnId="{9BC4E7C7-168C-4014-83D8-EF842F005AD3}">
      <dgm:prSet/>
      <dgm:spPr/>
      <dgm:t>
        <a:bodyPr/>
        <a:lstStyle/>
        <a:p>
          <a:endParaRPr lang="pl-PL"/>
        </a:p>
      </dgm:t>
    </dgm:pt>
    <dgm:pt modelId="{A24A4FA5-B97A-4BB9-B254-452C3AEF39FA}" type="sibTrans" cxnId="{9BC4E7C7-168C-4014-83D8-EF842F005AD3}">
      <dgm:prSet/>
      <dgm:spPr/>
      <dgm:t>
        <a:bodyPr/>
        <a:lstStyle/>
        <a:p>
          <a:endParaRPr lang="pl-PL"/>
        </a:p>
      </dgm:t>
    </dgm:pt>
    <dgm:pt modelId="{B8FBD612-57C2-4FE7-8239-F04FE3EDABCE}">
      <dgm:prSet phldrT="[Tekst]" custT="1"/>
      <dgm:spPr/>
      <dgm:t>
        <a:bodyPr/>
        <a:lstStyle/>
        <a:p>
          <a:r>
            <a:rPr lang="pl-PL" sz="1300" dirty="0" smtClean="0"/>
            <a:t>PRZYZNANA KWOTA </a:t>
          </a:r>
          <a:r>
            <a:rPr lang="pl-PL" sz="2000" dirty="0" smtClean="0"/>
            <a:t/>
          </a:r>
          <a:br>
            <a:rPr lang="pl-PL" sz="2000" dirty="0" smtClean="0"/>
          </a:br>
          <a:r>
            <a:rPr lang="pl-PL" sz="2200" b="1" dirty="0" smtClean="0"/>
            <a:t>537 569 746 </a:t>
          </a:r>
          <a:r>
            <a:rPr lang="pl-PL" sz="2100" b="1" dirty="0" smtClean="0"/>
            <a:t>zł</a:t>
          </a:r>
          <a:endParaRPr lang="pl-PL" sz="2100" b="1" dirty="0"/>
        </a:p>
      </dgm:t>
    </dgm:pt>
    <dgm:pt modelId="{94CCFC09-B47C-4B4A-B7BB-570E6F661279}" type="parTrans" cxnId="{015F6034-4B3B-41B6-B242-40C498136A64}">
      <dgm:prSet/>
      <dgm:spPr/>
      <dgm:t>
        <a:bodyPr/>
        <a:lstStyle/>
        <a:p>
          <a:endParaRPr lang="pl-PL"/>
        </a:p>
      </dgm:t>
    </dgm:pt>
    <dgm:pt modelId="{EFE5F1C8-A069-4F25-AC3C-8E07F60D627C}" type="sibTrans" cxnId="{015F6034-4B3B-41B6-B242-40C498136A64}">
      <dgm:prSet/>
      <dgm:spPr/>
      <dgm:t>
        <a:bodyPr/>
        <a:lstStyle/>
        <a:p>
          <a:endParaRPr lang="pl-PL"/>
        </a:p>
      </dgm:t>
    </dgm:pt>
    <dgm:pt modelId="{48E47AE4-81DC-451F-9E23-F3FDA903FE32}">
      <dgm:prSet phldrT="[Tekst]" custT="1"/>
      <dgm:spPr/>
      <dgm:t>
        <a:bodyPr/>
        <a:lstStyle/>
        <a:p>
          <a:r>
            <a:rPr lang="pl-PL" sz="2800" b="1" dirty="0" smtClean="0"/>
            <a:t>1252</a:t>
          </a:r>
          <a:r>
            <a:rPr lang="pl-PL" sz="2200" dirty="0" smtClean="0"/>
            <a:t> </a:t>
          </a:r>
          <a:r>
            <a:rPr lang="pl-PL" sz="2000" dirty="0" smtClean="0"/>
            <a:t>GRANTY</a:t>
          </a:r>
          <a:endParaRPr lang="pl-PL" sz="2000" dirty="0"/>
        </a:p>
      </dgm:t>
    </dgm:pt>
    <dgm:pt modelId="{E946D4B1-86AC-488A-998D-D5ADC1AEFCF2}" type="parTrans" cxnId="{1FA83265-A881-4EE4-880D-BE717EED0439}">
      <dgm:prSet/>
      <dgm:spPr/>
      <dgm:t>
        <a:bodyPr/>
        <a:lstStyle/>
        <a:p>
          <a:endParaRPr lang="pl-PL"/>
        </a:p>
      </dgm:t>
    </dgm:pt>
    <dgm:pt modelId="{170961DA-AB8B-4C8E-AAC4-B19F5EE0214C}" type="sibTrans" cxnId="{1FA83265-A881-4EE4-880D-BE717EED0439}">
      <dgm:prSet/>
      <dgm:spPr/>
      <dgm:t>
        <a:bodyPr/>
        <a:lstStyle/>
        <a:p>
          <a:endParaRPr lang="pl-PL"/>
        </a:p>
      </dgm:t>
    </dgm:pt>
    <dgm:pt modelId="{6F6FC3A5-C6FA-454D-8D75-3542B5E0036E}" type="pres">
      <dgm:prSet presAssocID="{5AD56EF5-93D3-4587-AD3E-57DA29A44A39}" presName="compositeShape" presStyleCnt="0">
        <dgm:presLayoutVars>
          <dgm:chMax val="7"/>
          <dgm:dir/>
          <dgm:resizeHandles val="exact"/>
        </dgm:presLayoutVars>
      </dgm:prSet>
      <dgm:spPr/>
    </dgm:pt>
    <dgm:pt modelId="{D470D7F5-05DD-4432-B67B-4204881FF252}" type="pres">
      <dgm:prSet presAssocID="{5AD56EF5-93D3-4587-AD3E-57DA29A44A39}" presName="wedge1" presStyleLbl="node1" presStyleIdx="0" presStyleCnt="3" custScaleX="103307" custScaleY="100894"/>
      <dgm:spPr/>
      <dgm:t>
        <a:bodyPr/>
        <a:lstStyle/>
        <a:p>
          <a:endParaRPr lang="pl-PL"/>
        </a:p>
      </dgm:t>
    </dgm:pt>
    <dgm:pt modelId="{7A1E86D2-57E6-4752-A1B7-794E49EC34C5}" type="pres">
      <dgm:prSet presAssocID="{5AD56EF5-93D3-4587-AD3E-57DA29A44A39}" presName="dummy1a" presStyleCnt="0"/>
      <dgm:spPr/>
    </dgm:pt>
    <dgm:pt modelId="{B82F2353-DAE0-4F32-879B-BC35A68A3634}" type="pres">
      <dgm:prSet presAssocID="{5AD56EF5-93D3-4587-AD3E-57DA29A44A39}" presName="dummy1b" presStyleCnt="0"/>
      <dgm:spPr/>
    </dgm:pt>
    <dgm:pt modelId="{6A7DDC20-9077-4D32-88AC-ACAC883518EF}" type="pres">
      <dgm:prSet presAssocID="{5AD56EF5-93D3-4587-AD3E-57DA29A44A3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D694C83-45FC-4226-B436-46247FF6DA30}" type="pres">
      <dgm:prSet presAssocID="{5AD56EF5-93D3-4587-AD3E-57DA29A44A39}" presName="wedge2" presStyleLbl="node1" presStyleIdx="1" presStyleCnt="3"/>
      <dgm:spPr/>
      <dgm:t>
        <a:bodyPr/>
        <a:lstStyle/>
        <a:p>
          <a:endParaRPr lang="pl-PL"/>
        </a:p>
      </dgm:t>
    </dgm:pt>
    <dgm:pt modelId="{E0EDA2FD-269A-4306-AFC0-8EC115B6952A}" type="pres">
      <dgm:prSet presAssocID="{5AD56EF5-93D3-4587-AD3E-57DA29A44A39}" presName="dummy2a" presStyleCnt="0"/>
      <dgm:spPr/>
    </dgm:pt>
    <dgm:pt modelId="{6232C092-B79A-4FD8-89B9-A741B6038938}" type="pres">
      <dgm:prSet presAssocID="{5AD56EF5-93D3-4587-AD3E-57DA29A44A39}" presName="dummy2b" presStyleCnt="0"/>
      <dgm:spPr/>
    </dgm:pt>
    <dgm:pt modelId="{4792635E-6932-4E53-8894-BD8D77BF2C71}" type="pres">
      <dgm:prSet presAssocID="{5AD56EF5-93D3-4587-AD3E-57DA29A44A3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C6F3263-34F7-4A52-8F42-F4A213F6CFF1}" type="pres">
      <dgm:prSet presAssocID="{5AD56EF5-93D3-4587-AD3E-57DA29A44A39}" presName="wedge3" presStyleLbl="node1" presStyleIdx="2" presStyleCnt="3"/>
      <dgm:spPr/>
      <dgm:t>
        <a:bodyPr/>
        <a:lstStyle/>
        <a:p>
          <a:endParaRPr lang="pl-PL"/>
        </a:p>
      </dgm:t>
    </dgm:pt>
    <dgm:pt modelId="{1130A746-CA62-4F2B-BD50-25C9BE0C7635}" type="pres">
      <dgm:prSet presAssocID="{5AD56EF5-93D3-4587-AD3E-57DA29A44A39}" presName="dummy3a" presStyleCnt="0"/>
      <dgm:spPr/>
    </dgm:pt>
    <dgm:pt modelId="{EC675B88-A2F4-44B2-A2CF-FB9CD9F6A970}" type="pres">
      <dgm:prSet presAssocID="{5AD56EF5-93D3-4587-AD3E-57DA29A44A39}" presName="dummy3b" presStyleCnt="0"/>
      <dgm:spPr/>
    </dgm:pt>
    <dgm:pt modelId="{675C3C17-9C90-43AB-BFC1-6434DC6B87A8}" type="pres">
      <dgm:prSet presAssocID="{5AD56EF5-93D3-4587-AD3E-57DA29A44A3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3441CFC-3DDD-4706-81C4-1B248860674E}" type="pres">
      <dgm:prSet presAssocID="{A24A4FA5-B97A-4BB9-B254-452C3AEF39FA}" presName="arrowWedge1" presStyleLbl="fgSibTrans2D1" presStyleIdx="0" presStyleCnt="3"/>
      <dgm:spPr/>
    </dgm:pt>
    <dgm:pt modelId="{5AB5CEAB-7C2D-4726-B8FE-C7620B25A882}" type="pres">
      <dgm:prSet presAssocID="{EFE5F1C8-A069-4F25-AC3C-8E07F60D627C}" presName="arrowWedge2" presStyleLbl="fgSibTrans2D1" presStyleIdx="1" presStyleCnt="3"/>
      <dgm:spPr/>
    </dgm:pt>
    <dgm:pt modelId="{A2327DDC-540B-4A25-B2E5-55DC738AA312}" type="pres">
      <dgm:prSet presAssocID="{170961DA-AB8B-4C8E-AAC4-B19F5EE0214C}" presName="arrowWedge3" presStyleLbl="fgSibTrans2D1" presStyleIdx="2" presStyleCnt="3"/>
      <dgm:spPr/>
    </dgm:pt>
  </dgm:ptLst>
  <dgm:cxnLst>
    <dgm:cxn modelId="{1FA83265-A881-4EE4-880D-BE717EED0439}" srcId="{5AD56EF5-93D3-4587-AD3E-57DA29A44A39}" destId="{48E47AE4-81DC-451F-9E23-F3FDA903FE32}" srcOrd="2" destOrd="0" parTransId="{E946D4B1-86AC-488A-998D-D5ADC1AEFCF2}" sibTransId="{170961DA-AB8B-4C8E-AAC4-B19F5EE0214C}"/>
    <dgm:cxn modelId="{4AFE81FD-A97E-4358-BB3F-C2E00594320B}" type="presOf" srcId="{B8FBD612-57C2-4FE7-8239-F04FE3EDABCE}" destId="{9D694C83-45FC-4226-B436-46247FF6DA30}" srcOrd="0" destOrd="0" presId="urn:microsoft.com/office/officeart/2005/8/layout/cycle8"/>
    <dgm:cxn modelId="{015F6034-4B3B-41B6-B242-40C498136A64}" srcId="{5AD56EF5-93D3-4587-AD3E-57DA29A44A39}" destId="{B8FBD612-57C2-4FE7-8239-F04FE3EDABCE}" srcOrd="1" destOrd="0" parTransId="{94CCFC09-B47C-4B4A-B7BB-570E6F661279}" sibTransId="{EFE5F1C8-A069-4F25-AC3C-8E07F60D627C}"/>
    <dgm:cxn modelId="{2053F09E-BF7C-44A8-BE8A-42718D646785}" type="presOf" srcId="{C0290AF7-7103-4702-9B85-3B5DF15C816F}" destId="{D470D7F5-05DD-4432-B67B-4204881FF252}" srcOrd="0" destOrd="0" presId="urn:microsoft.com/office/officeart/2005/8/layout/cycle8"/>
    <dgm:cxn modelId="{9BC4E7C7-168C-4014-83D8-EF842F005AD3}" srcId="{5AD56EF5-93D3-4587-AD3E-57DA29A44A39}" destId="{C0290AF7-7103-4702-9B85-3B5DF15C816F}" srcOrd="0" destOrd="0" parTransId="{B865E8B6-A60A-4CED-A73C-34B8CF0DD4E1}" sibTransId="{A24A4FA5-B97A-4BB9-B254-452C3AEF39FA}"/>
    <dgm:cxn modelId="{43DA6607-1D89-4489-8A50-2A8D67B48827}" type="presOf" srcId="{48E47AE4-81DC-451F-9E23-F3FDA903FE32}" destId="{675C3C17-9C90-43AB-BFC1-6434DC6B87A8}" srcOrd="1" destOrd="0" presId="urn:microsoft.com/office/officeart/2005/8/layout/cycle8"/>
    <dgm:cxn modelId="{E13508C9-228C-4834-9622-B68CF9AEC16A}" type="presOf" srcId="{C0290AF7-7103-4702-9B85-3B5DF15C816F}" destId="{6A7DDC20-9077-4D32-88AC-ACAC883518EF}" srcOrd="1" destOrd="0" presId="urn:microsoft.com/office/officeart/2005/8/layout/cycle8"/>
    <dgm:cxn modelId="{2D499194-6CC5-40BD-AD5E-946DEB96413A}" type="presOf" srcId="{48E47AE4-81DC-451F-9E23-F3FDA903FE32}" destId="{9C6F3263-34F7-4A52-8F42-F4A213F6CFF1}" srcOrd="0" destOrd="0" presId="urn:microsoft.com/office/officeart/2005/8/layout/cycle8"/>
    <dgm:cxn modelId="{0FF624BE-7E8B-4D56-B57F-A2B47D774962}" type="presOf" srcId="{B8FBD612-57C2-4FE7-8239-F04FE3EDABCE}" destId="{4792635E-6932-4E53-8894-BD8D77BF2C71}" srcOrd="1" destOrd="0" presId="urn:microsoft.com/office/officeart/2005/8/layout/cycle8"/>
    <dgm:cxn modelId="{601170FD-65FF-4FAE-AE6C-5F96C88FD2FA}" type="presOf" srcId="{5AD56EF5-93D3-4587-AD3E-57DA29A44A39}" destId="{6F6FC3A5-C6FA-454D-8D75-3542B5E0036E}" srcOrd="0" destOrd="0" presId="urn:microsoft.com/office/officeart/2005/8/layout/cycle8"/>
    <dgm:cxn modelId="{EDF10DD6-28B9-49A2-98BE-CA5FE3A0A847}" type="presParOf" srcId="{6F6FC3A5-C6FA-454D-8D75-3542B5E0036E}" destId="{D470D7F5-05DD-4432-B67B-4204881FF252}" srcOrd="0" destOrd="0" presId="urn:microsoft.com/office/officeart/2005/8/layout/cycle8"/>
    <dgm:cxn modelId="{BAF762F3-AD37-413D-A5F0-FC5D4E6233E7}" type="presParOf" srcId="{6F6FC3A5-C6FA-454D-8D75-3542B5E0036E}" destId="{7A1E86D2-57E6-4752-A1B7-794E49EC34C5}" srcOrd="1" destOrd="0" presId="urn:microsoft.com/office/officeart/2005/8/layout/cycle8"/>
    <dgm:cxn modelId="{6F752B14-D47B-458C-A6F2-B728A41E9757}" type="presParOf" srcId="{6F6FC3A5-C6FA-454D-8D75-3542B5E0036E}" destId="{B82F2353-DAE0-4F32-879B-BC35A68A3634}" srcOrd="2" destOrd="0" presId="urn:microsoft.com/office/officeart/2005/8/layout/cycle8"/>
    <dgm:cxn modelId="{EB3B8F6E-E9CC-450E-8555-BAE20DA77D98}" type="presParOf" srcId="{6F6FC3A5-C6FA-454D-8D75-3542B5E0036E}" destId="{6A7DDC20-9077-4D32-88AC-ACAC883518EF}" srcOrd="3" destOrd="0" presId="urn:microsoft.com/office/officeart/2005/8/layout/cycle8"/>
    <dgm:cxn modelId="{20751B45-96CD-49BF-88DE-044A7537FDAE}" type="presParOf" srcId="{6F6FC3A5-C6FA-454D-8D75-3542B5E0036E}" destId="{9D694C83-45FC-4226-B436-46247FF6DA30}" srcOrd="4" destOrd="0" presId="urn:microsoft.com/office/officeart/2005/8/layout/cycle8"/>
    <dgm:cxn modelId="{D9B3645C-00C2-4B3B-8AB8-80CBDFF78DF3}" type="presParOf" srcId="{6F6FC3A5-C6FA-454D-8D75-3542B5E0036E}" destId="{E0EDA2FD-269A-4306-AFC0-8EC115B6952A}" srcOrd="5" destOrd="0" presId="urn:microsoft.com/office/officeart/2005/8/layout/cycle8"/>
    <dgm:cxn modelId="{0890C51C-55DD-4CC9-BEBC-D69F67DDF1EB}" type="presParOf" srcId="{6F6FC3A5-C6FA-454D-8D75-3542B5E0036E}" destId="{6232C092-B79A-4FD8-89B9-A741B6038938}" srcOrd="6" destOrd="0" presId="urn:microsoft.com/office/officeart/2005/8/layout/cycle8"/>
    <dgm:cxn modelId="{9BA3FD82-3924-4E02-A774-3D506FE474D9}" type="presParOf" srcId="{6F6FC3A5-C6FA-454D-8D75-3542B5E0036E}" destId="{4792635E-6932-4E53-8894-BD8D77BF2C71}" srcOrd="7" destOrd="0" presId="urn:microsoft.com/office/officeart/2005/8/layout/cycle8"/>
    <dgm:cxn modelId="{DD2DE81B-3488-4762-89E4-FEE3C139FD60}" type="presParOf" srcId="{6F6FC3A5-C6FA-454D-8D75-3542B5E0036E}" destId="{9C6F3263-34F7-4A52-8F42-F4A213F6CFF1}" srcOrd="8" destOrd="0" presId="urn:microsoft.com/office/officeart/2005/8/layout/cycle8"/>
    <dgm:cxn modelId="{0127D2A3-54A1-4539-B30A-1B518EDFC0FB}" type="presParOf" srcId="{6F6FC3A5-C6FA-454D-8D75-3542B5E0036E}" destId="{1130A746-CA62-4F2B-BD50-25C9BE0C7635}" srcOrd="9" destOrd="0" presId="urn:microsoft.com/office/officeart/2005/8/layout/cycle8"/>
    <dgm:cxn modelId="{4F3ED87D-EDA4-4D81-ADCC-E3640150F6F5}" type="presParOf" srcId="{6F6FC3A5-C6FA-454D-8D75-3542B5E0036E}" destId="{EC675B88-A2F4-44B2-A2CF-FB9CD9F6A970}" srcOrd="10" destOrd="0" presId="urn:microsoft.com/office/officeart/2005/8/layout/cycle8"/>
    <dgm:cxn modelId="{7ECF2724-F1A5-47EF-B398-741B98CF7D4C}" type="presParOf" srcId="{6F6FC3A5-C6FA-454D-8D75-3542B5E0036E}" destId="{675C3C17-9C90-43AB-BFC1-6434DC6B87A8}" srcOrd="11" destOrd="0" presId="urn:microsoft.com/office/officeart/2005/8/layout/cycle8"/>
    <dgm:cxn modelId="{1826B60B-B472-4766-B200-618884E47C91}" type="presParOf" srcId="{6F6FC3A5-C6FA-454D-8D75-3542B5E0036E}" destId="{F3441CFC-3DDD-4706-81C4-1B248860674E}" srcOrd="12" destOrd="0" presId="urn:microsoft.com/office/officeart/2005/8/layout/cycle8"/>
    <dgm:cxn modelId="{81F3042A-029B-4D55-BEE0-F53E1D3EC7ED}" type="presParOf" srcId="{6F6FC3A5-C6FA-454D-8D75-3542B5E0036E}" destId="{5AB5CEAB-7C2D-4726-B8FE-C7620B25A882}" srcOrd="13" destOrd="0" presId="urn:microsoft.com/office/officeart/2005/8/layout/cycle8"/>
    <dgm:cxn modelId="{CBFD05ED-98EF-4EDF-87A4-5BF5657605BA}" type="presParOf" srcId="{6F6FC3A5-C6FA-454D-8D75-3542B5E0036E}" destId="{A2327DDC-540B-4A25-B2E5-55DC738AA312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16D0A3-67AA-4B18-BB37-21C799BA62F8}" type="doc">
      <dgm:prSet loTypeId="urn:microsoft.com/office/officeart/2005/8/layout/cycle8" loCatId="cycle" qsTypeId="urn:microsoft.com/office/officeart/2005/8/quickstyle/simple3" qsCatId="simple" csTypeId="urn:microsoft.com/office/officeart/2005/8/colors/accent1_2" csCatId="accent1" phldr="1"/>
      <dgm:spPr/>
    </dgm:pt>
    <dgm:pt modelId="{1FD8E610-7274-4E2C-8B49-0F7500F5F908}">
      <dgm:prSet phldrT="[Tekst]" custT="1"/>
      <dgm:spPr/>
      <dgm:t>
        <a:bodyPr/>
        <a:lstStyle/>
        <a:p>
          <a:r>
            <a:rPr lang="pl-PL" sz="1300" dirty="0" smtClean="0"/>
            <a:t>UDZIAŁ PROCENTOWY </a:t>
          </a:r>
          <a:r>
            <a:rPr lang="pl-PL" sz="1400" dirty="0" smtClean="0"/>
            <a:t/>
          </a:r>
          <a:br>
            <a:rPr lang="pl-PL" sz="1400" dirty="0" smtClean="0"/>
          </a:br>
          <a:r>
            <a:rPr lang="pl-PL" sz="2600" b="1" dirty="0" smtClean="0"/>
            <a:t>55%</a:t>
          </a:r>
          <a:endParaRPr lang="pl-PL" sz="2600" b="1" dirty="0"/>
        </a:p>
      </dgm:t>
    </dgm:pt>
    <dgm:pt modelId="{276FF727-10EF-4601-81D0-7AA3492D83E9}" type="parTrans" cxnId="{4BBB66D7-0039-4342-8014-1B8423E21A4F}">
      <dgm:prSet/>
      <dgm:spPr/>
      <dgm:t>
        <a:bodyPr/>
        <a:lstStyle/>
        <a:p>
          <a:endParaRPr lang="pl-PL"/>
        </a:p>
      </dgm:t>
    </dgm:pt>
    <dgm:pt modelId="{A1AEE8FB-1EB3-4767-B973-B82E664636F4}" type="sibTrans" cxnId="{4BBB66D7-0039-4342-8014-1B8423E21A4F}">
      <dgm:prSet/>
      <dgm:spPr/>
      <dgm:t>
        <a:bodyPr/>
        <a:lstStyle/>
        <a:p>
          <a:endParaRPr lang="pl-PL"/>
        </a:p>
      </dgm:t>
    </dgm:pt>
    <dgm:pt modelId="{736A83D2-3AEB-4C55-B274-E391974DBD0F}">
      <dgm:prSet phldrT="[Tekst]" custT="1"/>
      <dgm:spPr/>
      <dgm:t>
        <a:bodyPr/>
        <a:lstStyle/>
        <a:p>
          <a:r>
            <a:rPr lang="pl-PL" sz="1300" dirty="0" smtClean="0"/>
            <a:t>PRZYZNANA KWOTA</a:t>
          </a:r>
          <a:r>
            <a:rPr lang="pl-PL" sz="1500" dirty="0" smtClean="0"/>
            <a:t> </a:t>
          </a:r>
          <a:r>
            <a:rPr lang="pl-PL" sz="2000" dirty="0" smtClean="0"/>
            <a:t/>
          </a:r>
          <a:br>
            <a:rPr lang="pl-PL" sz="2000" dirty="0" smtClean="0"/>
          </a:br>
          <a:r>
            <a:rPr lang="pl-PL" sz="2200" b="1" dirty="0" smtClean="0"/>
            <a:t>665 330 934 </a:t>
          </a:r>
          <a:r>
            <a:rPr lang="pl-PL" sz="2100" b="1" dirty="0" smtClean="0"/>
            <a:t>zł</a:t>
          </a:r>
          <a:endParaRPr lang="pl-PL" sz="2100" b="1" dirty="0"/>
        </a:p>
      </dgm:t>
    </dgm:pt>
    <dgm:pt modelId="{7C9E9775-4E7D-42BF-A66C-EEF783F66877}" type="parTrans" cxnId="{373C7E5E-D061-4696-B631-2F19E384510A}">
      <dgm:prSet/>
      <dgm:spPr/>
      <dgm:t>
        <a:bodyPr/>
        <a:lstStyle/>
        <a:p>
          <a:endParaRPr lang="pl-PL"/>
        </a:p>
      </dgm:t>
    </dgm:pt>
    <dgm:pt modelId="{A54E10D4-ABE0-4F7A-BC39-7C1CC8E78C49}" type="sibTrans" cxnId="{373C7E5E-D061-4696-B631-2F19E384510A}">
      <dgm:prSet/>
      <dgm:spPr/>
      <dgm:t>
        <a:bodyPr/>
        <a:lstStyle/>
        <a:p>
          <a:endParaRPr lang="pl-PL"/>
        </a:p>
      </dgm:t>
    </dgm:pt>
    <dgm:pt modelId="{0FFAFEC6-0904-494C-8D6D-A00606317E04}">
      <dgm:prSet phldrT="[Tekst]" custT="1"/>
      <dgm:spPr/>
      <dgm:t>
        <a:bodyPr/>
        <a:lstStyle/>
        <a:p>
          <a:r>
            <a:rPr lang="pl-PL" sz="2800" b="1" smtClean="0"/>
            <a:t>1522</a:t>
          </a:r>
          <a:r>
            <a:rPr lang="pl-PL" sz="2800" smtClean="0"/>
            <a:t> </a:t>
          </a:r>
          <a:r>
            <a:rPr lang="pl-PL" sz="2000" smtClean="0"/>
            <a:t>GRANTY</a:t>
          </a:r>
          <a:endParaRPr lang="pl-PL" sz="2000" dirty="0"/>
        </a:p>
      </dgm:t>
    </dgm:pt>
    <dgm:pt modelId="{FF7E2268-715B-45B9-B2CD-35680061E5D2}" type="parTrans" cxnId="{691DF635-FCF0-4C8C-8C4A-BE2B83B96C8A}">
      <dgm:prSet/>
      <dgm:spPr/>
      <dgm:t>
        <a:bodyPr/>
        <a:lstStyle/>
        <a:p>
          <a:endParaRPr lang="pl-PL"/>
        </a:p>
      </dgm:t>
    </dgm:pt>
    <dgm:pt modelId="{C4AE9BEE-A25A-47D2-AC85-51B5409CD17A}" type="sibTrans" cxnId="{691DF635-FCF0-4C8C-8C4A-BE2B83B96C8A}">
      <dgm:prSet/>
      <dgm:spPr/>
      <dgm:t>
        <a:bodyPr/>
        <a:lstStyle/>
        <a:p>
          <a:endParaRPr lang="pl-PL"/>
        </a:p>
      </dgm:t>
    </dgm:pt>
    <dgm:pt modelId="{0A8B8634-8D37-4DB7-B436-62B330B8505B}" type="pres">
      <dgm:prSet presAssocID="{2D16D0A3-67AA-4B18-BB37-21C799BA62F8}" presName="compositeShape" presStyleCnt="0">
        <dgm:presLayoutVars>
          <dgm:chMax val="7"/>
          <dgm:dir/>
          <dgm:resizeHandles val="exact"/>
        </dgm:presLayoutVars>
      </dgm:prSet>
      <dgm:spPr/>
    </dgm:pt>
    <dgm:pt modelId="{AF7168FB-3598-416B-8140-B8B4C44E0932}" type="pres">
      <dgm:prSet presAssocID="{2D16D0A3-67AA-4B18-BB37-21C799BA62F8}" presName="wedge1" presStyleLbl="node1" presStyleIdx="0" presStyleCnt="3"/>
      <dgm:spPr/>
      <dgm:t>
        <a:bodyPr/>
        <a:lstStyle/>
        <a:p>
          <a:endParaRPr lang="pl-PL"/>
        </a:p>
      </dgm:t>
    </dgm:pt>
    <dgm:pt modelId="{38F1712D-88BE-486B-AEA4-8C7F9726E704}" type="pres">
      <dgm:prSet presAssocID="{2D16D0A3-67AA-4B18-BB37-21C799BA62F8}" presName="dummy1a" presStyleCnt="0"/>
      <dgm:spPr/>
    </dgm:pt>
    <dgm:pt modelId="{C47E2100-462D-4708-B19D-44AE9D4B431E}" type="pres">
      <dgm:prSet presAssocID="{2D16D0A3-67AA-4B18-BB37-21C799BA62F8}" presName="dummy1b" presStyleCnt="0"/>
      <dgm:spPr/>
    </dgm:pt>
    <dgm:pt modelId="{2A0D3EC3-6356-4B6C-91C6-08AE20AEBC4F}" type="pres">
      <dgm:prSet presAssocID="{2D16D0A3-67AA-4B18-BB37-21C799BA62F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81F62CE-3E6F-4603-AB5B-5EAA54D37A93}" type="pres">
      <dgm:prSet presAssocID="{2D16D0A3-67AA-4B18-BB37-21C799BA62F8}" presName="wedge2" presStyleLbl="node1" presStyleIdx="1" presStyleCnt="3"/>
      <dgm:spPr/>
      <dgm:t>
        <a:bodyPr/>
        <a:lstStyle/>
        <a:p>
          <a:endParaRPr lang="pl-PL"/>
        </a:p>
      </dgm:t>
    </dgm:pt>
    <dgm:pt modelId="{7F34A312-B6BB-492D-A2A9-1D33DDBA8DB3}" type="pres">
      <dgm:prSet presAssocID="{2D16D0A3-67AA-4B18-BB37-21C799BA62F8}" presName="dummy2a" presStyleCnt="0"/>
      <dgm:spPr/>
    </dgm:pt>
    <dgm:pt modelId="{13B26B58-3E48-45C5-A154-BD6216004115}" type="pres">
      <dgm:prSet presAssocID="{2D16D0A3-67AA-4B18-BB37-21C799BA62F8}" presName="dummy2b" presStyleCnt="0"/>
      <dgm:spPr/>
    </dgm:pt>
    <dgm:pt modelId="{9EACF4CA-4180-4651-9DD9-5616509C082A}" type="pres">
      <dgm:prSet presAssocID="{2D16D0A3-67AA-4B18-BB37-21C799BA62F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C410FC3-7BCD-4B5D-A394-BEDD09D3FF78}" type="pres">
      <dgm:prSet presAssocID="{2D16D0A3-67AA-4B18-BB37-21C799BA62F8}" presName="wedge3" presStyleLbl="node1" presStyleIdx="2" presStyleCnt="3" custScaleX="104698"/>
      <dgm:spPr/>
      <dgm:t>
        <a:bodyPr/>
        <a:lstStyle/>
        <a:p>
          <a:endParaRPr lang="pl-PL"/>
        </a:p>
      </dgm:t>
    </dgm:pt>
    <dgm:pt modelId="{8DCD2873-E53D-4B9F-AC21-B0D4D7834D21}" type="pres">
      <dgm:prSet presAssocID="{2D16D0A3-67AA-4B18-BB37-21C799BA62F8}" presName="dummy3a" presStyleCnt="0"/>
      <dgm:spPr/>
    </dgm:pt>
    <dgm:pt modelId="{873BA28E-D8DD-4AA7-9E09-9624934AE568}" type="pres">
      <dgm:prSet presAssocID="{2D16D0A3-67AA-4B18-BB37-21C799BA62F8}" presName="dummy3b" presStyleCnt="0"/>
      <dgm:spPr/>
    </dgm:pt>
    <dgm:pt modelId="{F4E34B3F-72B9-43AF-A44A-C073B31BD274}" type="pres">
      <dgm:prSet presAssocID="{2D16D0A3-67AA-4B18-BB37-21C799BA62F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50F4CB7-C296-4442-80CC-CF8AA2976B4B}" type="pres">
      <dgm:prSet presAssocID="{A1AEE8FB-1EB3-4767-B973-B82E664636F4}" presName="arrowWedge1" presStyleLbl="fgSibTrans2D1" presStyleIdx="0" presStyleCnt="3"/>
      <dgm:spPr/>
    </dgm:pt>
    <dgm:pt modelId="{25E0F1F4-DE71-4F25-A571-B4DCFB7B203A}" type="pres">
      <dgm:prSet presAssocID="{A54E10D4-ABE0-4F7A-BC39-7C1CC8E78C49}" presName="arrowWedge2" presStyleLbl="fgSibTrans2D1" presStyleIdx="1" presStyleCnt="3"/>
      <dgm:spPr/>
    </dgm:pt>
    <dgm:pt modelId="{6632D715-E9E1-4244-9FE1-1623237B826F}" type="pres">
      <dgm:prSet presAssocID="{C4AE9BEE-A25A-47D2-AC85-51B5409CD17A}" presName="arrowWedge3" presStyleLbl="fgSibTrans2D1" presStyleIdx="2" presStyleCnt="3"/>
      <dgm:spPr/>
    </dgm:pt>
  </dgm:ptLst>
  <dgm:cxnLst>
    <dgm:cxn modelId="{691DF635-FCF0-4C8C-8C4A-BE2B83B96C8A}" srcId="{2D16D0A3-67AA-4B18-BB37-21C799BA62F8}" destId="{0FFAFEC6-0904-494C-8D6D-A00606317E04}" srcOrd="2" destOrd="0" parTransId="{FF7E2268-715B-45B9-B2CD-35680061E5D2}" sibTransId="{C4AE9BEE-A25A-47D2-AC85-51B5409CD17A}"/>
    <dgm:cxn modelId="{0712B5EB-FBD0-4E25-8F87-45B98BB21051}" type="presOf" srcId="{0FFAFEC6-0904-494C-8D6D-A00606317E04}" destId="{F4E34B3F-72B9-43AF-A44A-C073B31BD274}" srcOrd="1" destOrd="0" presId="urn:microsoft.com/office/officeart/2005/8/layout/cycle8"/>
    <dgm:cxn modelId="{82E45C6D-6E6F-4656-917E-46D975DA9306}" type="presOf" srcId="{1FD8E610-7274-4E2C-8B49-0F7500F5F908}" destId="{2A0D3EC3-6356-4B6C-91C6-08AE20AEBC4F}" srcOrd="1" destOrd="0" presId="urn:microsoft.com/office/officeart/2005/8/layout/cycle8"/>
    <dgm:cxn modelId="{373C7E5E-D061-4696-B631-2F19E384510A}" srcId="{2D16D0A3-67AA-4B18-BB37-21C799BA62F8}" destId="{736A83D2-3AEB-4C55-B274-E391974DBD0F}" srcOrd="1" destOrd="0" parTransId="{7C9E9775-4E7D-42BF-A66C-EEF783F66877}" sibTransId="{A54E10D4-ABE0-4F7A-BC39-7C1CC8E78C49}"/>
    <dgm:cxn modelId="{18DD14EF-2EAF-41AB-A0D9-EF30D0953ABB}" type="presOf" srcId="{1FD8E610-7274-4E2C-8B49-0F7500F5F908}" destId="{AF7168FB-3598-416B-8140-B8B4C44E0932}" srcOrd="0" destOrd="0" presId="urn:microsoft.com/office/officeart/2005/8/layout/cycle8"/>
    <dgm:cxn modelId="{3180773C-E4F8-4868-BDCE-4CAED48151DC}" type="presOf" srcId="{0FFAFEC6-0904-494C-8D6D-A00606317E04}" destId="{DC410FC3-7BCD-4B5D-A394-BEDD09D3FF78}" srcOrd="0" destOrd="0" presId="urn:microsoft.com/office/officeart/2005/8/layout/cycle8"/>
    <dgm:cxn modelId="{101968AF-0503-4AC2-8A2D-CB50336BD213}" type="presOf" srcId="{736A83D2-3AEB-4C55-B274-E391974DBD0F}" destId="{9EACF4CA-4180-4651-9DD9-5616509C082A}" srcOrd="1" destOrd="0" presId="urn:microsoft.com/office/officeart/2005/8/layout/cycle8"/>
    <dgm:cxn modelId="{5272807A-52EA-41E6-9072-8007F908E7F6}" type="presOf" srcId="{736A83D2-3AEB-4C55-B274-E391974DBD0F}" destId="{481F62CE-3E6F-4603-AB5B-5EAA54D37A93}" srcOrd="0" destOrd="0" presId="urn:microsoft.com/office/officeart/2005/8/layout/cycle8"/>
    <dgm:cxn modelId="{4BBB66D7-0039-4342-8014-1B8423E21A4F}" srcId="{2D16D0A3-67AA-4B18-BB37-21C799BA62F8}" destId="{1FD8E610-7274-4E2C-8B49-0F7500F5F908}" srcOrd="0" destOrd="0" parTransId="{276FF727-10EF-4601-81D0-7AA3492D83E9}" sibTransId="{A1AEE8FB-1EB3-4767-B973-B82E664636F4}"/>
    <dgm:cxn modelId="{00A2EF20-10AE-44E9-A0E7-CDE5B43980F1}" type="presOf" srcId="{2D16D0A3-67AA-4B18-BB37-21C799BA62F8}" destId="{0A8B8634-8D37-4DB7-B436-62B330B8505B}" srcOrd="0" destOrd="0" presId="urn:microsoft.com/office/officeart/2005/8/layout/cycle8"/>
    <dgm:cxn modelId="{9369885E-CF34-4C2A-AEE9-84F719F074AB}" type="presParOf" srcId="{0A8B8634-8D37-4DB7-B436-62B330B8505B}" destId="{AF7168FB-3598-416B-8140-B8B4C44E0932}" srcOrd="0" destOrd="0" presId="urn:microsoft.com/office/officeart/2005/8/layout/cycle8"/>
    <dgm:cxn modelId="{8E71195D-FDC0-4236-88C3-37A3AD283847}" type="presParOf" srcId="{0A8B8634-8D37-4DB7-B436-62B330B8505B}" destId="{38F1712D-88BE-486B-AEA4-8C7F9726E704}" srcOrd="1" destOrd="0" presId="urn:microsoft.com/office/officeart/2005/8/layout/cycle8"/>
    <dgm:cxn modelId="{32AEA89A-7DFE-4356-BF37-73A43F386695}" type="presParOf" srcId="{0A8B8634-8D37-4DB7-B436-62B330B8505B}" destId="{C47E2100-462D-4708-B19D-44AE9D4B431E}" srcOrd="2" destOrd="0" presId="urn:microsoft.com/office/officeart/2005/8/layout/cycle8"/>
    <dgm:cxn modelId="{61A9A4D7-ACE7-434D-A318-BF6CB8533582}" type="presParOf" srcId="{0A8B8634-8D37-4DB7-B436-62B330B8505B}" destId="{2A0D3EC3-6356-4B6C-91C6-08AE20AEBC4F}" srcOrd="3" destOrd="0" presId="urn:microsoft.com/office/officeart/2005/8/layout/cycle8"/>
    <dgm:cxn modelId="{F9B32A03-2009-4B21-85E5-A9FC5EF54193}" type="presParOf" srcId="{0A8B8634-8D37-4DB7-B436-62B330B8505B}" destId="{481F62CE-3E6F-4603-AB5B-5EAA54D37A93}" srcOrd="4" destOrd="0" presId="urn:microsoft.com/office/officeart/2005/8/layout/cycle8"/>
    <dgm:cxn modelId="{A6C2307E-E0FB-4316-9C2D-E0CEBAD2D61D}" type="presParOf" srcId="{0A8B8634-8D37-4DB7-B436-62B330B8505B}" destId="{7F34A312-B6BB-492D-A2A9-1D33DDBA8DB3}" srcOrd="5" destOrd="0" presId="urn:microsoft.com/office/officeart/2005/8/layout/cycle8"/>
    <dgm:cxn modelId="{0BCEB3D7-E510-4FC0-A717-0D074DB7FADD}" type="presParOf" srcId="{0A8B8634-8D37-4DB7-B436-62B330B8505B}" destId="{13B26B58-3E48-45C5-A154-BD6216004115}" srcOrd="6" destOrd="0" presId="urn:microsoft.com/office/officeart/2005/8/layout/cycle8"/>
    <dgm:cxn modelId="{4741CDB2-5F0D-474B-B844-A8868831D69B}" type="presParOf" srcId="{0A8B8634-8D37-4DB7-B436-62B330B8505B}" destId="{9EACF4CA-4180-4651-9DD9-5616509C082A}" srcOrd="7" destOrd="0" presId="urn:microsoft.com/office/officeart/2005/8/layout/cycle8"/>
    <dgm:cxn modelId="{7151DC0A-B85B-4298-9724-4F505ECD8742}" type="presParOf" srcId="{0A8B8634-8D37-4DB7-B436-62B330B8505B}" destId="{DC410FC3-7BCD-4B5D-A394-BEDD09D3FF78}" srcOrd="8" destOrd="0" presId="urn:microsoft.com/office/officeart/2005/8/layout/cycle8"/>
    <dgm:cxn modelId="{8A7F437C-1C53-4A3F-A25D-0AD35AEAF14E}" type="presParOf" srcId="{0A8B8634-8D37-4DB7-B436-62B330B8505B}" destId="{8DCD2873-E53D-4B9F-AC21-B0D4D7834D21}" srcOrd="9" destOrd="0" presId="urn:microsoft.com/office/officeart/2005/8/layout/cycle8"/>
    <dgm:cxn modelId="{C9DEF18B-907B-4E3F-B0CA-B60E0C7EC629}" type="presParOf" srcId="{0A8B8634-8D37-4DB7-B436-62B330B8505B}" destId="{873BA28E-D8DD-4AA7-9E09-9624934AE568}" srcOrd="10" destOrd="0" presId="urn:microsoft.com/office/officeart/2005/8/layout/cycle8"/>
    <dgm:cxn modelId="{4A57DA39-F628-48D1-A1C1-D48B4E211D02}" type="presParOf" srcId="{0A8B8634-8D37-4DB7-B436-62B330B8505B}" destId="{F4E34B3F-72B9-43AF-A44A-C073B31BD274}" srcOrd="11" destOrd="0" presId="urn:microsoft.com/office/officeart/2005/8/layout/cycle8"/>
    <dgm:cxn modelId="{8105CF43-D23F-4A1C-919A-E9459645044E}" type="presParOf" srcId="{0A8B8634-8D37-4DB7-B436-62B330B8505B}" destId="{250F4CB7-C296-4442-80CC-CF8AA2976B4B}" srcOrd="12" destOrd="0" presId="urn:microsoft.com/office/officeart/2005/8/layout/cycle8"/>
    <dgm:cxn modelId="{0062BDB9-DC90-49FD-933F-6A30C3A40E54}" type="presParOf" srcId="{0A8B8634-8D37-4DB7-B436-62B330B8505B}" destId="{25E0F1F4-DE71-4F25-A571-B4DCFB7B203A}" srcOrd="13" destOrd="0" presId="urn:microsoft.com/office/officeart/2005/8/layout/cycle8"/>
    <dgm:cxn modelId="{68D2EF89-77E3-4C81-AD29-269E474DDBDA}" type="presParOf" srcId="{0A8B8634-8D37-4DB7-B436-62B330B8505B}" destId="{6632D715-E9E1-4244-9FE1-1623237B826F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C88B2B-E06C-431A-AF55-E88EA8838408}">
      <dsp:nvSpPr>
        <dsp:cNvPr id="0" name=""/>
        <dsp:cNvSpPr/>
      </dsp:nvSpPr>
      <dsp:spPr>
        <a:xfrm>
          <a:off x="2540260" y="-94915"/>
          <a:ext cx="2767961" cy="276032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B91793-4C38-45E3-86EE-210F07B89474}">
      <dsp:nvSpPr>
        <dsp:cNvPr id="0" name=""/>
        <dsp:cNvSpPr/>
      </dsp:nvSpPr>
      <dsp:spPr>
        <a:xfrm>
          <a:off x="3226359" y="676926"/>
          <a:ext cx="1444485" cy="8861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b="1" kern="1200" dirty="0" smtClean="0">
              <a:solidFill>
                <a:srgbClr val="58585A"/>
              </a:solidFill>
            </a:rPr>
            <a:t>11963 </a:t>
          </a:r>
          <a:r>
            <a:rPr lang="pl-PL" sz="2400" b="0" kern="1200" dirty="0" smtClean="0">
              <a:solidFill>
                <a:srgbClr val="58585A"/>
              </a:solidFill>
            </a:rPr>
            <a:t>złożone wnioski</a:t>
          </a:r>
          <a:endParaRPr lang="pl-PL" sz="2400" b="0" kern="1200" dirty="0">
            <a:solidFill>
              <a:srgbClr val="58585A"/>
            </a:solidFill>
          </a:endParaRPr>
        </a:p>
      </dsp:txBody>
      <dsp:txXfrm>
        <a:off x="3226359" y="676926"/>
        <a:ext cx="1444485" cy="886167"/>
      </dsp:txXfrm>
    </dsp:sp>
    <dsp:sp modelId="{EC4A76D2-C184-4902-9653-B38094B70BB3}">
      <dsp:nvSpPr>
        <dsp:cNvPr id="0" name=""/>
        <dsp:cNvSpPr/>
      </dsp:nvSpPr>
      <dsp:spPr>
        <a:xfrm>
          <a:off x="1745216" y="1464805"/>
          <a:ext cx="2891541" cy="266904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 val="65000"/>
          </a:schemeClr>
        </a:solidFill>
        <a:ln w="38100" cap="flat" cmpd="sng" algn="ctr">
          <a:solidFill>
            <a:schemeClr val="bg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E009BA6-0B3F-44FC-AC6E-3414FE419DCF}">
      <dsp:nvSpPr>
        <dsp:cNvPr id="0" name=""/>
        <dsp:cNvSpPr/>
      </dsp:nvSpPr>
      <dsp:spPr>
        <a:xfrm>
          <a:off x="2253161" y="2171704"/>
          <a:ext cx="1754530" cy="12819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b="1" kern="1200" dirty="0" smtClean="0">
              <a:solidFill>
                <a:srgbClr val="58585A"/>
              </a:solidFill>
            </a:rPr>
            <a:t>2774 </a:t>
          </a:r>
          <a:r>
            <a:rPr lang="pl-PL" sz="2400" b="0" kern="1200" dirty="0" smtClean="0">
              <a:solidFill>
                <a:srgbClr val="58585A"/>
              </a:solidFill>
            </a:rPr>
            <a:t>przyznane granty</a:t>
          </a:r>
          <a:endParaRPr lang="pl-PL" sz="2400" b="0" kern="1200" dirty="0">
            <a:solidFill>
              <a:srgbClr val="58585A"/>
            </a:solidFill>
          </a:endParaRPr>
        </a:p>
      </dsp:txBody>
      <dsp:txXfrm>
        <a:off x="2253161" y="2171704"/>
        <a:ext cx="1754530" cy="1281948"/>
      </dsp:txXfrm>
    </dsp:sp>
    <dsp:sp modelId="{8577760D-DB0A-4A0E-8280-A6FBD23E31BD}">
      <dsp:nvSpPr>
        <dsp:cNvPr id="0" name=""/>
        <dsp:cNvSpPr/>
      </dsp:nvSpPr>
      <dsp:spPr>
        <a:xfrm>
          <a:off x="2806656" y="3270285"/>
          <a:ext cx="2233363" cy="215085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 val="56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92E2C83-CC82-443E-A88C-A96344977949}">
      <dsp:nvSpPr>
        <dsp:cNvPr id="0" name=""/>
        <dsp:cNvSpPr/>
      </dsp:nvSpPr>
      <dsp:spPr>
        <a:xfrm>
          <a:off x="3245507" y="3705225"/>
          <a:ext cx="1444485" cy="12245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b="1" kern="1200" dirty="0" smtClean="0">
              <a:solidFill>
                <a:srgbClr val="58585A"/>
              </a:solidFill>
            </a:rPr>
            <a:t>23%</a:t>
          </a:r>
          <a:r>
            <a:rPr lang="pl-PL" sz="2400" b="0" kern="1200" dirty="0" smtClean="0">
              <a:solidFill>
                <a:srgbClr val="58585A"/>
              </a:solidFill>
            </a:rPr>
            <a:t/>
          </a:r>
          <a:br>
            <a:rPr lang="pl-PL" sz="2400" b="0" kern="1200" dirty="0" smtClean="0">
              <a:solidFill>
                <a:srgbClr val="58585A"/>
              </a:solidFill>
            </a:rPr>
          </a:br>
          <a:r>
            <a:rPr lang="pl-PL" sz="2400" b="0" kern="1200" dirty="0" smtClean="0">
              <a:solidFill>
                <a:srgbClr val="58585A"/>
              </a:solidFill>
            </a:rPr>
            <a:t>wskaźnik sukcesu </a:t>
          </a:r>
          <a:endParaRPr lang="pl-PL" sz="3000" b="1" kern="1200" dirty="0">
            <a:solidFill>
              <a:srgbClr val="58585A"/>
            </a:solidFill>
          </a:endParaRPr>
        </a:p>
      </dsp:txBody>
      <dsp:txXfrm>
        <a:off x="3245507" y="3705225"/>
        <a:ext cx="1444485" cy="122453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70D7F5-05DD-4432-B67B-4204881FF252}">
      <dsp:nvSpPr>
        <dsp:cNvPr id="0" name=""/>
        <dsp:cNvSpPr/>
      </dsp:nvSpPr>
      <dsp:spPr>
        <a:xfrm>
          <a:off x="2297905" y="269958"/>
          <a:ext cx="3711251" cy="3624565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smtClean="0"/>
            <a:t>UDZIAŁ PROCENTOWY </a:t>
          </a:r>
          <a:r>
            <a:rPr lang="pl-PL" sz="1800" kern="1200" dirty="0" smtClean="0"/>
            <a:t/>
          </a:r>
          <a:br>
            <a:rPr lang="pl-PL" sz="1800" kern="1200" dirty="0" smtClean="0"/>
          </a:br>
          <a:r>
            <a:rPr lang="pl-PL" sz="2600" b="1" kern="1200" dirty="0" smtClean="0"/>
            <a:t>45%</a:t>
          </a:r>
          <a:endParaRPr lang="pl-PL" sz="2600" b="1" kern="1200" dirty="0"/>
        </a:p>
      </dsp:txBody>
      <dsp:txXfrm>
        <a:off x="4253822" y="1038020"/>
        <a:ext cx="1325446" cy="1078739"/>
      </dsp:txXfrm>
    </dsp:sp>
    <dsp:sp modelId="{9D694C83-45FC-4226-B436-46247FF6DA30}">
      <dsp:nvSpPr>
        <dsp:cNvPr id="0" name=""/>
        <dsp:cNvSpPr/>
      </dsp:nvSpPr>
      <dsp:spPr>
        <a:xfrm>
          <a:off x="2283318" y="414317"/>
          <a:ext cx="3592449" cy="359244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smtClean="0"/>
            <a:t>PRZYZNANA KWOTA </a:t>
          </a:r>
          <a:r>
            <a:rPr lang="pl-PL" sz="2000" kern="1200" dirty="0" smtClean="0"/>
            <a:t/>
          </a:r>
          <a:br>
            <a:rPr lang="pl-PL" sz="2000" kern="1200" dirty="0" smtClean="0"/>
          </a:br>
          <a:r>
            <a:rPr lang="pl-PL" sz="2200" b="1" kern="1200" dirty="0" smtClean="0"/>
            <a:t>537 569 746 </a:t>
          </a:r>
          <a:r>
            <a:rPr lang="pl-PL" sz="2100" b="1" kern="1200" dirty="0" smtClean="0"/>
            <a:t>zł</a:t>
          </a:r>
          <a:endParaRPr lang="pl-PL" sz="2100" b="1" kern="1200" dirty="0"/>
        </a:p>
      </dsp:txBody>
      <dsp:txXfrm>
        <a:off x="3138663" y="2745133"/>
        <a:ext cx="1924526" cy="940879"/>
      </dsp:txXfrm>
    </dsp:sp>
    <dsp:sp modelId="{9C6F3263-34F7-4A52-8F42-F4A213F6CFF1}">
      <dsp:nvSpPr>
        <dsp:cNvPr id="0" name=""/>
        <dsp:cNvSpPr/>
      </dsp:nvSpPr>
      <dsp:spPr>
        <a:xfrm>
          <a:off x="2209331" y="286016"/>
          <a:ext cx="3592449" cy="359244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b="1" kern="1200" dirty="0" smtClean="0"/>
            <a:t>1252</a:t>
          </a:r>
          <a:r>
            <a:rPr lang="pl-PL" sz="2200" kern="1200" dirty="0" smtClean="0"/>
            <a:t> </a:t>
          </a:r>
          <a:r>
            <a:rPr lang="pl-PL" sz="2000" kern="1200" dirty="0" smtClean="0"/>
            <a:t>GRANTY</a:t>
          </a:r>
          <a:endParaRPr lang="pl-PL" sz="2000" kern="1200" dirty="0"/>
        </a:p>
      </dsp:txBody>
      <dsp:txXfrm>
        <a:off x="2625456" y="1047273"/>
        <a:ext cx="1283017" cy="1069181"/>
      </dsp:txXfrm>
    </dsp:sp>
    <dsp:sp modelId="{F3441CFC-3DDD-4706-81C4-1B248860674E}">
      <dsp:nvSpPr>
        <dsp:cNvPr id="0" name=""/>
        <dsp:cNvSpPr/>
      </dsp:nvSpPr>
      <dsp:spPr>
        <a:xfrm>
          <a:off x="2134617" y="63465"/>
          <a:ext cx="4037228" cy="403722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B5CEAB-7C2D-4726-B8FE-C7620B25A882}">
      <dsp:nvSpPr>
        <dsp:cNvPr id="0" name=""/>
        <dsp:cNvSpPr/>
      </dsp:nvSpPr>
      <dsp:spPr>
        <a:xfrm>
          <a:off x="2060929" y="191701"/>
          <a:ext cx="4037228" cy="403722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2327DDC-540B-4A25-B2E5-55DC738AA312}">
      <dsp:nvSpPr>
        <dsp:cNvPr id="0" name=""/>
        <dsp:cNvSpPr/>
      </dsp:nvSpPr>
      <dsp:spPr>
        <a:xfrm>
          <a:off x="1986645" y="63626"/>
          <a:ext cx="4037228" cy="403722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7168FB-3598-416B-8140-B8B4C44E0932}">
      <dsp:nvSpPr>
        <dsp:cNvPr id="0" name=""/>
        <dsp:cNvSpPr/>
      </dsp:nvSpPr>
      <dsp:spPr>
        <a:xfrm>
          <a:off x="1590205" y="275097"/>
          <a:ext cx="3555111" cy="3555111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smtClean="0"/>
            <a:t>UDZIAŁ PROCENTOWY </a:t>
          </a:r>
          <a:r>
            <a:rPr lang="pl-PL" sz="1400" kern="1200" dirty="0" smtClean="0"/>
            <a:t/>
          </a:r>
          <a:br>
            <a:rPr lang="pl-PL" sz="1400" kern="1200" dirty="0" smtClean="0"/>
          </a:br>
          <a:r>
            <a:rPr lang="pl-PL" sz="2600" b="1" kern="1200" dirty="0" smtClean="0"/>
            <a:t>55%</a:t>
          </a:r>
          <a:endParaRPr lang="pl-PL" sz="2600" b="1" kern="1200" dirty="0"/>
        </a:p>
      </dsp:txBody>
      <dsp:txXfrm>
        <a:off x="3463833" y="1028442"/>
        <a:ext cx="1269682" cy="1058068"/>
      </dsp:txXfrm>
    </dsp:sp>
    <dsp:sp modelId="{481F62CE-3E6F-4603-AB5B-5EAA54D37A93}">
      <dsp:nvSpPr>
        <dsp:cNvPr id="0" name=""/>
        <dsp:cNvSpPr/>
      </dsp:nvSpPr>
      <dsp:spPr>
        <a:xfrm>
          <a:off x="1516986" y="402066"/>
          <a:ext cx="3555111" cy="3555111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 smtClean="0"/>
            <a:t>PRZYZNANA KWOTA</a:t>
          </a:r>
          <a:r>
            <a:rPr lang="pl-PL" sz="1500" kern="1200" dirty="0" smtClean="0"/>
            <a:t> </a:t>
          </a:r>
          <a:r>
            <a:rPr lang="pl-PL" sz="2000" kern="1200" dirty="0" smtClean="0"/>
            <a:t/>
          </a:r>
          <a:br>
            <a:rPr lang="pl-PL" sz="2000" kern="1200" dirty="0" smtClean="0"/>
          </a:br>
          <a:r>
            <a:rPr lang="pl-PL" sz="2200" b="1" kern="1200" dirty="0" smtClean="0"/>
            <a:t>665 330 934 </a:t>
          </a:r>
          <a:r>
            <a:rPr lang="pl-PL" sz="2100" b="1" kern="1200" dirty="0" smtClean="0"/>
            <a:t>zł</a:t>
          </a:r>
          <a:endParaRPr lang="pl-PL" sz="2100" b="1" kern="1200" dirty="0"/>
        </a:p>
      </dsp:txBody>
      <dsp:txXfrm>
        <a:off x="2363441" y="2708656"/>
        <a:ext cx="1904523" cy="931100"/>
      </dsp:txXfrm>
    </dsp:sp>
    <dsp:sp modelId="{DC410FC3-7BCD-4B5D-A394-BEDD09D3FF78}">
      <dsp:nvSpPr>
        <dsp:cNvPr id="0" name=""/>
        <dsp:cNvSpPr/>
      </dsp:nvSpPr>
      <dsp:spPr>
        <a:xfrm>
          <a:off x="1360258" y="275097"/>
          <a:ext cx="3722130" cy="3555111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b="1" kern="1200" smtClean="0"/>
            <a:t>1522</a:t>
          </a:r>
          <a:r>
            <a:rPr lang="pl-PL" sz="2800" kern="1200" smtClean="0"/>
            <a:t> </a:t>
          </a:r>
          <a:r>
            <a:rPr lang="pl-PL" sz="2000" kern="1200" smtClean="0"/>
            <a:t>GRANTY</a:t>
          </a:r>
          <a:endParaRPr lang="pl-PL" sz="2000" kern="1200" dirty="0"/>
        </a:p>
      </dsp:txBody>
      <dsp:txXfrm>
        <a:off x="1791405" y="1028442"/>
        <a:ext cx="1329332" cy="1058068"/>
      </dsp:txXfrm>
    </dsp:sp>
    <dsp:sp modelId="{250F4CB7-C296-4442-80CC-CF8AA2976B4B}">
      <dsp:nvSpPr>
        <dsp:cNvPr id="0" name=""/>
        <dsp:cNvSpPr/>
      </dsp:nvSpPr>
      <dsp:spPr>
        <a:xfrm>
          <a:off x="1370420" y="55019"/>
          <a:ext cx="3995267" cy="3995267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5E0F1F4-DE71-4F25-A571-B4DCFB7B203A}">
      <dsp:nvSpPr>
        <dsp:cNvPr id="0" name=""/>
        <dsp:cNvSpPr/>
      </dsp:nvSpPr>
      <dsp:spPr>
        <a:xfrm>
          <a:off x="1296908" y="181763"/>
          <a:ext cx="3995267" cy="399526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632D715-E9E1-4244-9FE1-1623237B826F}">
      <dsp:nvSpPr>
        <dsp:cNvPr id="0" name=""/>
        <dsp:cNvSpPr/>
      </dsp:nvSpPr>
      <dsp:spPr>
        <a:xfrm>
          <a:off x="1222551" y="55019"/>
          <a:ext cx="3995267" cy="3995267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524"/>
          </a:xfrm>
          <a:prstGeom prst="rect">
            <a:avLst/>
          </a:prstGeom>
        </p:spPr>
        <p:txBody>
          <a:bodyPr vert="horz" lIns="91833" tIns="45917" rIns="91833" bIns="45917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4183" y="0"/>
            <a:ext cx="2949841" cy="497524"/>
          </a:xfrm>
          <a:prstGeom prst="rect">
            <a:avLst/>
          </a:prstGeom>
        </p:spPr>
        <p:txBody>
          <a:bodyPr vert="horz" lIns="91833" tIns="45917" rIns="91833" bIns="45917" rtlCol="0"/>
          <a:lstStyle>
            <a:lvl1pPr algn="r">
              <a:defRPr sz="1200"/>
            </a:lvl1pPr>
          </a:lstStyle>
          <a:p>
            <a:fld id="{A3C092BA-6454-4524-89F2-44E1341172E7}" type="datetimeFigureOut">
              <a:rPr lang="pl-PL" smtClean="0"/>
              <a:pPr/>
              <a:t>2014-01-28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0227"/>
            <a:ext cx="2949841" cy="497523"/>
          </a:xfrm>
          <a:prstGeom prst="rect">
            <a:avLst/>
          </a:prstGeom>
        </p:spPr>
        <p:txBody>
          <a:bodyPr vert="horz" lIns="91833" tIns="45917" rIns="91833" bIns="45917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4183" y="9440227"/>
            <a:ext cx="2949841" cy="497523"/>
          </a:xfrm>
          <a:prstGeom prst="rect">
            <a:avLst/>
          </a:prstGeom>
        </p:spPr>
        <p:txBody>
          <a:bodyPr vert="horz" lIns="91833" tIns="45917" rIns="91833" bIns="45917" rtlCol="0" anchor="b"/>
          <a:lstStyle>
            <a:lvl1pPr algn="r">
              <a:defRPr sz="1200"/>
            </a:lvl1pPr>
          </a:lstStyle>
          <a:p>
            <a:fld id="{DB6CF157-0DBE-46DD-9E0F-DAFA1285B9D4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944715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099" cy="496967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4943" y="2"/>
            <a:ext cx="2949099" cy="496967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ECEA6DAE-9146-4FE3-BCF5-90748F5EEB58}" type="datetimeFigureOut">
              <a:rPr lang="pl-PL" smtClean="0"/>
              <a:pPr/>
              <a:t>2014-01-28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4" tIns="45857" rIns="91714" bIns="45857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714" tIns="45857" rIns="91714" bIns="45857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099" cy="496967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4943" y="9440647"/>
            <a:ext cx="2949099" cy="496967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D64C03ED-647E-4411-90C1-684FFB8C410D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096511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Tytuł prezentacji</a:t>
            </a:r>
          </a:p>
        </p:txBody>
      </p:sp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5517232"/>
            <a:ext cx="7704138" cy="431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2000" b="1" baseline="0"/>
            </a:lvl1pPr>
          </a:lstStyle>
          <a:p>
            <a:pPr lvl="0"/>
            <a:r>
              <a:rPr lang="pl-PL" dirty="0" smtClean="0"/>
              <a:t>Imię i nazwisko lub data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3479945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1" name="Symbol zastępczy zawartości 2"/>
          <p:cNvSpPr>
            <a:spLocks noGrp="1"/>
          </p:cNvSpPr>
          <p:nvPr>
            <p:ph sz="half" idx="14"/>
          </p:nvPr>
        </p:nvSpPr>
        <p:spPr>
          <a:xfrm>
            <a:off x="457200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12" name="Symbol zastępczy zawartości 2"/>
          <p:cNvSpPr>
            <a:spLocks noGrp="1"/>
          </p:cNvSpPr>
          <p:nvPr>
            <p:ph sz="half" idx="15"/>
          </p:nvPr>
        </p:nvSpPr>
        <p:spPr>
          <a:xfrm>
            <a:off x="4644008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244734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15616" y="1402432"/>
            <a:ext cx="6912768" cy="4114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rgbClr val="58585A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517232"/>
            <a:ext cx="5486400" cy="65496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solidFill>
                  <a:srgbClr val="58585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Opis</a:t>
            </a:r>
          </a:p>
        </p:txBody>
      </p:sp>
      <p:sp>
        <p:nvSpPr>
          <p:cNvPr id="8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9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4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237794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tat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ytuł 1"/>
          <p:cNvSpPr>
            <a:spLocks noGrp="1"/>
          </p:cNvSpPr>
          <p:nvPr>
            <p:ph type="ctrTitle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 baseline="0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1152379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Tytuł prezentacji</a:t>
            </a:r>
          </a:p>
        </p:txBody>
      </p:sp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5517232"/>
            <a:ext cx="7704138" cy="431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2000" b="1" baseline="0"/>
            </a:lvl1pPr>
          </a:lstStyle>
          <a:p>
            <a:pPr lvl="0"/>
            <a:r>
              <a:rPr lang="pl-PL" dirty="0" smtClean="0"/>
              <a:t>Imię i nazwisko lub data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67082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prezenta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buClr>
                <a:srgbClr val="DB133C"/>
              </a:buClr>
              <a:buFont typeface="+mj-lt"/>
              <a:buAutoNum type="arabicPeriod"/>
              <a:defRPr sz="2800">
                <a:solidFill>
                  <a:srgbClr val="58585A"/>
                </a:solidFill>
              </a:defRPr>
            </a:lvl1pPr>
            <a:lvl2pPr marL="914400" indent="-376238">
              <a:buClr>
                <a:srgbClr val="DB133C"/>
              </a:buClr>
              <a:buFont typeface="Wingdings" pitchFamily="2" charset="2"/>
              <a:buChar char="§"/>
              <a:tabLst>
                <a:tab pos="985838" algn="l"/>
              </a:tabLst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64202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8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4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864261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1" name="Symbol zastępczy zawartości 2"/>
          <p:cNvSpPr>
            <a:spLocks noGrp="1"/>
          </p:cNvSpPr>
          <p:nvPr>
            <p:ph sz="half" idx="14"/>
          </p:nvPr>
        </p:nvSpPr>
        <p:spPr>
          <a:xfrm>
            <a:off x="457200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12" name="Symbol zastępczy zawartości 2"/>
          <p:cNvSpPr>
            <a:spLocks noGrp="1"/>
          </p:cNvSpPr>
          <p:nvPr>
            <p:ph sz="half" idx="15"/>
          </p:nvPr>
        </p:nvSpPr>
        <p:spPr>
          <a:xfrm>
            <a:off x="4644008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5546193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15616" y="1402432"/>
            <a:ext cx="6912768" cy="4114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rgbClr val="58585A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517232"/>
            <a:ext cx="5486400" cy="65496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solidFill>
                  <a:srgbClr val="58585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Opis</a:t>
            </a:r>
          </a:p>
        </p:txBody>
      </p:sp>
      <p:sp>
        <p:nvSpPr>
          <p:cNvPr id="8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9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4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673576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tat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ytuł 1"/>
          <p:cNvSpPr>
            <a:spLocks noGrp="1"/>
          </p:cNvSpPr>
          <p:nvPr>
            <p:ph type="ctrTitle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 baseline="0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13291109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Tytuł prezentacji</a:t>
            </a:r>
          </a:p>
        </p:txBody>
      </p:sp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5517232"/>
            <a:ext cx="7704138" cy="431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2000" b="1" baseline="0"/>
            </a:lvl1pPr>
          </a:lstStyle>
          <a:p>
            <a:pPr lvl="0"/>
            <a:r>
              <a:rPr lang="pl-PL" dirty="0" smtClean="0"/>
              <a:t>Imię i nazwisko lub data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653454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prezenta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buClr>
                <a:srgbClr val="DB133C"/>
              </a:buClr>
              <a:buFont typeface="+mj-lt"/>
              <a:buAutoNum type="arabicPeriod"/>
              <a:defRPr sz="2800">
                <a:solidFill>
                  <a:srgbClr val="58585A"/>
                </a:solidFill>
              </a:defRPr>
            </a:lvl1pPr>
            <a:lvl2pPr marL="914400" indent="-376238">
              <a:buClr>
                <a:srgbClr val="DB133C"/>
              </a:buClr>
              <a:buFont typeface="Wingdings" pitchFamily="2" charset="2"/>
              <a:buChar char="§"/>
              <a:tabLst>
                <a:tab pos="985838" algn="l"/>
              </a:tabLst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7644569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prezenta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buClr>
                <a:srgbClr val="DB133C"/>
              </a:buClr>
              <a:buFont typeface="+mj-lt"/>
              <a:buAutoNum type="arabicPeriod"/>
              <a:defRPr sz="2800">
                <a:solidFill>
                  <a:srgbClr val="58585A"/>
                </a:solidFill>
              </a:defRPr>
            </a:lvl1pPr>
            <a:lvl2pPr marL="914400" indent="-376238">
              <a:buClr>
                <a:srgbClr val="DB133C"/>
              </a:buClr>
              <a:buFont typeface="Wingdings" pitchFamily="2" charset="2"/>
              <a:buChar char="§"/>
              <a:tabLst>
                <a:tab pos="985838" algn="l"/>
              </a:tabLst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277381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8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4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2237192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1" name="Symbol zastępczy zawartości 2"/>
          <p:cNvSpPr>
            <a:spLocks noGrp="1"/>
          </p:cNvSpPr>
          <p:nvPr>
            <p:ph sz="half" idx="14"/>
          </p:nvPr>
        </p:nvSpPr>
        <p:spPr>
          <a:xfrm>
            <a:off x="457200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12" name="Symbol zastępczy zawartości 2"/>
          <p:cNvSpPr>
            <a:spLocks noGrp="1"/>
          </p:cNvSpPr>
          <p:nvPr>
            <p:ph sz="half" idx="15"/>
          </p:nvPr>
        </p:nvSpPr>
        <p:spPr>
          <a:xfrm>
            <a:off x="4644008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75075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15616" y="1402432"/>
            <a:ext cx="6912768" cy="4114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rgbClr val="58585A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517232"/>
            <a:ext cx="5486400" cy="65496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solidFill>
                  <a:srgbClr val="58585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Opis</a:t>
            </a:r>
          </a:p>
        </p:txBody>
      </p:sp>
      <p:sp>
        <p:nvSpPr>
          <p:cNvPr id="8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9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4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378952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tat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ytuł 1"/>
          <p:cNvSpPr>
            <a:spLocks noGrp="1"/>
          </p:cNvSpPr>
          <p:nvPr>
            <p:ph type="ctrTitle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 baseline="0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1359611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8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4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2838659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11" name="Symbol zastępczy zawartości 2"/>
          <p:cNvSpPr>
            <a:spLocks noGrp="1"/>
          </p:cNvSpPr>
          <p:nvPr>
            <p:ph sz="half" idx="14"/>
          </p:nvPr>
        </p:nvSpPr>
        <p:spPr>
          <a:xfrm>
            <a:off x="457200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12" name="Symbol zastępczy zawartości 2"/>
          <p:cNvSpPr>
            <a:spLocks noGrp="1"/>
          </p:cNvSpPr>
          <p:nvPr>
            <p:ph sz="half" idx="15"/>
          </p:nvPr>
        </p:nvSpPr>
        <p:spPr>
          <a:xfrm>
            <a:off x="4644008" y="1556792"/>
            <a:ext cx="4042792" cy="4464496"/>
          </a:xfrm>
          <a:prstGeom prst="rect">
            <a:avLst/>
          </a:prstGeom>
          <a:solidFill>
            <a:srgbClr val="FAFAFA"/>
          </a:solidFill>
          <a:ln>
            <a:solidFill>
              <a:srgbClr val="EDEDED"/>
            </a:solidFill>
          </a:ln>
        </p:spPr>
        <p:txBody>
          <a:bodyPr tIns="90000"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18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16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4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813451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15616" y="1402432"/>
            <a:ext cx="6912768" cy="4114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rgbClr val="58585A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517232"/>
            <a:ext cx="5486400" cy="65496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solidFill>
                  <a:srgbClr val="58585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Opis</a:t>
            </a:r>
          </a:p>
        </p:txBody>
      </p:sp>
      <p:sp>
        <p:nvSpPr>
          <p:cNvPr id="8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9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4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7703362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tat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ytuł 1"/>
          <p:cNvSpPr>
            <a:spLocks noGrp="1"/>
          </p:cNvSpPr>
          <p:nvPr>
            <p:ph type="ctrTitle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 baseline="0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4002738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755576" y="2764533"/>
            <a:ext cx="7702624" cy="25366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600" b="1">
                <a:solidFill>
                  <a:srgbClr val="DB133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Tytuł prezentacji</a:t>
            </a:r>
          </a:p>
        </p:txBody>
      </p:sp>
      <p:pic>
        <p:nvPicPr>
          <p:cNvPr id="1026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622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84275"/>
            <a:ext cx="4896544" cy="41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tekstu 4"/>
          <p:cNvSpPr>
            <a:spLocks noGrp="1"/>
          </p:cNvSpPr>
          <p:nvPr>
            <p:ph type="body" sz="quarter" idx="10" hasCustomPrompt="1"/>
          </p:nvPr>
        </p:nvSpPr>
        <p:spPr>
          <a:xfrm>
            <a:off x="755650" y="5517232"/>
            <a:ext cx="7704138" cy="4318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2000" b="1" baseline="0"/>
            </a:lvl1pPr>
          </a:lstStyle>
          <a:p>
            <a:pPr lvl="0"/>
            <a:r>
              <a:rPr lang="pl-PL" dirty="0" smtClean="0"/>
              <a:t>Imię i nazwisko lub data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094933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n prezenta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514350" indent="-514350">
              <a:buClr>
                <a:srgbClr val="DB133C"/>
              </a:buClr>
              <a:buFont typeface="+mj-lt"/>
              <a:buAutoNum type="arabicPeriod"/>
              <a:defRPr sz="2800">
                <a:solidFill>
                  <a:srgbClr val="58585A"/>
                </a:solidFill>
              </a:defRPr>
            </a:lvl1pPr>
            <a:lvl2pPr marL="914400" indent="-376238">
              <a:buClr>
                <a:srgbClr val="DB133C"/>
              </a:buClr>
              <a:buFont typeface="Wingdings" pitchFamily="2" charset="2"/>
              <a:buChar char="§"/>
              <a:tabLst>
                <a:tab pos="985838" algn="l"/>
              </a:tabLst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1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603745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115616" y="72000"/>
            <a:ext cx="7571184" cy="112474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 b="1"/>
            </a:lvl1pPr>
          </a:lstStyle>
          <a:p>
            <a:r>
              <a:rPr lang="pl-PL" dirty="0" smtClean="0"/>
              <a:t>Tytuł rozdziału</a:t>
            </a:r>
            <a:endParaRPr lang="pl-PL" dirty="0"/>
          </a:p>
        </p:txBody>
      </p:sp>
      <p:pic>
        <p:nvPicPr>
          <p:cNvPr id="8" name="Picture 2" descr="C:\Users\PIOJA\Pictures\ncn\logotyp\poprawione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115615" cy="107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57200" y="1556792"/>
            <a:ext cx="8219256" cy="42770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DB133C"/>
              </a:buClr>
              <a:buFont typeface="Wingdings" pitchFamily="2" charset="2"/>
              <a:buChar char="§"/>
              <a:defRPr sz="2800">
                <a:solidFill>
                  <a:srgbClr val="58585A"/>
                </a:solidFill>
              </a:defRPr>
            </a:lvl1pPr>
            <a:lvl2pPr marL="742950" indent="-285750">
              <a:buClr>
                <a:srgbClr val="DB133C"/>
              </a:buClr>
              <a:buFont typeface="Wingdings" pitchFamily="2" charset="2"/>
              <a:buChar char="§"/>
              <a:defRPr sz="2400">
                <a:solidFill>
                  <a:srgbClr val="58585A"/>
                </a:solidFill>
              </a:defRPr>
            </a:lvl2pPr>
            <a:lvl3pPr marL="1143000" indent="-228600">
              <a:buClr>
                <a:srgbClr val="DB133C"/>
              </a:buClr>
              <a:buFont typeface="Wingdings" pitchFamily="2" charset="2"/>
              <a:buChar char="§"/>
              <a:defRPr sz="2000">
                <a:solidFill>
                  <a:srgbClr val="58585A"/>
                </a:solidFill>
              </a:defRPr>
            </a:lvl3pPr>
            <a:lvl4pPr marL="16002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4pPr>
            <a:lvl5pPr marL="2057400" indent="-228600">
              <a:buClr>
                <a:srgbClr val="DB133C"/>
              </a:buClr>
              <a:buFont typeface="Arial" pitchFamily="34" charset="0"/>
              <a:buChar char="•"/>
              <a:defRPr sz="1800">
                <a:solidFill>
                  <a:srgbClr val="58585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22" name="Picture 3" descr="C:\Users\PIOJA\Pictures\ncn\logotyp\poprawione\logo-poziom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453336"/>
            <a:ext cx="3384376" cy="28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  <a:prstGeom prst="rect">
            <a:avLst/>
          </a:prstGeom>
          <a:solidFill>
            <a:srgbClr val="DB133C"/>
          </a:solidFill>
        </p:spPr>
        <p:txBody>
          <a:bodyPr wrap="none" lIns="0" tIns="0" rIns="0" bIns="0" anchor="ctr"/>
          <a:lstStyle>
            <a:lvl1pPr algn="ctr">
              <a:defRPr sz="11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‹#›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10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5438403" y="6453336"/>
            <a:ext cx="3238053" cy="288032"/>
          </a:xfrm>
          <a:prstGeom prst="rect">
            <a:avLst/>
          </a:prstGeom>
        </p:spPr>
        <p:txBody>
          <a:bodyPr anchor="ctr"/>
          <a:lstStyle>
            <a:lvl1pPr algn="r">
              <a:defRPr sz="1400" b="1">
                <a:solidFill>
                  <a:srgbClr val="58585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smtClean="0"/>
              <a:t>KRASP, Wrocław 13-14.10.2011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562177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84216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62" r:id="rId4"/>
    <p:sldLayoutId id="2147483657" r:id="rId5"/>
    <p:sldLayoutId id="2147483663" r:id="rId6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DB133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9517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DB133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64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DB133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6950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DB133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8585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ctrTitle"/>
          </p:nvPr>
        </p:nvSpPr>
        <p:spPr>
          <a:xfrm>
            <a:off x="292397" y="2642356"/>
            <a:ext cx="8557146" cy="2715255"/>
          </a:xfrm>
        </p:spPr>
        <p:txBody>
          <a:bodyPr>
            <a:noAutofit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sz="3700" dirty="0" smtClean="0"/>
              <a:t>Narodowe Centrum Nauki – finansowanie badań w obszarze nauk ścisłych i technicznych</a:t>
            </a:r>
            <a:r>
              <a:rPr lang="pl-PL" sz="4400" dirty="0" smtClean="0">
                <a:solidFill>
                  <a:schemeClr val="tx1"/>
                </a:solidFill>
              </a:rPr>
              <a:t/>
            </a:r>
            <a:br>
              <a:rPr lang="pl-PL" sz="4400" dirty="0" smtClean="0">
                <a:solidFill>
                  <a:schemeClr val="tx1"/>
                </a:solidFill>
              </a:rPr>
            </a:br>
            <a:r>
              <a:rPr lang="pl-PL" sz="2800" dirty="0" smtClean="0">
                <a:solidFill>
                  <a:schemeClr val="tx1"/>
                </a:solidFill>
              </a:rPr>
              <a:t/>
            </a:r>
            <a:br>
              <a:rPr lang="pl-PL" sz="2800" dirty="0" smtClean="0">
                <a:solidFill>
                  <a:schemeClr val="tx1"/>
                </a:solidFill>
              </a:rPr>
            </a:br>
            <a:r>
              <a:rPr lang="pl-PL" sz="2900" dirty="0" smtClean="0">
                <a:solidFill>
                  <a:schemeClr val="tx1"/>
                </a:solidFill>
              </a:rPr>
              <a:t>Białystok, 22-24 stycznia 2014</a:t>
            </a:r>
            <a:r>
              <a:rPr lang="pl-PL" sz="2800" dirty="0" smtClean="0">
                <a:solidFill>
                  <a:schemeClr val="tx1"/>
                </a:solidFill>
              </a:rPr>
              <a:t/>
            </a:r>
            <a:br>
              <a:rPr lang="pl-PL" sz="2800" dirty="0" smtClean="0">
                <a:solidFill>
                  <a:schemeClr val="tx1"/>
                </a:solidFill>
              </a:rPr>
            </a:br>
            <a:r>
              <a:rPr lang="pl-PL" sz="2800" dirty="0">
                <a:solidFill>
                  <a:schemeClr val="tx1"/>
                </a:solidFill>
              </a:rPr>
              <a:t/>
            </a:r>
            <a:br>
              <a:rPr lang="pl-PL" sz="2800" dirty="0">
                <a:solidFill>
                  <a:schemeClr val="tx1"/>
                </a:solidFill>
              </a:rPr>
            </a:br>
            <a:r>
              <a:rPr lang="pl-PL" sz="2800" dirty="0" smtClean="0">
                <a:solidFill>
                  <a:schemeClr val="tx1"/>
                </a:solidFill>
              </a:rPr>
              <a:t>                                                          </a:t>
            </a:r>
            <a:r>
              <a:rPr lang="pl-PL" sz="2400" dirty="0" smtClean="0">
                <a:solidFill>
                  <a:schemeClr val="tx1"/>
                </a:solidFill>
              </a:rPr>
              <a:t>Andrzej Jajszczyk</a:t>
            </a:r>
            <a:endParaRPr lang="pl-P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7014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en-GB" smtClean="0">
                <a:solidFill>
                  <a:srgbClr val="FFFFFF"/>
                </a:solidFill>
              </a:rPr>
              <a:pPr/>
              <a:t>10</a:t>
            </a:fld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Strzałka w prawo 6"/>
          <p:cNvSpPr/>
          <p:nvPr/>
        </p:nvSpPr>
        <p:spPr>
          <a:xfrm>
            <a:off x="52491" y="1247459"/>
            <a:ext cx="9114420" cy="5298210"/>
          </a:xfrm>
          <a:prstGeom prst="rightArrow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Prostokąt zaokrąglony 7"/>
          <p:cNvSpPr/>
          <p:nvPr/>
        </p:nvSpPr>
        <p:spPr>
          <a:xfrm>
            <a:off x="-10633" y="5243128"/>
            <a:ext cx="6475623" cy="1086517"/>
          </a:xfrm>
          <a:prstGeom prst="roundRect">
            <a:avLst/>
          </a:prstGeom>
          <a:solidFill>
            <a:srgbClr val="DABCBC">
              <a:alpha val="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 smtClean="0">
              <a:solidFill>
                <a:srgbClr val="FFFFFF"/>
              </a:solidFill>
            </a:endParaRPr>
          </a:p>
          <a:p>
            <a:pPr algn="ctr"/>
            <a:r>
              <a:rPr lang="pl-PL" sz="2400" b="1" dirty="0" smtClean="0">
                <a:solidFill>
                  <a:srgbClr val="58585A"/>
                </a:solidFill>
                <a:cs typeface="Arial" pitchFamily="34" charset="0"/>
              </a:rPr>
              <a:t>Ocena rzetelności i bezstronności opinii ekspertów przez Koordynatorów</a:t>
            </a:r>
            <a:r>
              <a:rPr lang="en-GB" sz="2400" b="1" dirty="0" smtClean="0">
                <a:solidFill>
                  <a:srgbClr val="58585A"/>
                </a:solidFill>
                <a:cs typeface="Arial" pitchFamily="34" charset="0"/>
              </a:rPr>
              <a:t/>
            </a:r>
            <a:br>
              <a:rPr lang="en-GB" sz="2400" b="1" dirty="0" smtClean="0">
                <a:solidFill>
                  <a:srgbClr val="58585A"/>
                </a:solidFill>
                <a:cs typeface="Arial" pitchFamily="34" charset="0"/>
              </a:rPr>
            </a:br>
            <a:endParaRPr lang="en-GB" sz="2400" b="1" dirty="0">
              <a:solidFill>
                <a:srgbClr val="FFFFFF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897069" y="2066374"/>
            <a:ext cx="1676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58585A"/>
                </a:solidFill>
              </a:rPr>
              <a:t>Etap 1</a:t>
            </a:r>
            <a:endParaRPr lang="en-GB" sz="2400" b="1" dirty="0">
              <a:solidFill>
                <a:srgbClr val="58585A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4884623" y="2066373"/>
            <a:ext cx="1580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58585A"/>
                </a:solidFill>
              </a:rPr>
              <a:t>Etap 2</a:t>
            </a:r>
            <a:endParaRPr lang="en-GB" sz="2400" b="1" dirty="0">
              <a:solidFill>
                <a:srgbClr val="58585A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2001219" y="1502198"/>
            <a:ext cx="4262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58585A"/>
                </a:solidFill>
              </a:rPr>
              <a:t>Ocena merytoryczna</a:t>
            </a:r>
            <a:endParaRPr lang="en-GB" sz="3200" b="1" dirty="0">
              <a:solidFill>
                <a:srgbClr val="58585A"/>
              </a:solidFill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7475157" y="3041214"/>
            <a:ext cx="1045016" cy="1581504"/>
          </a:xfrm>
          <a:prstGeom prst="rect">
            <a:avLst/>
          </a:prstGeom>
          <a:solidFill>
            <a:srgbClr val="DB133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FFFF"/>
                </a:solidFill>
                <a:cs typeface="Arial" pitchFamily="34" charset="0"/>
              </a:rPr>
              <a:t>Listy ranking-owe</a:t>
            </a:r>
            <a:endParaRPr lang="en-GB" b="1" dirty="0">
              <a:solidFill>
                <a:srgbClr val="FFFFFF"/>
              </a:solidFill>
              <a:cs typeface="Arial" pitchFamily="34" charset="0"/>
            </a:endParaRPr>
          </a:p>
        </p:txBody>
      </p:sp>
      <p:grpSp>
        <p:nvGrpSpPr>
          <p:cNvPr id="20" name="Grupa 19"/>
          <p:cNvGrpSpPr/>
          <p:nvPr/>
        </p:nvGrpSpPr>
        <p:grpSpPr>
          <a:xfrm>
            <a:off x="4232212" y="2571195"/>
            <a:ext cx="3347066" cy="2549183"/>
            <a:chOff x="4232212" y="2571195"/>
            <a:chExt cx="3347066" cy="2549183"/>
          </a:xfrm>
        </p:grpSpPr>
        <p:sp>
          <p:nvSpPr>
            <p:cNvPr id="15" name="Objaśnienie ze strzałką w prawo 14"/>
            <p:cNvSpPr/>
            <p:nvPr/>
          </p:nvSpPr>
          <p:spPr>
            <a:xfrm>
              <a:off x="6112554" y="2571195"/>
              <a:ext cx="1466724" cy="2549183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71046"/>
              </a:avLst>
            </a:prstGeom>
            <a:solidFill>
              <a:srgbClr val="DB13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000" b="1" dirty="0" smtClean="0">
                  <a:solidFill>
                    <a:srgbClr val="FFFFFF"/>
                  </a:solidFill>
                </a:rPr>
                <a:t>Dysk-</a:t>
              </a:r>
              <a:r>
                <a:rPr lang="pl-PL" sz="2000" b="1" dirty="0" err="1" smtClean="0">
                  <a:solidFill>
                    <a:srgbClr val="FFFFFF"/>
                  </a:solidFill>
                </a:rPr>
                <a:t>usja</a:t>
              </a:r>
              <a:endParaRPr lang="pl-PL" sz="2000" b="1" dirty="0" smtClean="0">
                <a:solidFill>
                  <a:srgbClr val="FFFFFF"/>
                </a:solidFill>
              </a:endParaRPr>
            </a:p>
            <a:p>
              <a:pPr algn="ctr"/>
              <a:r>
                <a:rPr lang="pl-PL" sz="2000" b="1" dirty="0" smtClean="0">
                  <a:solidFill>
                    <a:srgbClr val="FFFFFF"/>
                  </a:solidFill>
                </a:rPr>
                <a:t>panel-owa</a:t>
              </a:r>
              <a:endParaRPr lang="en-GB" sz="2000" b="1" dirty="0" smtClean="0">
                <a:solidFill>
                  <a:srgbClr val="FFFFFF"/>
                </a:solidFill>
              </a:endParaRPr>
            </a:p>
            <a:p>
              <a:pPr algn="ctr"/>
              <a:endParaRPr lang="en-GB" sz="2000" b="1" dirty="0">
                <a:solidFill>
                  <a:srgbClr val="FFFFFF"/>
                </a:solidFill>
                <a:cs typeface="Arial" pitchFamily="34" charset="0"/>
              </a:endParaRPr>
            </a:p>
          </p:txBody>
        </p:sp>
        <p:sp>
          <p:nvSpPr>
            <p:cNvPr id="14" name="Objaśnienie ze strzałką w prawo 13"/>
            <p:cNvSpPr/>
            <p:nvPr/>
          </p:nvSpPr>
          <p:spPr>
            <a:xfrm>
              <a:off x="4232212" y="2571195"/>
              <a:ext cx="2085286" cy="2549183"/>
            </a:xfrm>
            <a:prstGeom prst="rightArrowCallout">
              <a:avLst>
                <a:gd name="adj1" fmla="val 25000"/>
                <a:gd name="adj2" fmla="val 25000"/>
                <a:gd name="adj3" fmla="val 25000"/>
                <a:gd name="adj4" fmla="val 71046"/>
              </a:avLst>
            </a:prstGeom>
            <a:solidFill>
              <a:srgbClr val="DB13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000" b="1" dirty="0" smtClean="0">
                  <a:solidFill>
                    <a:srgbClr val="FFFFFF"/>
                  </a:solidFill>
                </a:rPr>
                <a:t>Ocena przez  </a:t>
              </a:r>
              <a:r>
                <a:rPr lang="pl-PL" sz="2000" b="1" dirty="0" err="1" smtClean="0">
                  <a:solidFill>
                    <a:srgbClr val="FFFFFF"/>
                  </a:solidFill>
                </a:rPr>
                <a:t>ekspertówzewnętrzn</a:t>
              </a:r>
              <a:r>
                <a:rPr lang="pl-PL" sz="2000" b="1" dirty="0" smtClean="0">
                  <a:solidFill>
                    <a:srgbClr val="FFFFFF"/>
                  </a:solidFill>
                </a:rPr>
                <a:t>.</a:t>
              </a:r>
              <a:endParaRPr lang="en-GB" sz="2000" b="1" dirty="0">
                <a:solidFill>
                  <a:srgbClr val="FFFFFF"/>
                </a:solidFill>
                <a:cs typeface="Arial" pitchFamily="34" charset="0"/>
              </a:endParaRPr>
            </a:p>
          </p:txBody>
        </p:sp>
      </p:grpSp>
      <p:sp>
        <p:nvSpPr>
          <p:cNvPr id="19" name="Prostokąt 18"/>
          <p:cNvSpPr/>
          <p:nvPr/>
        </p:nvSpPr>
        <p:spPr>
          <a:xfrm>
            <a:off x="1140554" y="601128"/>
            <a:ext cx="6393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b="1" dirty="0" smtClean="0">
                <a:solidFill>
                  <a:srgbClr val="DB133C"/>
                </a:solidFill>
              </a:rPr>
              <a:t>Proces </a:t>
            </a:r>
            <a:r>
              <a:rPr lang="pl-PL" sz="3600" b="1" dirty="0">
                <a:solidFill>
                  <a:srgbClr val="DB133C"/>
                </a:solidFill>
              </a:rPr>
              <a:t>oceny </a:t>
            </a:r>
            <a:r>
              <a:rPr lang="pl-PL" sz="3600" b="1" dirty="0" smtClean="0">
                <a:solidFill>
                  <a:srgbClr val="DB133C"/>
                </a:solidFill>
              </a:rPr>
              <a:t>wniosków</a:t>
            </a:r>
          </a:p>
        </p:txBody>
      </p:sp>
      <p:grpSp>
        <p:nvGrpSpPr>
          <p:cNvPr id="21" name="Grupa 20"/>
          <p:cNvGrpSpPr/>
          <p:nvPr/>
        </p:nvGrpSpPr>
        <p:grpSpPr>
          <a:xfrm>
            <a:off x="1041991" y="2571195"/>
            <a:ext cx="3544402" cy="2549183"/>
            <a:chOff x="1041991" y="2571195"/>
            <a:chExt cx="3544402" cy="2549183"/>
          </a:xfrm>
        </p:grpSpPr>
        <p:sp>
          <p:nvSpPr>
            <p:cNvPr id="13" name="Objaśnienie ze strzałką w prawo 12"/>
            <p:cNvSpPr/>
            <p:nvPr/>
          </p:nvSpPr>
          <p:spPr>
            <a:xfrm>
              <a:off x="2562448" y="2571195"/>
              <a:ext cx="2023945" cy="2549183"/>
            </a:xfrm>
            <a:prstGeom prst="rightArrowCallout">
              <a:avLst>
                <a:gd name="adj1" fmla="val 21140"/>
                <a:gd name="adj2" fmla="val 25000"/>
                <a:gd name="adj3" fmla="val 25000"/>
                <a:gd name="adj4" fmla="val 71046"/>
              </a:avLst>
            </a:prstGeom>
            <a:solidFill>
              <a:srgbClr val="DB13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dirty="0" smtClean="0">
                <a:solidFill>
                  <a:srgbClr val="FFFFFF"/>
                </a:solidFill>
                <a:cs typeface="Arial" pitchFamily="34" charset="0"/>
              </a:endParaRPr>
            </a:p>
            <a:p>
              <a:pPr algn="ctr"/>
              <a:r>
                <a:rPr lang="pl-PL" sz="2000" b="1" dirty="0" smtClean="0">
                  <a:solidFill>
                    <a:srgbClr val="FFFFFF"/>
                  </a:solidFill>
                  <a:cs typeface="Arial" pitchFamily="34" charset="0"/>
                </a:rPr>
                <a:t>Dyskusja panelowa</a:t>
              </a:r>
              <a:endParaRPr lang="en-GB" sz="2000" b="1" dirty="0" smtClean="0">
                <a:solidFill>
                  <a:srgbClr val="FFFFFF"/>
                </a:solidFill>
                <a:cs typeface="Arial" pitchFamily="34" charset="0"/>
              </a:endParaRPr>
            </a:p>
            <a:p>
              <a:pPr algn="ctr"/>
              <a:endParaRPr lang="en-GB" sz="2000" b="1" dirty="0">
                <a:solidFill>
                  <a:srgbClr val="FFFFFF"/>
                </a:solidFill>
                <a:cs typeface="Arial" pitchFamily="34" charset="0"/>
              </a:endParaRPr>
            </a:p>
          </p:txBody>
        </p:sp>
        <p:sp>
          <p:nvSpPr>
            <p:cNvPr id="12" name="Objaśnienie ze strzałką w prawo 11"/>
            <p:cNvSpPr/>
            <p:nvPr/>
          </p:nvSpPr>
          <p:spPr>
            <a:xfrm>
              <a:off x="1041991" y="2571195"/>
              <a:ext cx="1786269" cy="2549183"/>
            </a:xfrm>
            <a:prstGeom prst="rightArrowCallout">
              <a:avLst>
                <a:gd name="adj1" fmla="val 25000"/>
                <a:gd name="adj2" fmla="val 26662"/>
                <a:gd name="adj3" fmla="val 22578"/>
                <a:gd name="adj4" fmla="val 74576"/>
              </a:avLst>
            </a:prstGeom>
            <a:solidFill>
              <a:srgbClr val="DB133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dirty="0" smtClean="0">
                  <a:solidFill>
                    <a:srgbClr val="FFFFFF"/>
                  </a:solidFill>
                  <a:cs typeface="Arial" pitchFamily="34" charset="0"/>
                </a:rPr>
                <a:t>Oceny </a:t>
              </a:r>
              <a:r>
                <a:rPr lang="pl-PL" b="1" dirty="0" err="1" smtClean="0">
                  <a:solidFill>
                    <a:srgbClr val="FFFFFF"/>
                  </a:solidFill>
                  <a:cs typeface="Arial" pitchFamily="34" charset="0"/>
                </a:rPr>
                <a:t>indywid</a:t>
              </a:r>
              <a:r>
                <a:rPr lang="pl-PL" b="1" dirty="0" smtClean="0">
                  <a:solidFill>
                    <a:srgbClr val="FFFFFF"/>
                  </a:solidFill>
                  <a:cs typeface="Arial" pitchFamily="34" charset="0"/>
                </a:rPr>
                <a:t>. przez dwóch ekspertów </a:t>
              </a:r>
              <a:endParaRPr lang="en-GB" sz="2000" b="1" dirty="0" smtClean="0">
                <a:solidFill>
                  <a:srgbClr val="FFFFFF"/>
                </a:solidFill>
                <a:cs typeface="Arial" pitchFamily="34" charset="0"/>
              </a:endParaRPr>
            </a:p>
            <a:p>
              <a:pPr algn="ctr"/>
              <a:endParaRPr lang="en-GB" sz="1400" b="1" dirty="0" smtClean="0">
                <a:solidFill>
                  <a:srgbClr val="FFFFFF"/>
                </a:solidFill>
                <a:cs typeface="Arial" pitchFamily="34" charset="0"/>
              </a:endParaRPr>
            </a:p>
          </p:txBody>
        </p:sp>
      </p:grpSp>
      <p:sp>
        <p:nvSpPr>
          <p:cNvPr id="16" name="Objaśnienie ze strzałką w prawo 15"/>
          <p:cNvSpPr/>
          <p:nvPr/>
        </p:nvSpPr>
        <p:spPr>
          <a:xfrm>
            <a:off x="14883" y="2571196"/>
            <a:ext cx="1331640" cy="2549182"/>
          </a:xfrm>
          <a:prstGeom prst="rightArrowCallout">
            <a:avLst>
              <a:gd name="adj1" fmla="val 25000"/>
              <a:gd name="adj2" fmla="val 34149"/>
              <a:gd name="adj3" fmla="val 25000"/>
              <a:gd name="adj4" fmla="val 71046"/>
            </a:avLst>
          </a:prstGeom>
          <a:solidFill>
            <a:srgbClr val="DB133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rgbClr val="FFFFFF"/>
                </a:solidFill>
                <a:cs typeface="Arial" pitchFamily="34" charset="0"/>
              </a:rPr>
              <a:t>Ocena </a:t>
            </a:r>
            <a:r>
              <a:rPr lang="pl-PL" b="1" dirty="0" err="1" smtClean="0">
                <a:solidFill>
                  <a:srgbClr val="FFFFFF"/>
                </a:solidFill>
                <a:cs typeface="Arial" pitchFamily="34" charset="0"/>
              </a:rPr>
              <a:t>formal</a:t>
            </a:r>
            <a:r>
              <a:rPr lang="pl-PL" b="1" dirty="0" smtClean="0">
                <a:solidFill>
                  <a:srgbClr val="FFFFFF"/>
                </a:solidFill>
                <a:cs typeface="Arial" pitchFamily="34" charset="0"/>
              </a:rPr>
              <a:t>-na</a:t>
            </a:r>
            <a:endParaRPr lang="en-GB" sz="2000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4127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 build="p" animBg="1"/>
      <p:bldP spid="16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9235" y="117446"/>
            <a:ext cx="7571184" cy="1124742"/>
          </a:xfrm>
        </p:spPr>
        <p:txBody>
          <a:bodyPr>
            <a:normAutofit/>
          </a:bodyPr>
          <a:lstStyle/>
          <a:p>
            <a:r>
              <a:rPr lang="pl-PL" sz="3400" dirty="0" smtClean="0"/>
              <a:t>Aktualnie otwarte konkursy</a:t>
            </a:r>
            <a:endParaRPr lang="pl-PL" sz="3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285752" y="914400"/>
            <a:ext cx="8134348" cy="5448299"/>
          </a:xfrm>
        </p:spPr>
        <p:txBody>
          <a:bodyPr>
            <a:noAutofit/>
          </a:bodyPr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l-PL" sz="2700" b="1" dirty="0" smtClean="0">
              <a:solidFill>
                <a:srgbClr val="DB133C"/>
              </a:solidFill>
            </a:endParaRPr>
          </a:p>
          <a:p>
            <a:pPr marL="361950" lvl="0" indent="-361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b="1" dirty="0" smtClean="0"/>
              <a:t>SYMFONIA 2, ETIUDA 2, FUGA 3, TANGO 1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l-PL" sz="2000" b="1" dirty="0" smtClean="0"/>
              <a:t> </a:t>
            </a:r>
            <a:r>
              <a:rPr lang="pl-PL" sz="2700" dirty="0" smtClean="0"/>
              <a:t>termin składania wniosków: 17 marca 2014 r.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None/>
            </a:pPr>
            <a:endParaRPr lang="pl-PL" sz="2000" dirty="0" smtClean="0"/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pl-PL" b="1" dirty="0" smtClean="0"/>
              <a:t>CHIST-ERA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l-PL" sz="2700" dirty="0"/>
              <a:t>t</a:t>
            </a:r>
            <a:r>
              <a:rPr lang="pl-PL" sz="2700" dirty="0" smtClean="0"/>
              <a:t>ermin składania wniosków: 21 stycznia 2014 r.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None/>
            </a:pPr>
            <a:endParaRPr lang="pl-PL" sz="2000" dirty="0" smtClean="0"/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pl-PL" b="1" dirty="0" smtClean="0"/>
              <a:t>JPND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pl-PL" sz="2700" dirty="0"/>
              <a:t>t</a:t>
            </a:r>
            <a:r>
              <a:rPr lang="pl-PL" sz="2700" dirty="0" smtClean="0"/>
              <a:t>ermin składania wniosków: 18 lutego 2014 r.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l-PL" sz="2400" b="1" dirty="0"/>
          </a:p>
          <a:p>
            <a:pPr marL="0" lv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900" b="1" dirty="0" smtClean="0">
                <a:solidFill>
                  <a:srgbClr val="DB133C"/>
                </a:solidFill>
              </a:rPr>
              <a:t>Najbliższe konkursy</a:t>
            </a:r>
          </a:p>
          <a:p>
            <a:pPr marL="361950" lvl="0" indent="-36195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b="1" dirty="0" smtClean="0"/>
              <a:t>OPUS 7, PRELUDIUM 7, SONATA 7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l-PL" sz="2700" dirty="0" smtClean="0"/>
              <a:t>planowany termin ogłoszenia ww. konkursów: </a:t>
            </a:r>
            <a:br>
              <a:rPr lang="pl-PL" sz="2700" dirty="0" smtClean="0"/>
            </a:br>
            <a:r>
              <a:rPr lang="pl-PL" sz="2700" dirty="0" smtClean="0"/>
              <a:t>15 marca 2014 r.</a:t>
            </a:r>
            <a:endParaRPr lang="pl-PL" sz="2700" dirty="0">
              <a:solidFill>
                <a:srgbClr val="DB133C"/>
              </a:solidFill>
            </a:endParaRPr>
          </a:p>
        </p:txBody>
      </p:sp>
      <p:sp>
        <p:nvSpPr>
          <p:cNvPr id="5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</p:spPr>
        <p:txBody>
          <a:bodyPr/>
          <a:lstStyle/>
          <a:p>
            <a:fld id="{930C7376-5BD8-4B18-A792-65A73A5F61B6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730342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6013" y="67320"/>
            <a:ext cx="7571184" cy="1124742"/>
          </a:xfrm>
        </p:spPr>
        <p:txBody>
          <a:bodyPr>
            <a:normAutofit/>
          </a:bodyPr>
          <a:lstStyle/>
          <a:p>
            <a:r>
              <a:rPr lang="pl-PL" sz="3200" dirty="0" smtClean="0"/>
              <a:t>Nauki ścisłe i techniczne</a:t>
            </a:r>
            <a:br>
              <a:rPr lang="pl-PL" sz="3200" dirty="0" smtClean="0"/>
            </a:br>
            <a:r>
              <a:rPr lang="pl-PL" sz="3200" dirty="0" smtClean="0"/>
              <a:t>w rozstrzygniętych konkursach NCN  </a:t>
            </a:r>
            <a:endParaRPr lang="pl-PL" sz="3200" dirty="0"/>
          </a:p>
        </p:txBody>
      </p:sp>
      <p:sp>
        <p:nvSpPr>
          <p:cNvPr id="5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</p:spPr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12</a:t>
            </a:fld>
            <a:endParaRPr lang="pl-PL" dirty="0">
              <a:solidFill>
                <a:srgbClr val="FFFFFF"/>
              </a:solidFill>
            </a:endParaRPr>
          </a:p>
        </p:txBody>
      </p:sp>
      <p:graphicFrame>
        <p:nvGraphicFramePr>
          <p:cNvPr id="8" name="Symbol zastępczy zawartości 7"/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xmlns="" val="1755211220"/>
              </p:ext>
            </p:extLst>
          </p:nvPr>
        </p:nvGraphicFramePr>
        <p:xfrm>
          <a:off x="609599" y="1114425"/>
          <a:ext cx="8057699" cy="54006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942843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xmlns="" val="2765013167"/>
              </p:ext>
            </p:extLst>
          </p:nvPr>
        </p:nvGraphicFramePr>
        <p:xfrm>
          <a:off x="373587" y="1363984"/>
          <a:ext cx="8453329" cy="488526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42858"/>
                <a:gridCol w="1851949"/>
                <a:gridCol w="1974540"/>
                <a:gridCol w="2783982"/>
              </a:tblGrid>
              <a:tr h="450485">
                <a:tc rowSpan="2">
                  <a:txBody>
                    <a:bodyPr/>
                    <a:lstStyle/>
                    <a:p>
                      <a:endParaRPr lang="pl-PL" sz="2800" dirty="0"/>
                    </a:p>
                  </a:txBody>
                  <a:tcPr marL="98622" marR="98622" marT="49311" marB="4931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ROZSTRZYGNIĘTE KONKURSY  NCN</a:t>
                      </a:r>
                      <a:endParaRPr lang="pl-PL" sz="2000" dirty="0"/>
                    </a:p>
                  </a:txBody>
                  <a:tcPr marL="98622" marR="98622" marT="108000" marB="49311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</a:tr>
              <a:tr h="906543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700" b="1" dirty="0" smtClean="0"/>
                        <a:t>WNIOSKI</a:t>
                      </a:r>
                      <a:endParaRPr lang="pl-PL" sz="27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700" b="1" dirty="0" smtClean="0"/>
                        <a:t>GRANTY</a:t>
                      </a:r>
                      <a:endParaRPr lang="pl-PL" sz="27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700" b="1" dirty="0" smtClean="0"/>
                        <a:t>WSKAŹNIK SUKCESU</a:t>
                      </a:r>
                      <a:endParaRPr lang="pl-PL" sz="27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0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/>
                        <a:t>ST1</a:t>
                      </a:r>
                      <a:endParaRPr lang="pl-PL" sz="2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600" b="1" dirty="0" smtClean="0"/>
                        <a:t>  676</a:t>
                      </a:r>
                      <a:endParaRPr lang="pl-PL" sz="2600" b="1" dirty="0"/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600" b="1" dirty="0" smtClean="0"/>
                        <a:t>196</a:t>
                      </a:r>
                      <a:endParaRPr lang="pl-PL" sz="2600" b="1" dirty="0"/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600" b="1" dirty="0" smtClean="0"/>
                        <a:t>29%</a:t>
                      </a:r>
                      <a:endParaRPr lang="pl-PL" sz="2600" b="1" dirty="0"/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0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/>
                        <a:t>ST2</a:t>
                      </a:r>
                      <a:endParaRPr lang="pl-PL" sz="2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  533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199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37%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0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>
                          <a:solidFill>
                            <a:srgbClr val="58585A"/>
                          </a:solidFill>
                        </a:rPr>
                        <a:t>ST3</a:t>
                      </a: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  683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189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28%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0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>
                          <a:solidFill>
                            <a:srgbClr val="58585A"/>
                          </a:solidFill>
                        </a:rPr>
                        <a:t>ST4</a:t>
                      </a: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  983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245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25%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0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>
                          <a:solidFill>
                            <a:srgbClr val="58585A"/>
                          </a:solidFill>
                        </a:rPr>
                        <a:t>ST9</a:t>
                      </a: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  331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110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33%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0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>
                          <a:solidFill>
                            <a:srgbClr val="58585A"/>
                          </a:solidFill>
                        </a:rPr>
                        <a:t>ST10</a:t>
                      </a: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  1483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313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21%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0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/>
                        <a:t>OGÓŁEM</a:t>
                      </a:r>
                      <a:endParaRPr lang="pl-PL" sz="2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  4689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1252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27%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13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1124005" y="72000"/>
            <a:ext cx="8019995" cy="1124742"/>
          </a:xfrm>
        </p:spPr>
        <p:txBody>
          <a:bodyPr>
            <a:noAutofit/>
          </a:bodyPr>
          <a:lstStyle/>
          <a:p>
            <a:r>
              <a:rPr lang="pl-PL" sz="3300" dirty="0" smtClean="0"/>
              <a:t>Nauki ścisłe</a:t>
            </a:r>
            <a:r>
              <a:rPr lang="pl-PL" sz="3300" dirty="0"/>
              <a:t/>
            </a:r>
            <a:br>
              <a:rPr lang="pl-PL" sz="3300" dirty="0"/>
            </a:br>
            <a:r>
              <a:rPr lang="pl-PL" sz="3300" dirty="0"/>
              <a:t>w rozstrzygniętych konkursach NCN </a:t>
            </a:r>
          </a:p>
        </p:txBody>
      </p:sp>
    </p:spTree>
    <p:extLst>
      <p:ext uri="{BB962C8B-B14F-4D97-AF65-F5344CB8AC3E}">
        <p14:creationId xmlns:p14="http://schemas.microsoft.com/office/powerpoint/2010/main" xmlns="" val="1641402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xmlns="" val="2130733171"/>
              </p:ext>
            </p:extLst>
          </p:nvPr>
        </p:nvGraphicFramePr>
        <p:xfrm>
          <a:off x="325962" y="1573534"/>
          <a:ext cx="8453329" cy="442721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42858"/>
                <a:gridCol w="1851949"/>
                <a:gridCol w="1974540"/>
                <a:gridCol w="2783982"/>
              </a:tblGrid>
              <a:tr h="526631">
                <a:tc rowSpan="2">
                  <a:txBody>
                    <a:bodyPr/>
                    <a:lstStyle/>
                    <a:p>
                      <a:endParaRPr lang="pl-PL" sz="2800" dirty="0"/>
                    </a:p>
                  </a:txBody>
                  <a:tcPr marL="98622" marR="98622" marT="49311" marB="49311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ROZSTRZYGNIĘTE KONKURSY  NCN</a:t>
                      </a:r>
                      <a:endParaRPr lang="pl-PL" sz="2000" dirty="0"/>
                    </a:p>
                  </a:txBody>
                  <a:tcPr marL="98622" marR="98622" marT="108000" marB="49311"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</a:tr>
              <a:tr h="1050253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700" b="1" dirty="0" smtClean="0"/>
                        <a:t>WNIOSKI</a:t>
                      </a:r>
                      <a:endParaRPr lang="pl-PL" sz="27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700" b="1" dirty="0" smtClean="0"/>
                        <a:t>GRANTY</a:t>
                      </a:r>
                      <a:endParaRPr lang="pl-PL" sz="27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700" b="1" dirty="0" smtClean="0"/>
                        <a:t>WSKAŹNIK SUKCESU</a:t>
                      </a:r>
                      <a:endParaRPr lang="pl-PL" sz="2700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7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/>
                        <a:t>ST5</a:t>
                      </a:r>
                      <a:endParaRPr lang="pl-PL" sz="2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600" b="1" dirty="0" smtClean="0"/>
                        <a:t>2475</a:t>
                      </a:r>
                      <a:endParaRPr lang="pl-PL" sz="2600" b="1" dirty="0"/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600" b="1" dirty="0" smtClean="0"/>
                        <a:t>565</a:t>
                      </a:r>
                      <a:endParaRPr lang="pl-PL" sz="2600" b="1" dirty="0"/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600" b="1" dirty="0" smtClean="0"/>
                        <a:t>23%</a:t>
                      </a:r>
                      <a:endParaRPr lang="pl-PL" sz="2600" b="1" dirty="0"/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7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/>
                        <a:t>ST6</a:t>
                      </a:r>
                      <a:endParaRPr lang="pl-PL" sz="2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917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212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23%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7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>
                          <a:solidFill>
                            <a:srgbClr val="58585A"/>
                          </a:solidFill>
                        </a:rPr>
                        <a:t>ST7</a:t>
                      </a: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1080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238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22%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7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>
                          <a:solidFill>
                            <a:srgbClr val="58585A"/>
                          </a:solidFill>
                        </a:rPr>
                        <a:t>ST8</a:t>
                      </a: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2802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507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18%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7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600" b="1" dirty="0" smtClean="0"/>
                        <a:t>OGÓŁEM</a:t>
                      </a:r>
                      <a:endParaRPr lang="pl-PL" sz="2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8622" marR="98622" marT="49311" marB="493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7274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1522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pl-PL" sz="2600" b="1" baseline="0" dirty="0" smtClean="0"/>
                        <a:t>21%</a:t>
                      </a:r>
                    </a:p>
                  </a:txBody>
                  <a:tcPr marL="98622" marR="98622" marT="49311" marB="4931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14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1124005" y="72000"/>
            <a:ext cx="8019995" cy="1124742"/>
          </a:xfrm>
        </p:spPr>
        <p:txBody>
          <a:bodyPr>
            <a:noAutofit/>
          </a:bodyPr>
          <a:lstStyle/>
          <a:p>
            <a:r>
              <a:rPr lang="pl-PL" sz="3300" dirty="0" smtClean="0"/>
              <a:t>Nauki techniczne</a:t>
            </a:r>
            <a:r>
              <a:rPr lang="pl-PL" sz="3300" dirty="0"/>
              <a:t/>
            </a:r>
            <a:br>
              <a:rPr lang="pl-PL" sz="3300" dirty="0"/>
            </a:br>
            <a:r>
              <a:rPr lang="pl-PL" sz="3300" dirty="0"/>
              <a:t>w rozstrzygniętych konkursach NCN </a:t>
            </a:r>
          </a:p>
        </p:txBody>
      </p:sp>
    </p:spTree>
    <p:extLst>
      <p:ext uri="{BB962C8B-B14F-4D97-AF65-F5344CB8AC3E}">
        <p14:creationId xmlns:p14="http://schemas.microsoft.com/office/powerpoint/2010/main" xmlns="" val="2377182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Nauki ścisłe i techniczne </a:t>
            </a:r>
            <a:r>
              <a:rPr lang="pl-PL" sz="3200" dirty="0"/>
              <a:t>–</a:t>
            </a:r>
            <a:r>
              <a:rPr lang="pl-PL" sz="3200" dirty="0" smtClean="0"/>
              <a:t> statystyki</a:t>
            </a:r>
            <a:endParaRPr lang="pl-PL" sz="3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15</a:t>
            </a:fld>
            <a:endParaRPr lang="pl-PL" dirty="0"/>
          </a:p>
        </p:txBody>
      </p:sp>
      <p:graphicFrame>
        <p:nvGraphicFramePr>
          <p:cNvPr id="24" name="Symbol zastępczy zawartości 23"/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xmlns="" val="317929156"/>
              </p:ext>
            </p:extLst>
          </p:nvPr>
        </p:nvGraphicFramePr>
        <p:xfrm>
          <a:off x="-1628775" y="2090738"/>
          <a:ext cx="8218488" cy="4276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xmlns="" val="502810328"/>
              </p:ext>
            </p:extLst>
          </p:nvPr>
        </p:nvGraphicFramePr>
        <p:xfrm>
          <a:off x="3533775" y="2130424"/>
          <a:ext cx="6505575" cy="4232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6" name="pole tekstowe 25"/>
          <p:cNvSpPr txBox="1"/>
          <p:nvPr/>
        </p:nvSpPr>
        <p:spPr>
          <a:xfrm>
            <a:off x="1057275" y="1456581"/>
            <a:ext cx="3171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NAUKI ŚCISŁE</a:t>
            </a:r>
            <a:endParaRPr lang="pl-PL" sz="2800" b="1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5010148" y="1456581"/>
            <a:ext cx="3971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NAUKI TECHNICZNE</a:t>
            </a:r>
            <a:endParaRPr lang="pl-PL" sz="2800" b="1" dirty="0"/>
          </a:p>
        </p:txBody>
      </p:sp>
    </p:spTree>
    <p:extLst>
      <p:ext uri="{BB962C8B-B14F-4D97-AF65-F5344CB8AC3E}">
        <p14:creationId xmlns:p14="http://schemas.microsoft.com/office/powerpoint/2010/main" xmlns="" val="18989497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000" dirty="0" smtClean="0"/>
              <a:t>Liderzy rozstrzygniętych konkursów </a:t>
            </a:r>
            <a:br>
              <a:rPr lang="pl-PL" sz="3000" dirty="0" smtClean="0"/>
            </a:br>
            <a:r>
              <a:rPr lang="pl-PL" sz="3000" dirty="0" smtClean="0"/>
              <a:t>w obszarze nauk ścisłych i technicznych</a:t>
            </a:r>
            <a:endParaRPr lang="pl-PL" sz="3000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xmlns="" val="2872918243"/>
              </p:ext>
            </p:extLst>
          </p:nvPr>
        </p:nvGraphicFramePr>
        <p:xfrm>
          <a:off x="302829" y="1276351"/>
          <a:ext cx="8660196" cy="49910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13962"/>
                <a:gridCol w="1490545"/>
                <a:gridCol w="2855689"/>
              </a:tblGrid>
              <a:tr h="61932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GRANTOBIORCA</a:t>
                      </a:r>
                      <a:endParaRPr lang="pl-PL" sz="1800" b="1" i="0" u="none" strike="noStrike" dirty="0">
                        <a:solidFill>
                          <a:srgbClr val="C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LICZBA GRANTÓW</a:t>
                      </a:r>
                      <a:endParaRPr lang="pl-PL" sz="1800" b="1" i="0" u="none" strike="noStrike" dirty="0">
                        <a:solidFill>
                          <a:srgbClr val="C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8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PRZYZNANA</a:t>
                      </a:r>
                      <a:r>
                        <a:rPr lang="pl-PL" sz="1800" b="1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 KWOTA</a:t>
                      </a:r>
                      <a:endParaRPr lang="pl-PL" sz="1800" b="1" i="0" u="none" strike="noStrike" dirty="0">
                        <a:solidFill>
                          <a:srgbClr val="C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97890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Uniwersytet</a:t>
                      </a:r>
                      <a:r>
                        <a:rPr lang="pl-PL" sz="2000" b="1" i="0" u="none" strike="noStrike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Warszawski</a:t>
                      </a:r>
                      <a:endParaRPr lang="pl-PL" sz="2000" b="1" i="0" u="none" strike="noStrike" dirty="0">
                        <a:solidFill>
                          <a:srgbClr val="58585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0" i="0" u="none" strike="noStrike" dirty="0" smtClean="0">
                          <a:solidFill>
                            <a:srgbClr val="58585A"/>
                          </a:solidFill>
                          <a:effectLst/>
                          <a:latin typeface="+mn-lt"/>
                        </a:rPr>
                        <a:t>268</a:t>
                      </a:r>
                      <a:endParaRPr lang="pl-PL" sz="2000" b="0" i="0" u="none" strike="noStrike" dirty="0">
                        <a:solidFill>
                          <a:srgbClr val="58585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0" i="0" u="none" strike="noStrike" dirty="0" smtClean="0">
                          <a:solidFill>
                            <a:srgbClr val="58585A"/>
                          </a:solidFill>
                          <a:effectLst/>
                          <a:latin typeface="+mn-lt"/>
                        </a:rPr>
                        <a:t>119 201 946 zł</a:t>
                      </a:r>
                      <a:endParaRPr lang="pl-PL" sz="2000" b="0" i="0" u="none" strike="noStrike" dirty="0">
                        <a:solidFill>
                          <a:srgbClr val="58585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4143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Uniwersytet</a:t>
                      </a:r>
                      <a:r>
                        <a:rPr lang="pl-PL" sz="2000" b="1" i="0" u="none" strike="noStrike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Jagielloński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0" i="0" u="none" strike="noStrike" dirty="0" smtClean="0">
                          <a:solidFill>
                            <a:srgbClr val="58585A"/>
                          </a:solidFill>
                          <a:effectLst/>
                          <a:latin typeface="+mn-lt"/>
                        </a:rPr>
                        <a:t>190</a:t>
                      </a:r>
                      <a:endParaRPr lang="pl-PL" sz="2000" b="0" i="0" u="none" strike="noStrike" dirty="0">
                        <a:solidFill>
                          <a:srgbClr val="58585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000" b="0" i="0" u="none" strike="noStrike" dirty="0" smtClean="0">
                          <a:solidFill>
                            <a:srgbClr val="58585A"/>
                          </a:solidFill>
                          <a:effectLst/>
                          <a:latin typeface="+mn-lt"/>
                        </a:rPr>
                        <a:t>85 754 218 zł</a:t>
                      </a:r>
                      <a:endParaRPr lang="pl-PL" sz="2000" b="0" i="0" u="none" strike="noStrike" dirty="0">
                        <a:solidFill>
                          <a:srgbClr val="58585A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82425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Akademia Górniczo-Hutnicza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193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82 490 951 zł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407227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Politechnika</a:t>
                      </a:r>
                      <a:r>
                        <a:rPr lang="pl-PL" sz="2000" b="1" i="0" u="none" strike="noStrike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Warszawska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169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73 239 287 zł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407227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Politechnika</a:t>
                      </a:r>
                      <a:r>
                        <a:rPr lang="pl-PL" sz="2000" b="1" i="0" u="none" strike="noStrike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Wrocławska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147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57 884 388 zł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407226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Uniwersytet</a:t>
                      </a:r>
                      <a:r>
                        <a:rPr lang="pl-PL" sz="2000" b="1" i="0" u="none" strike="noStrike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Wrocławski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108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37 983 568 zł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98742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Uniwersytet</a:t>
                      </a:r>
                      <a:r>
                        <a:rPr lang="pl-PL" sz="2000" b="1" i="0" u="none" strike="noStrike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im. A. Mickiewicza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106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46 463 053 zł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98741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Politechnika</a:t>
                      </a:r>
                      <a:r>
                        <a:rPr lang="pl-PL" sz="2000" b="1" i="0" u="none" strike="noStrike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Łódzka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97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49 597 691 zł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88472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Politechnika</a:t>
                      </a:r>
                      <a:r>
                        <a:rPr lang="pl-PL" sz="2000" b="1" i="0" u="none" strike="noStrike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Śląska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95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43 088 390 zł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404839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Politechnika Gdańska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68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25 684 810 zł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404839">
                <a:tc>
                  <a:txBody>
                    <a:bodyPr/>
                    <a:lstStyle/>
                    <a:p>
                      <a:pPr algn="l" fontAlgn="b"/>
                      <a:r>
                        <a:rPr lang="pl-PL" sz="2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Uniwersytet im. M. Kopernika</a:t>
                      </a:r>
                      <a:endParaRPr lang="pl-PL" sz="2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68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>
                          <a:solidFill>
                            <a:srgbClr val="58585A"/>
                          </a:solidFill>
                          <a:latin typeface="+mn-lt"/>
                        </a:rPr>
                        <a:t>22 647 750 zł</a:t>
                      </a:r>
                      <a:endParaRPr lang="pl-PL" sz="2000" b="0" dirty="0">
                        <a:solidFill>
                          <a:srgbClr val="58585A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>
                <a:solidFill>
                  <a:srgbClr val="FFFFFF"/>
                </a:solidFill>
              </a:rPr>
              <a:pPr/>
              <a:t>16</a:t>
            </a:fld>
            <a:endParaRPr lang="pl-PL" dirty="0">
              <a:solidFill>
                <a:srgbClr val="FFFFFF"/>
              </a:solidFill>
            </a:endParaRP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623122" y="3819193"/>
            <a:ext cx="3238053" cy="288032"/>
          </a:xfrm>
        </p:spPr>
        <p:txBody>
          <a:bodyPr/>
          <a:lstStyle/>
          <a:p>
            <a:endParaRPr lang="pl-PL" i="1" dirty="0"/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xmlns="" val="419942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Zapraszamy na stronę www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775771" y="2730185"/>
            <a:ext cx="7920880" cy="3124944"/>
          </a:xfrm>
        </p:spPr>
        <p:txBody>
          <a:bodyPr>
            <a:normAutofit/>
          </a:bodyPr>
          <a:lstStyle/>
          <a:p>
            <a:r>
              <a:rPr lang="pl-PL" sz="7200" dirty="0" smtClean="0"/>
              <a:t> www.ncn.gov.pl</a:t>
            </a:r>
            <a:endParaRPr lang="pl-PL" sz="7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5435973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20505" y="3265715"/>
            <a:ext cx="6764340" cy="2038256"/>
          </a:xfrm>
        </p:spPr>
        <p:txBody>
          <a:bodyPr>
            <a:normAutofit fontScale="90000"/>
          </a:bodyPr>
          <a:lstStyle/>
          <a:p>
            <a:r>
              <a:rPr lang="pl-PL" sz="6000" dirty="0" smtClean="0"/>
              <a:t>GRAMY DLA POLSKIEJ NAUKI!</a:t>
            </a:r>
            <a:br>
              <a:rPr lang="pl-PL" sz="6000" dirty="0" smtClean="0"/>
            </a:br>
            <a:r>
              <a:rPr lang="pl-PL" sz="900" dirty="0" smtClean="0"/>
              <a:t/>
            </a:r>
            <a:br>
              <a:rPr lang="pl-PL" sz="900" dirty="0" smtClean="0"/>
            </a:br>
            <a:endParaRPr lang="pl-PL" sz="6000" dirty="0"/>
          </a:p>
        </p:txBody>
      </p:sp>
    </p:spTree>
    <p:extLst>
      <p:ext uri="{BB962C8B-B14F-4D97-AF65-F5344CB8AC3E}">
        <p14:creationId xmlns:p14="http://schemas.microsoft.com/office/powerpoint/2010/main" xmlns="" val="4609382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72000"/>
            <a:ext cx="7571184" cy="1124742"/>
          </a:xfrm>
        </p:spPr>
        <p:txBody>
          <a:bodyPr/>
          <a:lstStyle/>
          <a:p>
            <a:r>
              <a:rPr lang="pl-PL" dirty="0" smtClean="0"/>
              <a:t>Plan prezentacji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996287" y="1704975"/>
            <a:ext cx="7852437" cy="4095750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pl-PL" sz="3600" dirty="0"/>
              <a:t>NCN </a:t>
            </a:r>
            <a:r>
              <a:rPr lang="pl-PL" sz="3600" dirty="0" smtClean="0"/>
              <a:t> —  informacje podstawowe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pl-PL" sz="3600" dirty="0" smtClean="0"/>
              <a:t>Konkursy NCN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pl-PL" sz="3400" dirty="0" smtClean="0"/>
              <a:t>Rodzaje konkursów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pl-PL" sz="3400" dirty="0" smtClean="0"/>
              <a:t>Sposób oceny wniosków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pl-PL" sz="3400" dirty="0" smtClean="0"/>
              <a:t>Finansowanie projektów w obszarze nauk ścisłych i technicznych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112190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4351" y="83285"/>
            <a:ext cx="7571184" cy="1124742"/>
          </a:xfrm>
        </p:spPr>
        <p:txBody>
          <a:bodyPr/>
          <a:lstStyle/>
          <a:p>
            <a:r>
              <a:rPr lang="pl-PL" dirty="0" smtClean="0"/>
              <a:t>Narodowe Centrum Nauki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316089" y="1592152"/>
            <a:ext cx="8726311" cy="4562988"/>
          </a:xfrm>
        </p:spPr>
        <p:txBody>
          <a:bodyPr>
            <a:normAutofit/>
          </a:bodyPr>
          <a:lstStyle/>
          <a:p>
            <a:r>
              <a:rPr lang="pl-PL" sz="3200" dirty="0"/>
              <a:t>Narodowe Centrum Nauki jest agencją wykonawczą powołaną do wspierania działalności naukowej w zakresie badań </a:t>
            </a:r>
            <a:r>
              <a:rPr lang="pl-PL" sz="3200" dirty="0" smtClean="0"/>
              <a:t>podstawowych, czyli </a:t>
            </a:r>
            <a:r>
              <a:rPr lang="pl-PL" sz="3200" dirty="0"/>
              <a:t>prac eksperymentalnych lub teoretycznych podejmowanych przede wszystkim w celu zdobycia nowej wiedzy 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o </a:t>
            </a:r>
            <a:r>
              <a:rPr lang="pl-PL" sz="3200" dirty="0"/>
              <a:t>podstawach zjawisk i obserwowalnych </a:t>
            </a:r>
            <a:r>
              <a:rPr lang="pl-PL" sz="3200" dirty="0" smtClean="0"/>
              <a:t>faktów, bez nastawienia </a:t>
            </a:r>
            <a:r>
              <a:rPr lang="pl-PL" sz="3200" dirty="0"/>
              <a:t>na praktyczne zastosowania ani użytkowanie</a:t>
            </a:r>
          </a:p>
          <a:p>
            <a:pPr marL="0" indent="0">
              <a:buNone/>
            </a:pPr>
            <a:endParaRPr lang="pl-PL" sz="3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967372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88778"/>
            <a:ext cx="7571184" cy="1124742"/>
          </a:xfrm>
        </p:spPr>
        <p:txBody>
          <a:bodyPr>
            <a:noAutofit/>
          </a:bodyPr>
          <a:lstStyle/>
          <a:p>
            <a:r>
              <a:rPr lang="pl-PL" dirty="0" smtClean="0"/>
              <a:t>Organy i struktura Narodowego Centrum Nauki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839177" y="1653031"/>
            <a:ext cx="7560442" cy="4917068"/>
          </a:xfrm>
        </p:spPr>
        <p:txBody>
          <a:bodyPr>
            <a:normAutofit lnSpcReduction="10000"/>
          </a:bodyPr>
          <a:lstStyle/>
          <a:p>
            <a:r>
              <a:rPr lang="pl-PL" sz="3200" b="1" dirty="0">
                <a:solidFill>
                  <a:schemeClr val="tx1"/>
                </a:solidFill>
              </a:rPr>
              <a:t>Rada Narodowego Centrum Nauki: </a:t>
            </a:r>
            <a:r>
              <a:rPr lang="pl-PL" sz="3000" b="1" dirty="0" smtClean="0">
                <a:solidFill>
                  <a:srgbClr val="DB133C"/>
                </a:solidFill>
              </a:rPr>
              <a:t/>
            </a:r>
            <a:br>
              <a:rPr lang="pl-PL" sz="3000" b="1" dirty="0" smtClean="0">
                <a:solidFill>
                  <a:srgbClr val="DB133C"/>
                </a:solidFill>
              </a:rPr>
            </a:br>
            <a:r>
              <a:rPr lang="pl-PL" sz="3000" dirty="0" smtClean="0"/>
              <a:t>24 </a:t>
            </a:r>
            <a:r>
              <a:rPr lang="pl-PL" sz="3000" dirty="0"/>
              <a:t>członków Rady  powołanych przez Ministra spośród kandydatów wskazanych przez Zespół </a:t>
            </a:r>
            <a:r>
              <a:rPr lang="pl-PL" sz="3000" dirty="0" smtClean="0"/>
              <a:t>Identyfikujący</a:t>
            </a:r>
          </a:p>
          <a:p>
            <a:endParaRPr lang="pl-PL" sz="3000" b="1" dirty="0" smtClean="0">
              <a:solidFill>
                <a:srgbClr val="DB133C"/>
              </a:solidFill>
            </a:endParaRPr>
          </a:p>
          <a:p>
            <a:r>
              <a:rPr lang="pl-PL" sz="3200" b="1" dirty="0" smtClean="0">
                <a:solidFill>
                  <a:schemeClr val="tx1"/>
                </a:solidFill>
              </a:rPr>
              <a:t>Dyrektor </a:t>
            </a:r>
            <a:r>
              <a:rPr lang="pl-PL" sz="3200" b="1" dirty="0">
                <a:solidFill>
                  <a:schemeClr val="tx1"/>
                </a:solidFill>
              </a:rPr>
              <a:t>Narodowego Centrum </a:t>
            </a:r>
            <a:r>
              <a:rPr lang="pl-PL" sz="3200" b="1" dirty="0" smtClean="0">
                <a:solidFill>
                  <a:schemeClr val="tx1"/>
                </a:solidFill>
              </a:rPr>
              <a:t>Nauki</a:t>
            </a:r>
          </a:p>
          <a:p>
            <a:pPr marL="0" indent="0">
              <a:buNone/>
            </a:pPr>
            <a:endParaRPr lang="pl-PL" sz="3200" b="1" dirty="0" smtClean="0">
              <a:solidFill>
                <a:srgbClr val="DB133C"/>
              </a:solidFill>
            </a:endParaRPr>
          </a:p>
          <a:p>
            <a:r>
              <a:rPr lang="pl-PL" sz="3200" b="1" dirty="0" smtClean="0">
                <a:solidFill>
                  <a:schemeClr val="tx1"/>
                </a:solidFill>
              </a:rPr>
              <a:t>100 pracowników </a:t>
            </a:r>
            <a:r>
              <a:rPr lang="pl-PL" b="1" dirty="0" smtClean="0">
                <a:solidFill>
                  <a:srgbClr val="DB133C"/>
                </a:solidFill>
              </a:rPr>
              <a:t/>
            </a:r>
            <a:br>
              <a:rPr lang="pl-PL" b="1" dirty="0" smtClean="0">
                <a:solidFill>
                  <a:srgbClr val="DB133C"/>
                </a:solidFill>
              </a:rPr>
            </a:b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9374437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Panele NCN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755197" y="1376969"/>
            <a:ext cx="8033658" cy="469045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</a:pPr>
            <a:r>
              <a:rPr lang="pl-PL" sz="3200" dirty="0"/>
              <a:t>25 paneli </a:t>
            </a:r>
            <a:r>
              <a:rPr lang="pl-PL" sz="3200" dirty="0" smtClean="0"/>
              <a:t>dziedzinowych (dyscyplin </a:t>
            </a:r>
            <a:br>
              <a:rPr lang="pl-PL" sz="3200" dirty="0" smtClean="0"/>
            </a:br>
            <a:r>
              <a:rPr lang="pl-PL" sz="3200" dirty="0" smtClean="0"/>
              <a:t>lub </a:t>
            </a:r>
            <a:r>
              <a:rPr lang="pl-PL" sz="3200" dirty="0"/>
              <a:t>grup dyscyplin), tematycznie pokrywających cały obszar badań naukowych, w trzech głównych działach:</a:t>
            </a:r>
          </a:p>
          <a:p>
            <a:pPr lvl="1">
              <a:buClr>
                <a:srgbClr val="C00000"/>
              </a:buClr>
            </a:pPr>
            <a:r>
              <a:rPr lang="pl-PL" sz="2800" b="1" dirty="0"/>
              <a:t>HS</a:t>
            </a:r>
            <a:r>
              <a:rPr lang="pl-PL" sz="2800" dirty="0"/>
              <a:t> — Nauki Humanistyczne, Społeczne </a:t>
            </a:r>
            <a:br>
              <a:rPr lang="pl-PL" sz="2800" dirty="0"/>
            </a:br>
            <a:r>
              <a:rPr lang="pl-PL" sz="2800" dirty="0" smtClean="0"/>
              <a:t>		i </a:t>
            </a:r>
            <a:r>
              <a:rPr lang="pl-PL" sz="2800" dirty="0"/>
              <a:t>o Sztuce</a:t>
            </a:r>
          </a:p>
          <a:p>
            <a:pPr lvl="1">
              <a:buClr>
                <a:srgbClr val="C00000"/>
              </a:buClr>
            </a:pPr>
            <a:r>
              <a:rPr lang="pl-PL" sz="2800" b="1" dirty="0"/>
              <a:t>ST</a:t>
            </a:r>
            <a:r>
              <a:rPr lang="pl-PL" sz="2800" dirty="0"/>
              <a:t> — Nauki Ścisłe i Techniczne</a:t>
            </a:r>
          </a:p>
          <a:p>
            <a:pPr lvl="1">
              <a:buClr>
                <a:srgbClr val="C00000"/>
              </a:buClr>
            </a:pPr>
            <a:r>
              <a:rPr lang="pl-PL" sz="2800" b="1" dirty="0"/>
              <a:t>NZ</a:t>
            </a:r>
            <a:r>
              <a:rPr lang="pl-PL" sz="2800" dirty="0"/>
              <a:t> — Nauki o Życiu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067155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400" dirty="0"/>
              <a:t>Panele dziedzinowe nauk </a:t>
            </a:r>
            <a:r>
              <a:rPr lang="pl-PL" sz="3400" dirty="0" smtClean="0"/>
              <a:t>ścisłych </a:t>
            </a:r>
            <a:br>
              <a:rPr lang="pl-PL" sz="3400" dirty="0" smtClean="0"/>
            </a:br>
            <a:r>
              <a:rPr lang="pl-PL" sz="3400" dirty="0" smtClean="0"/>
              <a:t>i technicznych</a:t>
            </a:r>
            <a:endParaRPr lang="pl-PL" sz="3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473978" y="1328646"/>
            <a:ext cx="8219256" cy="4748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700" b="1" dirty="0" smtClean="0"/>
              <a:t>ST1</a:t>
            </a:r>
            <a:r>
              <a:rPr lang="pl-PL" sz="2700" dirty="0" smtClean="0"/>
              <a:t>   Nauki matematyczne</a:t>
            </a:r>
          </a:p>
          <a:p>
            <a:pPr marL="0" indent="0">
              <a:buNone/>
            </a:pPr>
            <a:r>
              <a:rPr lang="pl-PL" sz="2700" b="1" dirty="0" smtClean="0"/>
              <a:t>ST2</a:t>
            </a:r>
            <a:r>
              <a:rPr lang="pl-PL" sz="2700" dirty="0" smtClean="0"/>
              <a:t>   Podstawowe składniki materii</a:t>
            </a:r>
          </a:p>
          <a:p>
            <a:pPr marL="0" indent="0">
              <a:buNone/>
            </a:pPr>
            <a:r>
              <a:rPr lang="pl-PL" sz="2700" b="1" dirty="0" smtClean="0"/>
              <a:t>ST3</a:t>
            </a:r>
            <a:r>
              <a:rPr lang="pl-PL" sz="2700" dirty="0" smtClean="0"/>
              <a:t>   Fizyka fazy skondensowanej</a:t>
            </a:r>
          </a:p>
          <a:p>
            <a:pPr marL="0" indent="0">
              <a:buNone/>
            </a:pPr>
            <a:r>
              <a:rPr lang="pl-PL" sz="2700" b="1" dirty="0" smtClean="0"/>
              <a:t>ST4</a:t>
            </a:r>
            <a:r>
              <a:rPr lang="pl-PL" sz="2700" dirty="0" smtClean="0"/>
              <a:t>   Chemia analityczna i fizyczna</a:t>
            </a:r>
          </a:p>
          <a:p>
            <a:pPr marL="0" indent="0">
              <a:buNone/>
            </a:pPr>
            <a:r>
              <a:rPr lang="pl-PL" sz="2700" b="1" dirty="0" smtClean="0">
                <a:solidFill>
                  <a:srgbClr val="DB133C"/>
                </a:solidFill>
              </a:rPr>
              <a:t>ST5</a:t>
            </a:r>
            <a:r>
              <a:rPr lang="pl-PL" sz="2700" dirty="0" smtClean="0"/>
              <a:t>   Synteza i materiały</a:t>
            </a:r>
          </a:p>
          <a:p>
            <a:pPr marL="0" indent="0">
              <a:buNone/>
            </a:pPr>
            <a:r>
              <a:rPr lang="pl-PL" sz="2700" b="1" dirty="0" smtClean="0">
                <a:solidFill>
                  <a:srgbClr val="DB133C"/>
                </a:solidFill>
              </a:rPr>
              <a:t>ST6</a:t>
            </a:r>
            <a:r>
              <a:rPr lang="pl-PL" sz="2700" dirty="0" smtClean="0"/>
              <a:t>   Informatyka i technologie informacyjne</a:t>
            </a:r>
          </a:p>
          <a:p>
            <a:pPr marL="0" indent="0">
              <a:buNone/>
            </a:pPr>
            <a:r>
              <a:rPr lang="pl-PL" sz="2700" b="1" dirty="0" smtClean="0">
                <a:solidFill>
                  <a:srgbClr val="DB133C"/>
                </a:solidFill>
              </a:rPr>
              <a:t>ST7</a:t>
            </a:r>
            <a:r>
              <a:rPr lang="pl-PL" sz="2700" dirty="0" smtClean="0"/>
              <a:t>   Inżynieria systemów i telekomunikacji</a:t>
            </a:r>
          </a:p>
          <a:p>
            <a:pPr marL="0" indent="0">
              <a:buNone/>
            </a:pPr>
            <a:r>
              <a:rPr lang="pl-PL" sz="2700" b="1" dirty="0" smtClean="0">
                <a:solidFill>
                  <a:srgbClr val="DB133C"/>
                </a:solidFill>
              </a:rPr>
              <a:t>ST8</a:t>
            </a:r>
            <a:r>
              <a:rPr lang="pl-PL" sz="2700" dirty="0" smtClean="0"/>
              <a:t>   Inżynieria procesów produkcji</a:t>
            </a:r>
          </a:p>
          <a:p>
            <a:pPr marL="0" indent="0">
              <a:buNone/>
            </a:pPr>
            <a:r>
              <a:rPr lang="pl-PL" sz="2700" b="1" dirty="0" smtClean="0"/>
              <a:t>ST9 </a:t>
            </a:r>
            <a:r>
              <a:rPr lang="pl-PL" sz="2700" dirty="0" smtClean="0"/>
              <a:t>  Astronomia i badania kosmiczne</a:t>
            </a:r>
          </a:p>
          <a:p>
            <a:pPr marL="0" indent="0">
              <a:buNone/>
            </a:pPr>
            <a:r>
              <a:rPr lang="pl-PL" sz="2700" b="1" dirty="0" smtClean="0"/>
              <a:t>ST10</a:t>
            </a:r>
            <a:r>
              <a:rPr lang="pl-PL" sz="2700" dirty="0" smtClean="0"/>
              <a:t> Nauki o ziemi</a:t>
            </a:r>
            <a:endParaRPr lang="pl-PL" sz="27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7376-5BD8-4B18-A792-65A73A5F61B6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682867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6013" y="109057"/>
            <a:ext cx="7571184" cy="1124742"/>
          </a:xfrm>
        </p:spPr>
        <p:txBody>
          <a:bodyPr>
            <a:normAutofit/>
          </a:bodyPr>
          <a:lstStyle/>
          <a:p>
            <a:r>
              <a:rPr lang="pl-PL" dirty="0" smtClean="0"/>
              <a:t>Rodzaje konkursów cz.1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241737" y="1096364"/>
            <a:ext cx="8755117" cy="5234119"/>
          </a:xfrm>
        </p:spPr>
        <p:txBody>
          <a:bodyPr>
            <a:noAutofit/>
          </a:bodyPr>
          <a:lstStyle/>
          <a:p>
            <a:pPr marL="361950" lvl="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dirty="0" smtClean="0">
                <a:solidFill>
                  <a:srgbClr val="DB133C"/>
                </a:solidFill>
              </a:rPr>
              <a:t>OPUS </a:t>
            </a:r>
            <a:r>
              <a:rPr lang="pl-PL" sz="2200" dirty="0">
                <a:solidFill>
                  <a:schemeClr val="tx1"/>
                </a:solidFill>
                <a:ea typeface="Times New Roman" pitchFamily="18" charset="0"/>
              </a:rPr>
              <a:t>–</a:t>
            </a:r>
            <a:r>
              <a:rPr lang="pl-PL" sz="2400" b="1" dirty="0">
                <a:solidFill>
                  <a:srgbClr val="DB133C"/>
                </a:solidFill>
              </a:rPr>
              <a:t> </a:t>
            </a:r>
            <a:r>
              <a:rPr lang="pl-PL" sz="2200" dirty="0" smtClean="0"/>
              <a:t>konkurs na projekty badawcze, w tym finansowanie zakupu lub wytworzenia aparatury naukowo-badawczej niezbędnej do realizacji tych projektów</a:t>
            </a:r>
            <a:endParaRPr lang="pl-PL" sz="2200" dirty="0"/>
          </a:p>
          <a:p>
            <a:pPr marL="361950" lvl="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dirty="0" smtClean="0">
                <a:solidFill>
                  <a:srgbClr val="DB133C"/>
                </a:solidFill>
              </a:rPr>
              <a:t>PRELUDIUM </a:t>
            </a:r>
            <a:r>
              <a:rPr lang="pl-PL" sz="2200" dirty="0">
                <a:solidFill>
                  <a:schemeClr val="tx1"/>
                </a:solidFill>
                <a:ea typeface="Times New Roman" pitchFamily="18" charset="0"/>
              </a:rPr>
              <a:t>–</a:t>
            </a:r>
            <a:r>
              <a:rPr lang="pl-PL" sz="2400" dirty="0">
                <a:solidFill>
                  <a:srgbClr val="DB133C"/>
                </a:solidFill>
              </a:rPr>
              <a:t> </a:t>
            </a:r>
            <a:r>
              <a:rPr lang="pl-PL" sz="2200" dirty="0" smtClean="0"/>
              <a:t>konkurs na projekty badawcze realizowane przez osoby rozpoczynające karierę naukową nieposiadające stopnia naukowego doktora</a:t>
            </a:r>
            <a:endParaRPr lang="pl-PL" sz="2200" dirty="0"/>
          </a:p>
          <a:p>
            <a:pPr marL="36195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dirty="0" smtClean="0">
                <a:solidFill>
                  <a:srgbClr val="DB133C"/>
                </a:solidFill>
              </a:rPr>
              <a:t>SONATA </a:t>
            </a:r>
            <a:r>
              <a:rPr lang="pl-PL" sz="2200" dirty="0">
                <a:solidFill>
                  <a:schemeClr val="tx1"/>
                </a:solidFill>
                <a:ea typeface="Times New Roman" pitchFamily="18" charset="0"/>
              </a:rPr>
              <a:t>–</a:t>
            </a:r>
            <a:r>
              <a:rPr lang="pl-PL" sz="2400" dirty="0">
                <a:solidFill>
                  <a:srgbClr val="DB133C"/>
                </a:solidFill>
              </a:rPr>
              <a:t> </a:t>
            </a:r>
            <a:r>
              <a:rPr lang="pl-PL" sz="2200" dirty="0" smtClean="0"/>
              <a:t>konkurs na projekty badawcze realizowane przez osoby rozpoczynające karierą naukową posiadające stopień naukowy doktora</a:t>
            </a:r>
          </a:p>
          <a:p>
            <a:pPr marL="36195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dirty="0" smtClean="0">
                <a:solidFill>
                  <a:srgbClr val="DB133C"/>
                </a:solidFill>
              </a:rPr>
              <a:t>SONATA BIS </a:t>
            </a:r>
            <a:r>
              <a:rPr lang="pl-PL" sz="2200" dirty="0" smtClean="0"/>
              <a:t>–</a:t>
            </a:r>
            <a:r>
              <a:rPr lang="pl-PL" sz="2400" dirty="0" smtClean="0"/>
              <a:t> </a:t>
            </a:r>
            <a:r>
              <a:rPr lang="pl-PL" sz="2200" dirty="0" smtClean="0"/>
              <a:t>konkurs na projekty badawcze mające na celu powołanie nowego zespołu naukowego, realizowane przez osoby posiadające stopień naukowy lub tytuł naukowy, które uzyskały stopień naukowy doktora w okresie od 2 do 12 lat przed rokiem wystąpienia z wnioskiem</a:t>
            </a:r>
          </a:p>
        </p:txBody>
      </p:sp>
      <p:sp>
        <p:nvSpPr>
          <p:cNvPr id="5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</p:spPr>
        <p:txBody>
          <a:bodyPr/>
          <a:lstStyle/>
          <a:p>
            <a:fld id="{930C7376-5BD8-4B18-A792-65A73A5F61B6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169574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7624" y="100668"/>
            <a:ext cx="7571184" cy="1124742"/>
          </a:xfrm>
        </p:spPr>
        <p:txBody>
          <a:bodyPr>
            <a:normAutofit/>
          </a:bodyPr>
          <a:lstStyle/>
          <a:p>
            <a:r>
              <a:rPr lang="pl-PL" dirty="0" smtClean="0"/>
              <a:t>Rodzaje konkursów cz.2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199697" y="1123950"/>
            <a:ext cx="8807669" cy="5300631"/>
          </a:xfrm>
        </p:spPr>
        <p:txBody>
          <a:bodyPr>
            <a:noAutofit/>
          </a:bodyPr>
          <a:lstStyle/>
          <a:p>
            <a:pPr marL="361950" lvl="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dirty="0" smtClean="0">
                <a:solidFill>
                  <a:srgbClr val="DB133C"/>
                </a:solidFill>
              </a:rPr>
              <a:t>HARMONIA </a:t>
            </a:r>
            <a:r>
              <a:rPr lang="pl-PL" sz="2200" dirty="0">
                <a:solidFill>
                  <a:schemeClr val="tx1"/>
                </a:solidFill>
                <a:ea typeface="Times New Roman" pitchFamily="18" charset="0"/>
              </a:rPr>
              <a:t>–</a:t>
            </a:r>
            <a:r>
              <a:rPr lang="pl-PL" sz="2200" b="1" dirty="0">
                <a:solidFill>
                  <a:srgbClr val="DB133C"/>
                </a:solidFill>
              </a:rPr>
              <a:t> </a:t>
            </a:r>
            <a:r>
              <a:rPr lang="pl-PL" sz="2200" dirty="0" smtClean="0"/>
              <a:t>konkurs na projekty badawcze realizowane </a:t>
            </a:r>
            <a:br>
              <a:rPr lang="pl-PL" sz="2200" dirty="0" smtClean="0"/>
            </a:br>
            <a:r>
              <a:rPr lang="pl-PL" sz="2200" dirty="0" smtClean="0"/>
              <a:t>w ramach współpracy międzynarodowej</a:t>
            </a:r>
            <a:endParaRPr lang="pl-PL" sz="2200" dirty="0"/>
          </a:p>
          <a:p>
            <a:pPr marL="361950" lvl="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dirty="0" smtClean="0">
                <a:solidFill>
                  <a:srgbClr val="DB133C"/>
                </a:solidFill>
              </a:rPr>
              <a:t>MAESTRO </a:t>
            </a:r>
            <a:r>
              <a:rPr lang="pl-PL" sz="2200" dirty="0">
                <a:solidFill>
                  <a:schemeClr val="tx1"/>
                </a:solidFill>
                <a:ea typeface="Times New Roman" pitchFamily="18" charset="0"/>
              </a:rPr>
              <a:t>–</a:t>
            </a:r>
            <a:r>
              <a:rPr lang="pl-PL" sz="2200" dirty="0">
                <a:solidFill>
                  <a:srgbClr val="DB133C"/>
                </a:solidFill>
              </a:rPr>
              <a:t> </a:t>
            </a:r>
            <a:r>
              <a:rPr lang="pl-PL" sz="2200" dirty="0" smtClean="0"/>
              <a:t>konkurs dla doświadczonych naukowców na projekty badawcze mające na celu realizację pionierskich badań naukowych, w tym interdyscyplinarnych, ważnych dla rozwoju nauki, wykraczających poza dotychczasowy stan wiedzy, których efektem mogą być odkrycia naukowe</a:t>
            </a:r>
            <a:endParaRPr lang="pl-PL" sz="2200" dirty="0"/>
          </a:p>
          <a:p>
            <a:pPr marL="36195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dirty="0" smtClean="0">
                <a:solidFill>
                  <a:srgbClr val="DB133C"/>
                </a:solidFill>
              </a:rPr>
              <a:t>SYMFONIA </a:t>
            </a:r>
            <a:r>
              <a:rPr lang="pl-PL" sz="2200" dirty="0">
                <a:solidFill>
                  <a:schemeClr val="tx1"/>
                </a:solidFill>
                <a:ea typeface="Times New Roman" pitchFamily="18" charset="0"/>
              </a:rPr>
              <a:t>–</a:t>
            </a:r>
            <a:r>
              <a:rPr lang="pl-PL" sz="2200" dirty="0">
                <a:solidFill>
                  <a:srgbClr val="DB133C"/>
                </a:solidFill>
              </a:rPr>
              <a:t> </a:t>
            </a:r>
            <a:r>
              <a:rPr lang="pl-PL" sz="2200" dirty="0" smtClean="0"/>
              <a:t>na </a:t>
            </a:r>
            <a:r>
              <a:rPr lang="pl-PL" sz="2200" dirty="0" err="1" smtClean="0"/>
              <a:t>międzydziedzinowe</a:t>
            </a:r>
            <a:r>
              <a:rPr lang="pl-PL" sz="2200" dirty="0" smtClean="0"/>
              <a:t> projekty badawcze realizowane przez wybitnych naukowców, których badania wyróżniają się najwyższą jakością, odważnym przekraczaniem granic pomiędzy różnymi dziedzinami nauki, przyczyniając się do tworzenia nowych wartości i otwierania nowych perspektyw </a:t>
            </a:r>
            <a:br>
              <a:rPr lang="pl-PL" sz="2200" dirty="0" smtClean="0"/>
            </a:br>
            <a:r>
              <a:rPr lang="pl-PL" sz="2200" dirty="0" smtClean="0"/>
              <a:t>w nauce</a:t>
            </a:r>
          </a:p>
          <a:p>
            <a:pPr marL="36195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dirty="0">
                <a:solidFill>
                  <a:srgbClr val="DB133C"/>
                </a:solidFill>
              </a:rPr>
              <a:t>ETIUDA</a:t>
            </a:r>
            <a:r>
              <a:rPr lang="pl-PL" sz="2200" dirty="0"/>
              <a:t> – konkurs na stypendia doktorskie</a:t>
            </a:r>
          </a:p>
          <a:p>
            <a:pPr marL="361950" indent="-361950">
              <a:spcBef>
                <a:spcPts val="0"/>
              </a:spcBef>
              <a:spcAft>
                <a:spcPts val="1200"/>
              </a:spcAft>
            </a:pPr>
            <a:endParaRPr lang="pl-PL" sz="2200" dirty="0" smtClean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pl-PL" sz="2400" dirty="0" smtClean="0"/>
          </a:p>
        </p:txBody>
      </p:sp>
      <p:sp>
        <p:nvSpPr>
          <p:cNvPr id="5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</p:spPr>
        <p:txBody>
          <a:bodyPr/>
          <a:lstStyle/>
          <a:p>
            <a:fld id="{930C7376-5BD8-4B18-A792-65A73A5F61B6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332604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9235" y="83890"/>
            <a:ext cx="7571184" cy="1124742"/>
          </a:xfrm>
        </p:spPr>
        <p:txBody>
          <a:bodyPr>
            <a:normAutofit/>
          </a:bodyPr>
          <a:lstStyle/>
          <a:p>
            <a:r>
              <a:rPr lang="pl-PL" dirty="0" smtClean="0"/>
              <a:t>Rodzaje konkursów cz.3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3"/>
          </p:nvPr>
        </p:nvSpPr>
        <p:spPr>
          <a:xfrm>
            <a:off x="244158" y="1126800"/>
            <a:ext cx="8551768" cy="5529165"/>
          </a:xfrm>
        </p:spPr>
        <p:txBody>
          <a:bodyPr>
            <a:noAutofit/>
          </a:bodyPr>
          <a:lstStyle/>
          <a:p>
            <a:pPr marL="361950" lvl="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dirty="0" smtClean="0">
                <a:solidFill>
                  <a:srgbClr val="DB133C"/>
                </a:solidFill>
              </a:rPr>
              <a:t>FUGA </a:t>
            </a:r>
            <a:r>
              <a:rPr lang="pl-PL" sz="2200" dirty="0">
                <a:solidFill>
                  <a:schemeClr val="tx1"/>
                </a:solidFill>
                <a:ea typeface="Times New Roman" pitchFamily="18" charset="0"/>
              </a:rPr>
              <a:t>–</a:t>
            </a:r>
            <a:r>
              <a:rPr lang="pl-PL" sz="2200" dirty="0">
                <a:solidFill>
                  <a:srgbClr val="DB133C"/>
                </a:solidFill>
              </a:rPr>
              <a:t> </a:t>
            </a:r>
            <a:r>
              <a:rPr lang="pl-PL" sz="2200" dirty="0" smtClean="0"/>
              <a:t>konkurs na staże krajowe po uzyskaniu stopnia naukowego doktora</a:t>
            </a:r>
          </a:p>
          <a:p>
            <a:pPr marL="361950" lvl="0" indent="-361950">
              <a:spcBef>
                <a:spcPts val="0"/>
              </a:spcBef>
              <a:spcAft>
                <a:spcPts val="1000"/>
              </a:spcAft>
            </a:pPr>
            <a:r>
              <a:rPr lang="pl-PL" sz="2400" b="1" spc="100" dirty="0" smtClean="0">
                <a:solidFill>
                  <a:srgbClr val="DB133C"/>
                </a:solidFill>
              </a:rPr>
              <a:t>T</a:t>
            </a:r>
            <a:r>
              <a:rPr lang="pl-PL" sz="2400" b="1" dirty="0" smtClean="0">
                <a:solidFill>
                  <a:srgbClr val="DB133C"/>
                </a:solidFill>
              </a:rPr>
              <a:t>ANGO</a:t>
            </a:r>
            <a:r>
              <a:rPr lang="pl-PL" sz="2400" dirty="0" smtClean="0"/>
              <a:t> </a:t>
            </a:r>
            <a:r>
              <a:rPr lang="pl-PL" sz="2200" dirty="0" smtClean="0"/>
              <a:t>– konkurs na projekty zakładające wdrażanie </a:t>
            </a:r>
            <a:br>
              <a:rPr lang="pl-PL" sz="2200" dirty="0" smtClean="0"/>
            </a:br>
            <a:r>
              <a:rPr lang="pl-PL" sz="2200" dirty="0" smtClean="0"/>
              <a:t>w praktyce gospodarczej i społecznej wyników uzyskanych </a:t>
            </a:r>
            <a:br>
              <a:rPr lang="pl-PL" sz="2200" dirty="0" smtClean="0"/>
            </a:br>
            <a:r>
              <a:rPr lang="pl-PL" sz="2200" dirty="0" smtClean="0"/>
              <a:t>w rezultacie badań podstawowych</a:t>
            </a:r>
            <a:endParaRPr lang="pl-PL" sz="2200" dirty="0"/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2300" b="1" dirty="0" smtClean="0"/>
              <a:t>Konkursy międzynarodowe</a:t>
            </a:r>
          </a:p>
          <a:p>
            <a:pPr marL="361950" indent="-361950">
              <a:spcBef>
                <a:spcPts val="0"/>
              </a:spcBef>
            </a:pPr>
            <a:r>
              <a:rPr lang="pl-PL" sz="2200" b="1" dirty="0" smtClean="0">
                <a:solidFill>
                  <a:srgbClr val="DB133C"/>
                </a:solidFill>
              </a:rPr>
              <a:t>Przyszłość państwa opiekuńczego (</a:t>
            </a:r>
            <a:r>
              <a:rPr lang="pl-PL" sz="2200" b="1" i="1" dirty="0" err="1" smtClean="0">
                <a:solidFill>
                  <a:srgbClr val="DB133C"/>
                </a:solidFill>
              </a:rPr>
              <a:t>Welfare</a:t>
            </a:r>
            <a:r>
              <a:rPr lang="pl-PL" sz="2200" b="1" i="1" dirty="0" smtClean="0">
                <a:solidFill>
                  <a:srgbClr val="DB133C"/>
                </a:solidFill>
              </a:rPr>
              <a:t> </a:t>
            </a:r>
            <a:r>
              <a:rPr lang="pl-PL" sz="2200" b="1" i="1" dirty="0" err="1" smtClean="0">
                <a:solidFill>
                  <a:srgbClr val="DB133C"/>
                </a:solidFill>
              </a:rPr>
              <a:t>State</a:t>
            </a:r>
            <a:r>
              <a:rPr lang="pl-PL" sz="2200" b="1" i="1" dirty="0" smtClean="0">
                <a:solidFill>
                  <a:srgbClr val="DB133C"/>
                </a:solidFill>
              </a:rPr>
              <a:t> </a:t>
            </a:r>
            <a:r>
              <a:rPr lang="pl-PL" sz="2200" b="1" i="1" dirty="0" err="1" smtClean="0">
                <a:solidFill>
                  <a:srgbClr val="DB133C"/>
                </a:solidFill>
              </a:rPr>
              <a:t>Futures</a:t>
            </a:r>
            <a:r>
              <a:rPr lang="pl-PL" sz="2200" b="1" dirty="0" smtClean="0">
                <a:solidFill>
                  <a:srgbClr val="DB133C"/>
                </a:solidFill>
              </a:rPr>
              <a:t>) </a:t>
            </a:r>
            <a:r>
              <a:rPr lang="pl-PL" sz="2200" dirty="0" smtClean="0">
                <a:solidFill>
                  <a:schemeClr val="tx1"/>
                </a:solidFill>
                <a:ea typeface="Times New Roman" pitchFamily="18" charset="0"/>
              </a:rPr>
              <a:t>–</a:t>
            </a:r>
            <a:r>
              <a:rPr lang="pl-PL" sz="2200" dirty="0" smtClean="0">
                <a:solidFill>
                  <a:srgbClr val="DB133C"/>
                </a:solidFill>
              </a:rPr>
              <a:t> </a:t>
            </a:r>
            <a:r>
              <a:rPr lang="pl-PL" sz="2200" dirty="0" smtClean="0"/>
              <a:t>na projekty z zakresu nauk społecznych</a:t>
            </a:r>
          </a:p>
          <a:p>
            <a:pPr marL="361950" indent="-361950">
              <a:spcBef>
                <a:spcPts val="0"/>
              </a:spcBef>
            </a:pPr>
            <a:r>
              <a:rPr lang="pl-PL" sz="2200" b="1" dirty="0" smtClean="0">
                <a:solidFill>
                  <a:srgbClr val="DB133C"/>
                </a:solidFill>
              </a:rPr>
              <a:t>ASPERA – PER ASPERA AD ASTRA </a:t>
            </a:r>
            <a:r>
              <a:rPr lang="pl-PL" sz="2200" dirty="0" smtClean="0"/>
              <a:t>– na projekty badawcze </a:t>
            </a:r>
            <a:br>
              <a:rPr lang="pl-PL" sz="2200" dirty="0" smtClean="0"/>
            </a:br>
            <a:r>
              <a:rPr lang="pl-PL" sz="2200" dirty="0" smtClean="0"/>
              <a:t>z zakresu astrofizyki cząstek</a:t>
            </a:r>
          </a:p>
          <a:p>
            <a:pPr marL="361950" indent="-361950">
              <a:spcBef>
                <a:spcPts val="0"/>
              </a:spcBef>
            </a:pPr>
            <a:r>
              <a:rPr lang="pl-PL" sz="2200" b="1" dirty="0" smtClean="0">
                <a:solidFill>
                  <a:srgbClr val="DB133C"/>
                </a:solidFill>
              </a:rPr>
              <a:t>HERA JRP „</a:t>
            </a:r>
            <a:r>
              <a:rPr lang="pl-PL" sz="2200" b="1" dirty="0" err="1" smtClean="0">
                <a:solidFill>
                  <a:srgbClr val="DB133C"/>
                </a:solidFill>
              </a:rPr>
              <a:t>Cultural</a:t>
            </a:r>
            <a:r>
              <a:rPr lang="pl-PL" sz="2200" b="1" dirty="0" smtClean="0">
                <a:solidFill>
                  <a:srgbClr val="DB133C"/>
                </a:solidFill>
              </a:rPr>
              <a:t> </a:t>
            </a:r>
            <a:r>
              <a:rPr lang="pl-PL" sz="2200" b="1" dirty="0" err="1" smtClean="0">
                <a:solidFill>
                  <a:srgbClr val="DB133C"/>
                </a:solidFill>
              </a:rPr>
              <a:t>Encounters</a:t>
            </a:r>
            <a:r>
              <a:rPr lang="pl-PL" sz="2200" b="1" dirty="0" smtClean="0">
                <a:solidFill>
                  <a:srgbClr val="DB133C"/>
                </a:solidFill>
              </a:rPr>
              <a:t>” </a:t>
            </a:r>
            <a:r>
              <a:rPr lang="pl-PL" sz="2200" dirty="0" smtClean="0"/>
              <a:t>– na projekty </a:t>
            </a:r>
            <a:br>
              <a:rPr lang="pl-PL" sz="2200" dirty="0" smtClean="0"/>
            </a:br>
            <a:r>
              <a:rPr lang="pl-PL" sz="2200" dirty="0" smtClean="0"/>
              <a:t>z zakresu nauk humanistycznych</a:t>
            </a:r>
          </a:p>
          <a:p>
            <a:pPr marL="361950" indent="-361950">
              <a:spcBef>
                <a:spcPts val="0"/>
              </a:spcBef>
            </a:pPr>
            <a:r>
              <a:rPr lang="pl-PL" sz="2200" b="1" dirty="0" smtClean="0">
                <a:solidFill>
                  <a:srgbClr val="DB133C"/>
                </a:solidFill>
              </a:rPr>
              <a:t>Cross-</a:t>
            </a:r>
            <a:r>
              <a:rPr lang="pl-PL" sz="2200" b="1" dirty="0" err="1" smtClean="0">
                <a:solidFill>
                  <a:srgbClr val="DB133C"/>
                </a:solidFill>
              </a:rPr>
              <a:t>Disease</a:t>
            </a:r>
            <a:r>
              <a:rPr lang="pl-PL" sz="2200" b="1" dirty="0" smtClean="0">
                <a:solidFill>
                  <a:srgbClr val="DB133C"/>
                </a:solidFill>
              </a:rPr>
              <a:t> Analysis of </a:t>
            </a:r>
            <a:r>
              <a:rPr lang="pl-PL" sz="2200" b="1" dirty="0" err="1" smtClean="0">
                <a:solidFill>
                  <a:srgbClr val="DB133C"/>
                </a:solidFill>
              </a:rPr>
              <a:t>Pathways</a:t>
            </a:r>
            <a:r>
              <a:rPr lang="pl-PL" sz="2200" b="1" dirty="0" smtClean="0">
                <a:solidFill>
                  <a:srgbClr val="DB133C"/>
                </a:solidFill>
              </a:rPr>
              <a:t> </a:t>
            </a:r>
            <a:r>
              <a:rPr lang="pl-PL" sz="2200" dirty="0" smtClean="0"/>
              <a:t>– na temat chorób </a:t>
            </a:r>
            <a:r>
              <a:rPr lang="pl-PL" sz="2200" dirty="0" err="1" smtClean="0"/>
              <a:t>neurozwyrodnieniowych</a:t>
            </a:r>
            <a:endParaRPr lang="pl-PL" sz="2200" dirty="0" smtClean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pl-PL" sz="2400" dirty="0" smtClean="0"/>
          </a:p>
        </p:txBody>
      </p:sp>
      <p:sp>
        <p:nvSpPr>
          <p:cNvPr id="5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820473" y="6453336"/>
            <a:ext cx="323528" cy="294379"/>
          </a:xfrm>
        </p:spPr>
        <p:txBody>
          <a:bodyPr/>
          <a:lstStyle/>
          <a:p>
            <a:fld id="{930C7376-5BD8-4B18-A792-65A73A5F61B6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46025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ablon_prezentacji">
  <a:themeElements>
    <a:clrScheme name="NCN">
      <a:dk1>
        <a:srgbClr val="58585A"/>
      </a:dk1>
      <a:lt1>
        <a:srgbClr val="FFFFFF"/>
      </a:lt1>
      <a:dk2>
        <a:srgbClr val="58585A"/>
      </a:dk2>
      <a:lt2>
        <a:srgbClr val="FFFFFF"/>
      </a:lt2>
      <a:accent1>
        <a:srgbClr val="DB133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B133C"/>
      </a:hlink>
      <a:folHlink>
        <a:srgbClr val="DB133C"/>
      </a:folHlink>
    </a:clrScheme>
    <a:fontScheme name="Arial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szablon_prezentacji">
  <a:themeElements>
    <a:clrScheme name="NCN">
      <a:dk1>
        <a:srgbClr val="58585A"/>
      </a:dk1>
      <a:lt1>
        <a:srgbClr val="FFFFFF"/>
      </a:lt1>
      <a:dk2>
        <a:srgbClr val="58585A"/>
      </a:dk2>
      <a:lt2>
        <a:srgbClr val="FFFFFF"/>
      </a:lt2>
      <a:accent1>
        <a:srgbClr val="DB133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B133C"/>
      </a:hlink>
      <a:folHlink>
        <a:srgbClr val="DB133C"/>
      </a:folHlink>
    </a:clrScheme>
    <a:fontScheme name="Arial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szablon_prezentacji">
  <a:themeElements>
    <a:clrScheme name="NCN">
      <a:dk1>
        <a:srgbClr val="58585A"/>
      </a:dk1>
      <a:lt1>
        <a:srgbClr val="FFFFFF"/>
      </a:lt1>
      <a:dk2>
        <a:srgbClr val="58585A"/>
      </a:dk2>
      <a:lt2>
        <a:srgbClr val="FFFFFF"/>
      </a:lt2>
      <a:accent1>
        <a:srgbClr val="DB133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B133C"/>
      </a:hlink>
      <a:folHlink>
        <a:srgbClr val="DB133C"/>
      </a:folHlink>
    </a:clrScheme>
    <a:fontScheme name="Arial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zablon_prezentacji">
  <a:themeElements>
    <a:clrScheme name="NCN">
      <a:dk1>
        <a:srgbClr val="58585A"/>
      </a:dk1>
      <a:lt1>
        <a:srgbClr val="FFFFFF"/>
      </a:lt1>
      <a:dk2>
        <a:srgbClr val="58585A"/>
      </a:dk2>
      <a:lt2>
        <a:srgbClr val="FFFFFF"/>
      </a:lt2>
      <a:accent1>
        <a:srgbClr val="DB133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B133C"/>
      </a:hlink>
      <a:folHlink>
        <a:srgbClr val="DB133C"/>
      </a:folHlink>
    </a:clrScheme>
    <a:fontScheme name="Arial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7734</TotalTime>
  <Words>581</Words>
  <Application>Microsoft Office PowerPoint</Application>
  <PresentationFormat>Pokaz na ekranie (4:3)</PresentationFormat>
  <Paragraphs>204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4</vt:i4>
      </vt:variant>
      <vt:variant>
        <vt:lpstr>Tytuły slajdów</vt:lpstr>
      </vt:variant>
      <vt:variant>
        <vt:i4>18</vt:i4>
      </vt:variant>
    </vt:vector>
  </HeadingPairs>
  <TitlesOfParts>
    <vt:vector size="22" baseType="lpstr">
      <vt:lpstr>szablon_prezentacji</vt:lpstr>
      <vt:lpstr>4_szablon_prezentacji</vt:lpstr>
      <vt:lpstr>5_szablon_prezentacji</vt:lpstr>
      <vt:lpstr>3_szablon_prezentacji</vt:lpstr>
      <vt:lpstr>  Narodowe Centrum Nauki – finansowanie badań w obszarze nauk ścisłych i technicznych  Białystok, 22-24 stycznia 2014                                                            Andrzej Jajszczyk</vt:lpstr>
      <vt:lpstr>Plan prezentacji</vt:lpstr>
      <vt:lpstr>Narodowe Centrum Nauki</vt:lpstr>
      <vt:lpstr>Organy i struktura Narodowego Centrum Nauki</vt:lpstr>
      <vt:lpstr>Panele NCN</vt:lpstr>
      <vt:lpstr>Panele dziedzinowe nauk ścisłych  i technicznych</vt:lpstr>
      <vt:lpstr>Rodzaje konkursów cz.1</vt:lpstr>
      <vt:lpstr>Rodzaje konkursów cz.2</vt:lpstr>
      <vt:lpstr>Rodzaje konkursów cz.3</vt:lpstr>
      <vt:lpstr>Slajd 10</vt:lpstr>
      <vt:lpstr>Aktualnie otwarte konkursy</vt:lpstr>
      <vt:lpstr>Nauki ścisłe i techniczne w rozstrzygniętych konkursach NCN  </vt:lpstr>
      <vt:lpstr>Nauki ścisłe w rozstrzygniętych konkursach NCN </vt:lpstr>
      <vt:lpstr>Nauki techniczne w rozstrzygniętych konkursach NCN </vt:lpstr>
      <vt:lpstr>Nauki ścisłe i techniczne – statystyki</vt:lpstr>
      <vt:lpstr>Liderzy rozstrzygniętych konkursów  w obszarze nauk ścisłych i technicznych</vt:lpstr>
      <vt:lpstr>Zapraszamy na stronę www</vt:lpstr>
      <vt:lpstr>GRAMY DLA POLSKIEJ NAUKI! 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Jakub Piotrowski</dc:creator>
  <cp:lastModifiedBy>Diana</cp:lastModifiedBy>
  <cp:revision>887</cp:revision>
  <cp:lastPrinted>2012-10-24T14:41:15Z</cp:lastPrinted>
  <dcterms:created xsi:type="dcterms:W3CDTF">2011-09-15T07:51:28Z</dcterms:created>
  <dcterms:modified xsi:type="dcterms:W3CDTF">2014-01-28T10:34:08Z</dcterms:modified>
</cp:coreProperties>
</file>