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57" r:id="rId4"/>
    <p:sldId id="260" r:id="rId5"/>
    <p:sldId id="256" r:id="rId6"/>
    <p:sldId id="259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94627" autoAdjust="0"/>
  </p:normalViewPr>
  <p:slideViewPr>
    <p:cSldViewPr>
      <p:cViewPr varScale="1">
        <p:scale>
          <a:sx n="96" d="100"/>
          <a:sy n="96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5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377E3C-363E-4139-BDB1-8ED66FF5B883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D4A3D-9AD7-4DF7-B20B-9A7E81C69F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45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24926-24C3-4E73-8E10-F00527617E41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6EB809-8298-437F-A55C-CFC081B3B0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17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16113" y="11874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A35F8-7F7F-4DCF-826E-AC52A6344C99}" type="slidenum">
              <a:rPr lang="pl-PL" smtClean="0"/>
              <a:pPr eaLnBrk="1" hangingPunct="1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16113" y="11874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A35F8-7F7F-4DCF-826E-AC52A6344C99}" type="slidenum">
              <a:rPr lang="pl-PL" smtClean="0"/>
              <a:pPr eaLnBrk="1" hangingPunct="1"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16113" y="11874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A35F8-7F7F-4DCF-826E-AC52A6344C99}" type="slidenum">
              <a:rPr lang="pl-PL" smtClean="0"/>
              <a:pPr eaLnBrk="1" hangingPunct="1"/>
              <a:t>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EF88-3D15-445F-95C0-304F4B383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20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EDFF-0E33-4385-8105-1A0E3B128F2B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303E-C184-4AB3-BD7D-285C16C47A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9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0673-BB2E-437B-9EEC-61A5E07B1F9D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00F4-B34D-4657-AC90-7F6FA3FD01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96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DD91-81F3-4189-B2E3-94ED35B730DA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7C56-6561-4A29-B716-E376EA9C97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967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CC14-BD53-4CBE-8FB5-9E02F4B9612D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3976-D349-4F58-A18B-6124B290EC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26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679E-5B99-4D73-B553-5FF230FEDA90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8DA3-A3DE-41F6-9E0F-4A49E750C4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78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38BA-16AE-4024-BF16-C10AF1927672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5233-2F1F-4D4E-BF30-3D05C92274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54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2271-9E12-43B8-94A4-1E18BA1847C8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ADCB-6A62-4C89-B24A-24FB4C94A1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40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E6D9-E957-4C9A-A81C-14C854D54C8B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09A1-86E3-4121-A3D6-E18210DD80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98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CFA7-121F-434F-9102-B0FB4FA021EE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C10C-3F84-488B-BA7F-B068887B8A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90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7F22-018D-4B01-9051-CC30AA386885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CDE4-75CB-41B3-A4FB-5819AB27C0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32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D6D8-9DDB-4D79-8953-1EDB53C619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529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C1DA-5A83-460F-AE36-756C334C94A3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6E5F-D472-4602-A0D1-BF5AE3F0C6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547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326C-6D85-4FF9-9D8A-7969BA429427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D49B-3A3C-43AB-8961-128925B738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51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B568-A092-48A1-BA83-97C2203CFA14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158E-0130-45EF-9F23-C083E79F99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75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A6C3-B03E-431D-8912-87B08B1B98A9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EA01-3DCE-472B-AEA4-2CB030694C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070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0C68-B573-427B-8887-705431D600FF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9C90-54EF-4504-BAA6-A3CA361DCE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898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A38F-FC20-451C-8E5B-045EE4E29360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8483-A407-4480-AC86-CD975A37CC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13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0A62-D933-4D60-B28A-913E522ECAB2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CA25-419A-4CF8-95B6-BE87335221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02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FBF6-6DB2-40F9-BA1E-DDB3CB5D66C1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D181-88F9-4BB5-A685-3D0B8FB3AB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318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C296-C15B-4C75-8A6B-07AC966A2F9E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2DA5-4F49-49E4-A972-D1FCCD207A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15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7E0E-F7A9-4107-B5F5-E2FDD2D5873A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0621-CDC9-4694-96C2-88F944DED6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36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F34F-35D2-4630-A0BF-644F3A9103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142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1431-5085-4FAA-9B27-0524F6142CE1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C1A2-A4B3-48A5-84F9-E75E4C731B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3560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3560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441B-9354-4C90-8977-48BFCFEDEB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7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249F-CDCA-4681-BC47-1F322361B8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1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93D8-E52D-4364-85C7-4DBDED5BE3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46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8D80-C75F-475D-9967-DA5AF8DC00FE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42CA-99A8-4F03-BD2D-5BECA51A90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18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E4A-65DD-401E-ADFC-2D3E4D8475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5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AB42-C5D2-419F-84AE-9D4ECE191D69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BA55-C315-4F56-A0E0-F34384107D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1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254DF2-E4FE-4EAB-A30A-8FDC772E27D1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A6477A-3776-4BDE-B4EE-38196F7935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67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A68B2-EAC8-485D-9D2C-B95B993FCCF4}" type="datetimeFigureOut">
              <a:rPr lang="pl-PL"/>
              <a:pPr>
                <a:defRPr/>
              </a:pPr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F01D40-BD8B-4CE0-A49F-0A4ADAAED4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333375"/>
            <a:ext cx="969645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krol\Pulpit\Untitled Export\image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78" y="1988840"/>
            <a:ext cx="6754513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Documents and Settings\krol\Pulpit\Untitled Export\image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9184"/>
            <a:ext cx="4626852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krol\Pulpit\Untitled Export\image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37" y="1988796"/>
            <a:ext cx="4624594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Documents and Settings\krol\Pulpit\Untitled Export\image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68316"/>
            <a:ext cx="4624594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krol\Pulpit\Untitled Export\image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45909"/>
            <a:ext cx="4624594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Documents and Settings\krol\Pulpit\Untitled Export\image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" y="1916832"/>
            <a:ext cx="4624594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krol\Pulpit\Untitled Export\image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196752"/>
            <a:ext cx="4206208" cy="4728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220486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"Ochrona własności intelektualnej z perspektywy Urzędu Patentowego RP</a:t>
            </a:r>
            <a:r>
              <a:rPr lang="pl-PL" dirty="0" smtClean="0">
                <a:solidFill>
                  <a:schemeClr val="tx2"/>
                </a:solidFill>
              </a:rPr>
              <a:t>"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mgr </a:t>
            </a:r>
            <a:r>
              <a:rPr lang="pl-PL" b="1" dirty="0">
                <a:solidFill>
                  <a:schemeClr val="tx2"/>
                </a:solidFill>
              </a:rPr>
              <a:t>inż. Adam Wiśniewski </a:t>
            </a:r>
            <a:r>
              <a:rPr lang="pl-PL" b="1" dirty="0" smtClean="0">
                <a:solidFill>
                  <a:schemeClr val="tx2"/>
                </a:solidFill>
              </a:rPr>
              <a:t>- </a:t>
            </a:r>
            <a:r>
              <a:rPr lang="pl-PL" dirty="0" smtClean="0">
                <a:solidFill>
                  <a:schemeClr val="tx2"/>
                </a:solidFill>
              </a:rPr>
              <a:t>Naczelnik </a:t>
            </a:r>
            <a:r>
              <a:rPr lang="pl-PL" dirty="0">
                <a:solidFill>
                  <a:schemeClr val="tx2"/>
                </a:solidFill>
              </a:rPr>
              <a:t>Wydziału, Wspierania Innowacyjności Urzędu Patentowego</a:t>
            </a:r>
            <a:r>
              <a:rPr lang="pl-PL" dirty="0" smtClean="0">
                <a:solidFill>
                  <a:schemeClr val="tx2"/>
                </a:solidFill>
              </a:rPr>
              <a:t>.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"Aktywność polskich wynalazców na arenie międzynarodowej" 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dr </a:t>
            </a:r>
            <a:r>
              <a:rPr lang="pl-PL" b="1" dirty="0">
                <a:solidFill>
                  <a:schemeClr val="tx2"/>
                </a:solidFill>
              </a:rPr>
              <a:t>hab. inż. Michał Szota</a:t>
            </a:r>
            <a:r>
              <a:rPr lang="pl-PL" dirty="0">
                <a:solidFill>
                  <a:schemeClr val="tx2"/>
                </a:solidFill>
              </a:rPr>
              <a:t> - Prezes Stowarzyszenia Polskich Wynalazców i </a:t>
            </a:r>
            <a:r>
              <a:rPr lang="pl-PL" dirty="0" smtClean="0">
                <a:solidFill>
                  <a:schemeClr val="tx2"/>
                </a:solidFill>
              </a:rPr>
              <a:t>Racjonalizatorów</a:t>
            </a:r>
            <a:r>
              <a:rPr lang="pl-PL" dirty="0">
                <a:solidFill>
                  <a:schemeClr val="tx2"/>
                </a:solidFill>
              </a:rPr>
              <a:t> 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"Innowacyjność i wynalazczość w działalności gospodarczej"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prof.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b="1" dirty="0" smtClean="0">
                <a:solidFill>
                  <a:schemeClr val="tx2"/>
                </a:solidFill>
              </a:rPr>
              <a:t>dr </a:t>
            </a:r>
            <a:r>
              <a:rPr lang="pl-PL" b="1" dirty="0">
                <a:solidFill>
                  <a:schemeClr val="tx2"/>
                </a:solidFill>
              </a:rPr>
              <a:t>hab.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b="1" dirty="0">
                <a:solidFill>
                  <a:schemeClr val="tx2"/>
                </a:solidFill>
              </a:rPr>
              <a:t>inż. Aleksander Nawrat</a:t>
            </a:r>
            <a:r>
              <a:rPr lang="pl-PL" dirty="0" smtClean="0">
                <a:solidFill>
                  <a:schemeClr val="tx2"/>
                </a:solidFill>
              </a:rPr>
              <a:t> - Członek Zarządu WASKO S.A.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1729466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Projekcja filmowa - Prezentacja Politechniki </a:t>
            </a:r>
            <a:r>
              <a:rPr lang="pl-PL" dirty="0" smtClean="0">
                <a:solidFill>
                  <a:schemeClr val="tx2"/>
                </a:solidFill>
              </a:rPr>
              <a:t>Śląskiej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"Urzeczywistnianie wizji rozwoju przestrzennego gliwickiej dzielnicy akademickiej" - </a:t>
            </a:r>
            <a:r>
              <a:rPr lang="pl-PL" b="1" dirty="0" smtClean="0">
                <a:solidFill>
                  <a:schemeClr val="tx2"/>
                </a:solidFill>
              </a:rPr>
              <a:t>dr </a:t>
            </a:r>
            <a:r>
              <a:rPr lang="pl-PL" b="1" dirty="0">
                <a:solidFill>
                  <a:schemeClr val="tx2"/>
                </a:solidFill>
              </a:rPr>
              <a:t>inż. arch. Krzysztof Kafka</a:t>
            </a:r>
            <a:r>
              <a:rPr lang="pl-PL" dirty="0">
                <a:solidFill>
                  <a:schemeClr val="tx2"/>
                </a:solidFill>
              </a:rPr>
              <a:t> - Przewodniczący Okręgowej Rady Południowej Izby Urbanistów w </a:t>
            </a:r>
            <a:r>
              <a:rPr lang="pl-PL" dirty="0" smtClean="0">
                <a:solidFill>
                  <a:schemeClr val="tx2"/>
                </a:solidFill>
              </a:rPr>
              <a:t>Katowicach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"Doświadczenia Politechniki Śląskiej w transferze technologii i wynalazków" </a:t>
            </a:r>
            <a:r>
              <a:rPr lang="pl-PL" dirty="0" smtClean="0">
                <a:solidFill>
                  <a:schemeClr val="tx2"/>
                </a:solidFill>
              </a:rPr>
              <a:t>–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dr </a:t>
            </a:r>
            <a:r>
              <a:rPr lang="pl-PL" b="1" dirty="0">
                <a:solidFill>
                  <a:schemeClr val="tx2"/>
                </a:solidFill>
              </a:rPr>
              <a:t>inż. Arkadiusz Szmal</a:t>
            </a:r>
            <a:r>
              <a:rPr lang="pl-PL" dirty="0">
                <a:solidFill>
                  <a:schemeClr val="tx2"/>
                </a:solidFill>
              </a:rPr>
              <a:t> - Dyrektor Centrum Innowacji i Transferu Technologii Politechniki Śląskiej.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"Wynalazczość i innowacyjność studencka w Politechnice Śląskiej" </a:t>
            </a:r>
            <a:r>
              <a:rPr lang="pl-PL" dirty="0" smtClean="0">
                <a:solidFill>
                  <a:schemeClr val="tx2"/>
                </a:solidFill>
              </a:rPr>
              <a:t>–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dr </a:t>
            </a:r>
            <a:r>
              <a:rPr lang="pl-PL" b="1" dirty="0">
                <a:solidFill>
                  <a:schemeClr val="tx2"/>
                </a:solidFill>
              </a:rPr>
              <a:t>inż. Ireneusz Jóźwiak</a:t>
            </a:r>
            <a:r>
              <a:rPr lang="pl-PL" dirty="0">
                <a:solidFill>
                  <a:schemeClr val="tx2"/>
                </a:solidFill>
              </a:rPr>
              <a:t> - Dyrektor Akademickiego Inkubatora Przedsiębiorczości Politechniki Śląskiej.</a:t>
            </a:r>
          </a:p>
          <a:p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191683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"</a:t>
            </a:r>
            <a:r>
              <a:rPr lang="pl-PL" b="1" dirty="0">
                <a:solidFill>
                  <a:schemeClr val="tx2"/>
                </a:solidFill>
              </a:rPr>
              <a:t>W XIV Konferencji Kolegium Prorektorów ds. Nauki i Rozwoju Publicznych Wyższych Szkół Technicznych reprezentowane były następujące Uczelnie: </a:t>
            </a:r>
            <a:endParaRPr lang="pl-PL" b="1" dirty="0" smtClean="0">
              <a:solidFill>
                <a:schemeClr val="tx2"/>
              </a:solidFill>
            </a:endParaRPr>
          </a:p>
          <a:p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pl-PL" dirty="0" smtClean="0">
                <a:solidFill>
                  <a:schemeClr val="tx2"/>
                </a:solidFill>
              </a:rPr>
              <a:t>Uniwersytet </a:t>
            </a:r>
            <a:r>
              <a:rPr lang="pl-PL" dirty="0">
                <a:solidFill>
                  <a:schemeClr val="tx2"/>
                </a:solidFill>
              </a:rPr>
              <a:t>Techniczno-Przyrodniczy im. J. J. Śniadeckich w Bydgoszczy, Politechnika Śląska, </a:t>
            </a:r>
            <a:r>
              <a:rPr lang="pl-PL" dirty="0" smtClean="0">
                <a:solidFill>
                  <a:schemeClr val="tx2"/>
                </a:solidFill>
              </a:rPr>
              <a:t>Akademia </a:t>
            </a:r>
            <a:r>
              <a:rPr lang="pl-PL" dirty="0">
                <a:solidFill>
                  <a:schemeClr val="tx2"/>
                </a:solidFill>
              </a:rPr>
              <a:t>Marynarki Wojennej, </a:t>
            </a:r>
            <a:r>
              <a:rPr lang="pl-PL" dirty="0" smtClean="0">
                <a:solidFill>
                  <a:schemeClr val="tx2"/>
                </a:solidFill>
              </a:rPr>
              <a:t>Wojskowa </a:t>
            </a:r>
            <a:r>
              <a:rPr lang="pl-PL" dirty="0">
                <a:solidFill>
                  <a:schemeClr val="tx2"/>
                </a:solidFill>
              </a:rPr>
              <a:t>Akademia Techniczna im. Jarosława Dąbrowskiego</a:t>
            </a:r>
            <a:r>
              <a:rPr lang="pl-PL" dirty="0" smtClean="0">
                <a:solidFill>
                  <a:schemeClr val="tx2"/>
                </a:solidFill>
              </a:rPr>
              <a:t>,   Akademia </a:t>
            </a:r>
            <a:r>
              <a:rPr lang="pl-PL" dirty="0">
                <a:solidFill>
                  <a:schemeClr val="tx2"/>
                </a:solidFill>
              </a:rPr>
              <a:t>Górniczo-Hutnicza, </a:t>
            </a:r>
            <a:r>
              <a:rPr lang="pl-PL" dirty="0" smtClean="0">
                <a:solidFill>
                  <a:schemeClr val="tx2"/>
                </a:solidFill>
              </a:rPr>
              <a:t>  Politechnika </a:t>
            </a:r>
            <a:r>
              <a:rPr lang="pl-PL" dirty="0">
                <a:solidFill>
                  <a:schemeClr val="tx2"/>
                </a:solidFill>
              </a:rPr>
              <a:t>Gdańska, </a:t>
            </a:r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pl-PL" dirty="0" smtClean="0">
                <a:solidFill>
                  <a:schemeClr val="tx2"/>
                </a:solidFill>
              </a:rPr>
              <a:t>Uniwersytet </a:t>
            </a:r>
            <a:r>
              <a:rPr lang="pl-PL" dirty="0">
                <a:solidFill>
                  <a:schemeClr val="tx2"/>
                </a:solidFill>
              </a:rPr>
              <a:t>Zielonogórski, </a:t>
            </a:r>
            <a:r>
              <a:rPr lang="pl-PL" dirty="0" smtClean="0">
                <a:solidFill>
                  <a:schemeClr val="tx2"/>
                </a:solidFill>
              </a:rPr>
              <a:t>Politechnika </a:t>
            </a:r>
            <a:r>
              <a:rPr lang="pl-PL" dirty="0">
                <a:solidFill>
                  <a:schemeClr val="tx2"/>
                </a:solidFill>
              </a:rPr>
              <a:t>Warszawska, Politechnika Częstochowska, Politechnika Świętokrzyska, Politechnika Poznańska, Politechnika Lubelska, Politechnika Radomska oraz </a:t>
            </a:r>
            <a:r>
              <a:rPr lang="pl-PL" dirty="0" smtClean="0">
                <a:solidFill>
                  <a:schemeClr val="tx2"/>
                </a:solidFill>
              </a:rPr>
              <a:t>  Akademia </a:t>
            </a:r>
            <a:r>
              <a:rPr lang="pl-PL" dirty="0">
                <a:solidFill>
                  <a:schemeClr val="tx2"/>
                </a:solidFill>
              </a:rPr>
              <a:t>Techniczno-Humanistyczna w Bielsku-Białej.</a:t>
            </a:r>
          </a:p>
        </p:txBody>
      </p:sp>
    </p:spTree>
    <p:extLst>
      <p:ext uri="{BB962C8B-B14F-4D97-AF65-F5344CB8AC3E}">
        <p14:creationId xmlns:p14="http://schemas.microsoft.com/office/powerpoint/2010/main" val="36120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krol\Pulpit\Untitled Export\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51482"/>
            <a:ext cx="462414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ol\Pulpit\Untitled Export\image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624593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krol\Pulpit\Untitled Export\image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218"/>
            <a:ext cx="5058311" cy="29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ol\Pulpit\Untitled Export\image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301033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krol\Pulpit\Untitled Export\image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85" y="1922652"/>
            <a:ext cx="4622585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rol\Pulpit\Untitled Export\image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64" y="1917176"/>
            <a:ext cx="4624594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Documents and Settings\krol\Pulpit\Untitled Export\image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0415"/>
            <a:ext cx="3096000" cy="3686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rol\Pulpit\Untitled Export\image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75876"/>
            <a:ext cx="4626951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" y="0"/>
            <a:ext cx="91376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Documents and Settings\krol\Pulpit\Untitled Export\image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" y="1988840"/>
            <a:ext cx="4620796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krol\Pulpit\Untitled Export\image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9184"/>
            <a:ext cx="4624594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ME">
  <a:themeElements>
    <a:clrScheme name="AM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M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M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135</Words>
  <Application>Microsoft Office PowerPoint</Application>
  <PresentationFormat>Pokaz na ekranie (4:3)</PresentationFormat>
  <Paragraphs>19</Paragraphs>
  <Slides>13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AMME</vt:lpstr>
      <vt:lpstr>Projekt niestandardowy</vt:lpstr>
      <vt:lpstr>1_Projekt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AMME Group, Silesian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AMME PowerPoint Template</dc:title>
  <dc:subject>AMME '2006</dc:subject>
  <dc:creator>Marzena Kraszewska</dc:creator>
  <cp:lastModifiedBy>Mariusz</cp:lastModifiedBy>
  <cp:revision>31</cp:revision>
  <dcterms:created xsi:type="dcterms:W3CDTF">2006-04-27T12:02:27Z</dcterms:created>
  <dcterms:modified xsi:type="dcterms:W3CDTF">2012-12-11T12:43:32Z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ytor">
    <vt:lpwstr>Marzena Kraszewska</vt:lpwstr>
  </property>
  <property fmtid="{D5CDD505-2E9C-101B-9397-08002B2CF9AE}" pid="3" name="Język">
    <vt:lpwstr>English</vt:lpwstr>
  </property>
  <property fmtid="{D5CDD505-2E9C-101B-9397-08002B2CF9AE}" pid="4" name="Właściciel">
    <vt:lpwstr>Marzena Kraszewska</vt:lpwstr>
  </property>
</Properties>
</file>