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drawings/drawing1.xml" ContentType="application/vnd.openxmlformats-officedocument.drawingml.chartshapes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drawings/drawing2.xml" ContentType="application/vnd.openxmlformats-officedocument.drawingml.chartshapes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notesSlides/notesSlide10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7.xml" ContentType="application/vnd.openxmlformats-officedocument.themeOverride+xml"/>
  <Override PartName="/ppt/drawings/drawing3.xml" ContentType="application/vnd.openxmlformats-officedocument.drawingml.chartshap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42"/>
  </p:notesMasterIdLst>
  <p:handoutMasterIdLst>
    <p:handoutMasterId r:id="rId43"/>
  </p:handoutMasterIdLst>
  <p:sldIdLst>
    <p:sldId id="256" r:id="rId2"/>
    <p:sldId id="348" r:id="rId3"/>
    <p:sldId id="346" r:id="rId4"/>
    <p:sldId id="413" r:id="rId5"/>
    <p:sldId id="430" r:id="rId6"/>
    <p:sldId id="431" r:id="rId7"/>
    <p:sldId id="434" r:id="rId8"/>
    <p:sldId id="432" r:id="rId9"/>
    <p:sldId id="435" r:id="rId10"/>
    <p:sldId id="455" r:id="rId11"/>
    <p:sldId id="414" r:id="rId12"/>
    <p:sldId id="1090" r:id="rId13"/>
    <p:sldId id="496" r:id="rId14"/>
    <p:sldId id="476" r:id="rId15"/>
    <p:sldId id="477" r:id="rId16"/>
    <p:sldId id="482" r:id="rId17"/>
    <p:sldId id="484" r:id="rId18"/>
    <p:sldId id="478" r:id="rId19"/>
    <p:sldId id="479" r:id="rId20"/>
    <p:sldId id="483" r:id="rId21"/>
    <p:sldId id="439" r:id="rId22"/>
    <p:sldId id="464" r:id="rId23"/>
    <p:sldId id="465" r:id="rId24"/>
    <p:sldId id="468" r:id="rId25"/>
    <p:sldId id="469" r:id="rId26"/>
    <p:sldId id="492" r:id="rId27"/>
    <p:sldId id="1091" r:id="rId28"/>
    <p:sldId id="470" r:id="rId29"/>
    <p:sldId id="396" r:id="rId30"/>
    <p:sldId id="422" r:id="rId31"/>
    <p:sldId id="427" r:id="rId32"/>
    <p:sldId id="386" r:id="rId33"/>
    <p:sldId id="1256" r:id="rId34"/>
    <p:sldId id="363" r:id="rId35"/>
    <p:sldId id="429" r:id="rId36"/>
    <p:sldId id="450" r:id="rId37"/>
    <p:sldId id="428" r:id="rId38"/>
    <p:sldId id="1417" r:id="rId39"/>
    <p:sldId id="339" r:id="rId40"/>
    <p:sldId id="294" r:id="rId41"/>
  </p:sldIdLst>
  <p:sldSz cx="9144000" cy="6858000" type="screen4x3"/>
  <p:notesSz cx="6858000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98" userDrawn="1">
          <p15:clr>
            <a:srgbClr val="A4A3A4"/>
          </p15:clr>
        </p15:guide>
        <p15:guide id="2" pos="342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lwina Jabczuga-Gębalska" initials="MJ" lastIdx="1" clrIdx="0"/>
  <p:cmAuthor id="1" name="Grzegorz Gilewski" initials="GG" lastIdx="1" clrIdx="1"/>
  <p:cmAuthor id="2" name="Magdalena Borska" initials="MB" lastIdx="10" clrIdx="2">
    <p:extLst>
      <p:ext uri="{19B8F6BF-5375-455C-9EA6-DF929625EA0E}">
        <p15:presenceInfo xmlns:p15="http://schemas.microsoft.com/office/powerpoint/2012/main" userId="S-1-5-21-1887021841-1209880696-560973373-115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1F2D"/>
    <a:srgbClr val="EB1D49"/>
    <a:srgbClr val="DB133C"/>
    <a:srgbClr val="A40E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Styl jasny 1 — Ak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408" autoAdjust="0"/>
    <p:restoredTop sz="94660"/>
  </p:normalViewPr>
  <p:slideViewPr>
    <p:cSldViewPr showGuides="1">
      <p:cViewPr varScale="1">
        <p:scale>
          <a:sx n="68" d="100"/>
          <a:sy n="68" d="100"/>
        </p:scale>
        <p:origin x="798" y="48"/>
      </p:cViewPr>
      <p:guideLst>
        <p:guide orient="horz" pos="1298"/>
        <p:guide pos="34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48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GILGR\AppData\Local\Microsoft\Windows\INetCache\Content.Outlook\1P3KW3CJ\Kopia%20Prezentacja%20NCN%20-%20lata%202011-2018%20_%20wykresy%20i%20tabela%20(ca&#322;o&#347;&#263;)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C:\Users\GILGR\Desktop\Prezentacja%20DNI%20NCN\Kopia%20Kopia%20Prezentacja%20NCN%20-%20lata%202011-2018%20_%20wykresy%20i%20tabela%20(ca&#322;o&#347;&#263;)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5" Type="http://schemas.openxmlformats.org/officeDocument/2006/relationships/chartUserShapes" Target="../drawings/drawing1.xml"/><Relationship Id="rId4" Type="http://schemas.openxmlformats.org/officeDocument/2006/relationships/oleObject" Target="file:///C:\Users\GILGR\Desktop\Prezentacja%20DNI%20NCN\Kopia%20Kopia%20Prezentacja%20NCN%20-%20lata%202011-2018%20_%20wykresy%20i%20tabela%20(ca&#322;o&#347;&#263;)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5" Type="http://schemas.openxmlformats.org/officeDocument/2006/relationships/chartUserShapes" Target="../drawings/drawing2.xml"/><Relationship Id="rId4" Type="http://schemas.openxmlformats.org/officeDocument/2006/relationships/oleObject" Target="file:///C:\Users\GILGR\Desktop\Prezentacja%20DNI%20NCN\Kopia%20Kopia%20Prezentacja%20NCN%20-%20lata%202011-2018%20_%20wykresy%20i%20tabela%20(ca&#322;o&#347;&#263;)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C:\Users\GILGR\Desktop\Prezentacja%20DNI%20NCN\Kopia%20Kopia%20Prezentacja%20NCN%20-%20lata%202011-2018%20_%20wykresy%20i%20tabela%20(ca&#322;o&#347;&#263;)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C:\Users\GILGR\Desktop\Prezentacja%20DNI%20NCN\Kopia%20Kopia%20Prezentacja%20NCN%20-%20lata%202011-2018%20_%20wykresy%20i%20tabela%20(ca&#322;o&#347;&#263;)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ILGR\Desktop\Prezentacja%20DNI%20NCN\NCNiKoledzy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8.xml"/><Relationship Id="rId1" Type="http://schemas.microsoft.com/office/2011/relationships/chartStyle" Target="style8.xml"/><Relationship Id="rId5" Type="http://schemas.openxmlformats.org/officeDocument/2006/relationships/chartUserShapes" Target="../drawings/drawing3.xml"/><Relationship Id="rId4" Type="http://schemas.openxmlformats.org/officeDocument/2006/relationships/oleObject" Target="file:///C:\Users\GILGR\Desktop\Prezentacja%20DNI%20NCN\Kopia%20Kopia%20Prezentacja%20NCN%20-%20lata%202011-2018%20_%20wykresy%20i%20tabela%20(ca&#322;o&#347;&#263;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9.5899185692530281E-2"/>
          <c:y val="2.8815060651070677E-2"/>
          <c:w val="0.74969313408082183"/>
          <c:h val="0.76033028230420563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'przestawne 2(OSF)'!$C$19</c:f>
              <c:strCache>
                <c:ptCount val="1"/>
                <c:pt idx="0">
                  <c:v>liczba wniosków złożonych w ramach krajowych konkursów NCN</c:v>
                </c:pt>
              </c:strCache>
            </c:strRef>
          </c:tx>
          <c:spPr>
            <a:solidFill>
              <a:sysClr val="window" lastClr="FFFFFF">
                <a:lumMod val="75000"/>
              </a:sysClr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  <a:effectLst/>
          </c:spPr>
          <c:invertIfNegative val="0"/>
          <c:dLbls>
            <c:numFmt formatCode="#,##0" sourceLinked="0"/>
            <c:spPr>
              <a:solidFill>
                <a:schemeClr val="bg1">
                  <a:alpha val="58000"/>
                </a:schemeClr>
              </a:solidFill>
              <a:ln>
                <a:solidFill>
                  <a:schemeClr val="tx2">
                    <a:lumMod val="20000"/>
                    <a:lumOff val="80000"/>
                  </a:schemeClr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'przestawne 2(OSF)'!$B$20:$B$27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'przestawne 2(OSF)'!$C$20:$C$27</c:f>
              <c:numCache>
                <c:formatCode>General</c:formatCode>
                <c:ptCount val="8"/>
                <c:pt idx="0">
                  <c:v>7826</c:v>
                </c:pt>
                <c:pt idx="1">
                  <c:v>12093</c:v>
                </c:pt>
                <c:pt idx="2">
                  <c:v>10564</c:v>
                </c:pt>
                <c:pt idx="3">
                  <c:v>11432</c:v>
                </c:pt>
                <c:pt idx="4">
                  <c:v>10939</c:v>
                </c:pt>
                <c:pt idx="5">
                  <c:v>8861</c:v>
                </c:pt>
                <c:pt idx="6">
                  <c:v>10178</c:v>
                </c:pt>
                <c:pt idx="7">
                  <c:v>11584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66-4161-A68A-D91A014BAA3C}"/>
            </c:ext>
          </c:extLst>
        </c:ser>
        <c:ser>
          <c:idx val="1"/>
          <c:order val="1"/>
          <c:tx>
            <c:strRef>
              <c:f>'przestawne 2(OSF)'!$D$19</c:f>
              <c:strCache>
                <c:ptCount val="1"/>
                <c:pt idx="0">
                  <c:v>liczba wniosków zakwalifikowanych do finansowania w ramach krajowych konkursów NCN</c:v>
                </c:pt>
              </c:strCache>
            </c:strRef>
          </c:tx>
          <c:spPr>
            <a:solidFill>
              <a:srgbClr val="DB133C"/>
            </a:solidFill>
            <a:ln>
              <a:solidFill>
                <a:srgbClr val="DB133C"/>
              </a:solidFill>
            </a:ln>
            <a:effectLst/>
          </c:spPr>
          <c:invertIfNegative val="0"/>
          <c:dLbls>
            <c:numFmt formatCode="#,##0" sourceLinked="0"/>
            <c:spPr>
              <a:solidFill>
                <a:schemeClr val="bg1">
                  <a:alpha val="58000"/>
                </a:schemeClr>
              </a:solidFill>
              <a:ln>
                <a:solidFill>
                  <a:srgbClr val="FF5050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'przestawne 2(OSF)'!$B$20:$B$27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'przestawne 2(OSF)'!$D$20:$D$27</c:f>
              <c:numCache>
                <c:formatCode>General</c:formatCode>
                <c:ptCount val="8"/>
                <c:pt idx="0">
                  <c:v>1869</c:v>
                </c:pt>
                <c:pt idx="1">
                  <c:v>2491</c:v>
                </c:pt>
                <c:pt idx="2">
                  <c:v>2446</c:v>
                </c:pt>
                <c:pt idx="3">
                  <c:v>1816</c:v>
                </c:pt>
                <c:pt idx="4">
                  <c:v>2054</c:v>
                </c:pt>
                <c:pt idx="5">
                  <c:v>2304</c:v>
                </c:pt>
                <c:pt idx="6">
                  <c:v>2940</c:v>
                </c:pt>
                <c:pt idx="7">
                  <c:v>2512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A66-4161-A68A-D91A014BAA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316429640"/>
        <c:axId val="316426504"/>
      </c:barChart>
      <c:lineChart>
        <c:grouping val="standard"/>
        <c:varyColors val="0"/>
        <c:ser>
          <c:idx val="4"/>
          <c:order val="2"/>
          <c:tx>
            <c:strRef>
              <c:f>'przestawne 2(OSF)'!$E$19</c:f>
              <c:strCache>
                <c:ptCount val="1"/>
                <c:pt idx="0">
                  <c:v>kwota wnioskowanego finansowania</c:v>
                </c:pt>
              </c:strCache>
            </c:strRef>
          </c:tx>
          <c:spPr>
            <a:ln w="3175" cap="rnd">
              <a:solidFill>
                <a:schemeClr val="tx1">
                  <a:lumMod val="75000"/>
                  <a:lumOff val="2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2">
                  <a:lumMod val="90000"/>
                </a:schemeClr>
              </a:solidFill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  <a:effectLst/>
            </c:spPr>
          </c:marker>
          <c:dLbls>
            <c:dLbl>
              <c:idx val="0"/>
              <c:tx>
                <c:rich>
                  <a:bodyPr/>
                  <a:lstStyle/>
                  <a:p>
                    <a:fld id="{1DB492AF-83A7-455A-BBA5-CE8CADB4D68B}" type="CELLRANGE">
                      <a:rPr lang="en-US"/>
                      <a:pPr/>
                      <a:t>[ZAKRES KOMÓREK]</a:t>
                    </a:fld>
                    <a:endParaRPr lang="pl-PL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9D00-4FC7-B249-F5652BCB32F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8047562F-9286-4779-80B8-AAD7E7B046C6}" type="CELLRANGE">
                      <a:rPr lang="pl-PL"/>
                      <a:pPr/>
                      <a:t>[ZAKRES KOMÓREK]</a:t>
                    </a:fld>
                    <a:endParaRPr lang="pl-PL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9D00-4FC7-B249-F5652BCB32F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7C390B11-F4B9-4461-912B-F8DF4A576331}" type="CELLRANGE">
                      <a:rPr lang="pl-PL"/>
                      <a:pPr/>
                      <a:t>[ZAKRES KOMÓREK]</a:t>
                    </a:fld>
                    <a:endParaRPr lang="pl-PL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9D00-4FC7-B249-F5652BCB32FE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B2D606FD-4DB1-4031-A4E1-E2EA09244C4D}" type="CELLRANGE">
                      <a:rPr lang="pl-PL"/>
                      <a:pPr/>
                      <a:t>[ZAKRES KOMÓREK]</a:t>
                    </a:fld>
                    <a:endParaRPr lang="pl-PL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9D00-4FC7-B249-F5652BCB32FE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2B79889B-664E-4D9C-A514-4A74366F8590}" type="CELLRANGE">
                      <a:rPr lang="pl-PL"/>
                      <a:pPr/>
                      <a:t>[ZAKRES KOMÓREK]</a:t>
                    </a:fld>
                    <a:endParaRPr lang="pl-PL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9D00-4FC7-B249-F5652BCB32FE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D55F13FD-4236-49A7-B39A-A8653DDD8D1C}" type="CELLRANGE">
                      <a:rPr lang="pl-PL"/>
                      <a:pPr/>
                      <a:t>[ZAKRES KOMÓREK]</a:t>
                    </a:fld>
                    <a:endParaRPr lang="pl-PL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9D00-4FC7-B249-F5652BCB32FE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D142B22D-19B6-42F4-B7E7-D103BDF6D914}" type="CELLRANGE">
                      <a:rPr lang="pl-PL"/>
                      <a:pPr/>
                      <a:t>[ZAKRES KOMÓREK]</a:t>
                    </a:fld>
                    <a:endParaRPr lang="pl-PL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9D00-4FC7-B249-F5652BCB32FE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A778CD98-6C87-4120-B8F2-3EF424896D63}" type="CELLRANGE">
                      <a:rPr lang="pl-PL"/>
                      <a:pPr/>
                      <a:t>[ZAKRES KOMÓREK]</a:t>
                    </a:fld>
                    <a:endParaRPr lang="pl-PL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9D00-4FC7-B249-F5652BCB32F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l-PL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'przestawne 2(OSF)'!$B$20:$B$27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'przestawne 2(OSF)'!$E$20:$E$27</c:f>
              <c:numCache>
                <c:formatCode>#\ ##0\ "zł"</c:formatCode>
                <c:ptCount val="8"/>
                <c:pt idx="0">
                  <c:v>2517841258.3199987</c:v>
                </c:pt>
                <c:pt idx="1">
                  <c:v>5285929851</c:v>
                </c:pt>
                <c:pt idx="2">
                  <c:v>4438825309</c:v>
                </c:pt>
                <c:pt idx="3">
                  <c:v>4969684916</c:v>
                </c:pt>
                <c:pt idx="4">
                  <c:v>5173267343</c:v>
                </c:pt>
                <c:pt idx="5">
                  <c:v>4196591807</c:v>
                </c:pt>
                <c:pt idx="6">
                  <c:v>4160612807</c:v>
                </c:pt>
                <c:pt idx="7">
                  <c:v>4985605713</c:v>
                </c:pt>
              </c:numCache>
            </c:numRef>
          </c:val>
          <c:smooth val="0"/>
          <c:extLst>
            <c:ext xmlns:c15="http://schemas.microsoft.com/office/drawing/2012/chart" uri="{02D57815-91ED-43cb-92C2-25804820EDAC}">
              <c15:datalabelsRange>
                <c15:f>'przestawne 2(OSF)'!$J$20:$J$27</c15:f>
                <c15:dlblRangeCache>
                  <c:ptCount val="8"/>
                  <c:pt idx="0">
                    <c:v>2 518 mln zł</c:v>
                  </c:pt>
                  <c:pt idx="1">
                    <c:v>5 286 mln zł</c:v>
                  </c:pt>
                  <c:pt idx="2">
                    <c:v>4 439 mln zł</c:v>
                  </c:pt>
                  <c:pt idx="3">
                    <c:v>4 970 mln zł</c:v>
                  </c:pt>
                  <c:pt idx="4">
                    <c:v>5 173 mln zł</c:v>
                  </c:pt>
                  <c:pt idx="5">
                    <c:v>4 197 mln zł</c:v>
                  </c:pt>
                  <c:pt idx="6">
                    <c:v>4 161 mln zł</c:v>
                  </c:pt>
                  <c:pt idx="7">
                    <c:v>4 986 mln zł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A-FA66-4161-A68A-D91A014BAA3C}"/>
            </c:ext>
          </c:extLst>
        </c:ser>
        <c:ser>
          <c:idx val="2"/>
          <c:order val="3"/>
          <c:tx>
            <c:strRef>
              <c:f>'przestawne 2(OSF)'!$F$19</c:f>
              <c:strCache>
                <c:ptCount val="1"/>
                <c:pt idx="0">
                  <c:v>kwota przyznanego finansowania</c:v>
                </c:pt>
              </c:strCache>
            </c:strRef>
          </c:tx>
          <c:spPr>
            <a:ln w="9525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20000"/>
                  <a:lumOff val="80000"/>
                </a:schemeClr>
              </a:solidFill>
              <a:ln w="9525">
                <a:solidFill>
                  <a:srgbClr val="C00000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4.4152777777777791E-2"/>
                  <c:y val="-8.2696798790734258E-2"/>
                </c:manualLayout>
              </c:layout>
              <c:tx>
                <c:rich>
                  <a:bodyPr/>
                  <a:lstStyle/>
                  <a:p>
                    <a:fld id="{FEF01834-422A-4511-8474-B23210F26EB3}" type="CELLRANGE">
                      <a:rPr lang="en-US"/>
                      <a:pPr/>
                      <a:t>[ZAKRES KOMÓREK]</a:t>
                    </a:fld>
                    <a:endParaRPr lang="pl-PL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8-9D00-4FC7-B249-F5652BCB32FE}"/>
                </c:ext>
              </c:extLst>
            </c:dLbl>
            <c:dLbl>
              <c:idx val="1"/>
              <c:layout>
                <c:manualLayout>
                  <c:x val="-6.0658691321438724E-2"/>
                  <c:y val="-6.0363053302424315E-2"/>
                </c:manualLayout>
              </c:layout>
              <c:tx>
                <c:rich>
                  <a:bodyPr/>
                  <a:lstStyle/>
                  <a:p>
                    <a:fld id="{429DFC45-A4ED-45AD-B776-8A56022DBADB}" type="CELLRANGE">
                      <a:rPr lang="en-US"/>
                      <a:pPr/>
                      <a:t>[ZAKRES KOMÓREK]</a:t>
                    </a:fld>
                    <a:endParaRPr lang="pl-PL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9-9D00-4FC7-B249-F5652BCB32F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1F828B4D-9020-4F38-AA36-B718660011CB}" type="CELLRANGE">
                      <a:rPr lang="pl-PL"/>
                      <a:pPr/>
                      <a:t>[ZAKRES KOMÓREK]</a:t>
                    </a:fld>
                    <a:endParaRPr lang="pl-PL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9D00-4FC7-B249-F5652BCB32FE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25C6CF94-B4B3-453C-8EAD-64BB75F19419}" type="CELLRANGE">
                      <a:rPr lang="pl-PL"/>
                      <a:pPr/>
                      <a:t>[ZAKRES KOMÓREK]</a:t>
                    </a:fld>
                    <a:endParaRPr lang="pl-PL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B-9D00-4FC7-B249-F5652BCB32FE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24D6B590-0189-4B91-9FF6-FBF544611AE0}" type="CELLRANGE">
                      <a:rPr lang="pl-PL"/>
                      <a:pPr/>
                      <a:t>[ZAKRES KOMÓREK]</a:t>
                    </a:fld>
                    <a:endParaRPr lang="pl-PL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C-9D00-4FC7-B249-F5652BCB32FE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252B43AD-EF8F-474D-AFF5-803C4B2796B1}" type="CELLRANGE">
                      <a:rPr lang="pl-PL"/>
                      <a:pPr/>
                      <a:t>[ZAKRES KOMÓREK]</a:t>
                    </a:fld>
                    <a:endParaRPr lang="pl-PL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D-9D00-4FC7-B249-F5652BCB32FE}"/>
                </c:ext>
              </c:extLst>
            </c:dLbl>
            <c:dLbl>
              <c:idx val="6"/>
              <c:layout>
                <c:manualLayout>
                  <c:x val="-5.7577815168778641E-2"/>
                  <c:y val="-4.5473889643551077E-2"/>
                </c:manualLayout>
              </c:layout>
              <c:tx>
                <c:rich>
                  <a:bodyPr/>
                  <a:lstStyle/>
                  <a:p>
                    <a:fld id="{5F740F99-876E-45B3-8AC9-8AEFB6EE35AB}" type="CELLRANGE">
                      <a:rPr lang="en-US"/>
                      <a:pPr/>
                      <a:t>[ZAKRES KOMÓREK]</a:t>
                    </a:fld>
                    <a:endParaRPr lang="pl-PL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E-9D00-4FC7-B249-F5652BCB32FE}"/>
                </c:ext>
              </c:extLst>
            </c:dLbl>
            <c:dLbl>
              <c:idx val="7"/>
              <c:layout>
                <c:manualLayout>
                  <c:x val="-5.4496939016118559E-2"/>
                  <c:y val="-2.8103198708199058E-2"/>
                </c:manualLayout>
              </c:layout>
              <c:tx>
                <c:rich>
                  <a:bodyPr/>
                  <a:lstStyle/>
                  <a:p>
                    <a:fld id="{4CCCE081-4346-44D1-9065-A577C2FE8114}" type="CELLRANGE">
                      <a:rPr lang="en-US"/>
                      <a:pPr/>
                      <a:t>[ZAKRES KOMÓREK]</a:t>
                    </a:fld>
                    <a:endParaRPr lang="pl-PL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F-9D00-4FC7-B249-F5652BCB32F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rgbClr val="DB133C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l-PL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'przestawne 2(OSF)'!$B$20:$B$27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'przestawne 2(OSF)'!$F$20:$F$27</c:f>
              <c:numCache>
                <c:formatCode>#\ ##0\ "zł"</c:formatCode>
                <c:ptCount val="8"/>
                <c:pt idx="0">
                  <c:v>510143186</c:v>
                </c:pt>
                <c:pt idx="1">
                  <c:v>1026400006</c:v>
                </c:pt>
                <c:pt idx="2">
                  <c:v>1004463762</c:v>
                </c:pt>
                <c:pt idx="3">
                  <c:v>764380333</c:v>
                </c:pt>
                <c:pt idx="4">
                  <c:v>971139045</c:v>
                </c:pt>
                <c:pt idx="5">
                  <c:v>1086297962</c:v>
                </c:pt>
                <c:pt idx="6">
                  <c:v>1154147324</c:v>
                </c:pt>
                <c:pt idx="7">
                  <c:v>1199042809</c:v>
                </c:pt>
              </c:numCache>
            </c:numRef>
          </c:val>
          <c:smooth val="0"/>
          <c:extLst>
            <c:ext xmlns:c15="http://schemas.microsoft.com/office/drawing/2012/chart" uri="{02D57815-91ED-43cb-92C2-25804820EDAC}">
              <c15:datalabelsRange>
                <c15:f>'przestawne 2(OSF)'!$K$20:$K$27</c15:f>
                <c15:dlblRangeCache>
                  <c:ptCount val="8"/>
                  <c:pt idx="0">
                    <c:v>510 mln zł</c:v>
                  </c:pt>
                  <c:pt idx="1">
                    <c:v>1 026 mln zł</c:v>
                  </c:pt>
                  <c:pt idx="2">
                    <c:v>1 004 mln zł</c:v>
                  </c:pt>
                  <c:pt idx="3">
                    <c:v>764 mln zł</c:v>
                  </c:pt>
                  <c:pt idx="4">
                    <c:v>971 mln zł</c:v>
                  </c:pt>
                  <c:pt idx="5">
                    <c:v>1 086 mln zł</c:v>
                  </c:pt>
                  <c:pt idx="6">
                    <c:v>1 154 mln zł</c:v>
                  </c:pt>
                  <c:pt idx="7">
                    <c:v>1 199 mln zł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3-FA66-4161-A68A-D91A014BAA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6426896"/>
        <c:axId val="316430032"/>
      </c:lineChart>
      <c:catAx>
        <c:axId val="316429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16426504"/>
        <c:crosses val="autoZero"/>
        <c:auto val="1"/>
        <c:lblAlgn val="ctr"/>
        <c:lblOffset val="100"/>
        <c:noMultiLvlLbl val="0"/>
      </c:catAx>
      <c:valAx>
        <c:axId val="316426504"/>
        <c:scaling>
          <c:orientation val="minMax"/>
          <c:max val="13000"/>
          <c:min val="0"/>
        </c:scaling>
        <c:delete val="0"/>
        <c:axPos val="l"/>
        <c:majorGridlines>
          <c:spPr>
            <a:ln w="3175" cap="flat" cmpd="sng" algn="ctr">
              <a:solidFill>
                <a:schemeClr val="bg2"/>
              </a:solidFill>
              <a:prstDash val="solid"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pl-PL" sz="1100" b="0" i="0" baseline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liczba wniosków</a:t>
                </a:r>
                <a:endParaRPr lang="pl-PL" sz="1100"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layout>
            <c:manualLayout>
              <c:xMode val="edge"/>
              <c:yMode val="edge"/>
              <c:x val="1.2569973753280839E-2"/>
              <c:y val="0.3252363456652549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pl-PL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l-PL"/>
          </a:p>
        </c:txPr>
        <c:crossAx val="316429640"/>
        <c:crosses val="autoZero"/>
        <c:crossBetween val="between"/>
      </c:valAx>
      <c:valAx>
        <c:axId val="316430032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pl-PL" sz="1100" b="0" i="0" baseline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wysokość środków finansowych</a:t>
                </a:r>
                <a:endParaRPr lang="pl-PL" sz="1100"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layout>
            <c:manualLayout>
              <c:xMode val="edge"/>
              <c:yMode val="edge"/>
              <c:x val="0.96754874326219653"/>
              <c:y val="0.2508319201499148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pl-PL"/>
            </a:p>
          </c:txPr>
        </c:title>
        <c:numFmt formatCode="#,##0\ &quot;zł&quot;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l-PL"/>
          </a:p>
        </c:txPr>
        <c:crossAx val="316426896"/>
        <c:crosses val="max"/>
        <c:crossBetween val="between"/>
      </c:valAx>
      <c:catAx>
        <c:axId val="31642689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1643003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4439523184601925E-2"/>
          <c:y val="0.8648036584355514"/>
          <c:w val="0.80317461194193984"/>
          <c:h val="0.1208708983930053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l-PL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200586508189391"/>
          <c:y val="3.5569909129957986E-2"/>
          <c:w val="0.86279855604265843"/>
          <c:h val="0.733238571980157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'przestawne (OSF)'!$H$6</c:f>
              <c:strCache>
                <c:ptCount val="1"/>
                <c:pt idx="0">
                  <c:v>HS</c:v>
                </c:pt>
              </c:strCache>
            </c:strRef>
          </c:tx>
          <c:spPr>
            <a:solidFill>
              <a:srgbClr val="FEE6E6">
                <a:alpha val="84706"/>
              </a:srgbClr>
            </a:solidFill>
            <a:ln>
              <a:noFill/>
            </a:ln>
            <a:effectLst/>
          </c:spPr>
          <c:invertIfNegative val="0"/>
          <c:cat>
            <c:numRef>
              <c:f>'przestawne (OSF)'!$I$5:$P$5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'przestawne (OSF)'!$I$6:$P$6</c:f>
              <c:numCache>
                <c:formatCode>0%</c:formatCode>
                <c:ptCount val="8"/>
                <c:pt idx="0">
                  <c:v>0.27</c:v>
                </c:pt>
                <c:pt idx="1">
                  <c:v>0.22</c:v>
                </c:pt>
                <c:pt idx="2">
                  <c:v>0.22</c:v>
                </c:pt>
                <c:pt idx="3">
                  <c:v>0.15</c:v>
                </c:pt>
                <c:pt idx="4">
                  <c:v>0.15</c:v>
                </c:pt>
                <c:pt idx="5">
                  <c:v>0.23</c:v>
                </c:pt>
                <c:pt idx="6">
                  <c:v>0.23</c:v>
                </c:pt>
                <c:pt idx="7">
                  <c:v>0.18892240197422538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47A-4C12-B3E0-23464854A2BC}"/>
            </c:ext>
          </c:extLst>
        </c:ser>
        <c:ser>
          <c:idx val="1"/>
          <c:order val="1"/>
          <c:tx>
            <c:strRef>
              <c:f>'przestawne (OSF)'!$H$7</c:f>
              <c:strCache>
                <c:ptCount val="1"/>
                <c:pt idx="0">
                  <c:v>NZ</c:v>
                </c:pt>
              </c:strCache>
            </c:strRef>
          </c:tx>
          <c:spPr>
            <a:solidFill>
              <a:srgbClr val="FCB6B6"/>
            </a:solidFill>
            <a:ln>
              <a:noFill/>
            </a:ln>
            <a:effectLst/>
          </c:spPr>
          <c:invertIfNegative val="0"/>
          <c:cat>
            <c:numRef>
              <c:f>'przestawne (OSF)'!$I$5:$P$5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'przestawne (OSF)'!$I$7:$P$7</c:f>
              <c:numCache>
                <c:formatCode>0%</c:formatCode>
                <c:ptCount val="8"/>
                <c:pt idx="0">
                  <c:v>0.22</c:v>
                </c:pt>
                <c:pt idx="1">
                  <c:v>0.18</c:v>
                </c:pt>
                <c:pt idx="2">
                  <c:v>0.22</c:v>
                </c:pt>
                <c:pt idx="3">
                  <c:v>0.16</c:v>
                </c:pt>
                <c:pt idx="4">
                  <c:v>0.2</c:v>
                </c:pt>
                <c:pt idx="5">
                  <c:v>0.27</c:v>
                </c:pt>
                <c:pt idx="6">
                  <c:v>0.31</c:v>
                </c:pt>
                <c:pt idx="7">
                  <c:v>0.22285272117616714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47A-4C12-B3E0-23464854A2BC}"/>
            </c:ext>
          </c:extLst>
        </c:ser>
        <c:ser>
          <c:idx val="2"/>
          <c:order val="2"/>
          <c:tx>
            <c:strRef>
              <c:f>'przestawne (OSF)'!$H$8</c:f>
              <c:strCache>
                <c:ptCount val="1"/>
                <c:pt idx="0">
                  <c:v>ST</c:v>
                </c:pt>
              </c:strCache>
            </c:strRef>
          </c:tx>
          <c:spPr>
            <a:solidFill>
              <a:srgbClr val="DB133C">
                <a:alpha val="89804"/>
              </a:srgbClr>
            </a:solidFill>
            <a:ln>
              <a:noFill/>
            </a:ln>
            <a:effectLst/>
          </c:spPr>
          <c:invertIfNegative val="0"/>
          <c:cat>
            <c:numRef>
              <c:f>'przestawne (OSF)'!$I$5:$P$5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'przestawne (OSF)'!$I$8:$P$8</c:f>
              <c:numCache>
                <c:formatCode>0%</c:formatCode>
                <c:ptCount val="8"/>
                <c:pt idx="0">
                  <c:v>0.23</c:v>
                </c:pt>
                <c:pt idx="1">
                  <c:v>0.21</c:v>
                </c:pt>
                <c:pt idx="2">
                  <c:v>0.25</c:v>
                </c:pt>
                <c:pt idx="3">
                  <c:v>0.17</c:v>
                </c:pt>
                <c:pt idx="4">
                  <c:v>0.21</c:v>
                </c:pt>
                <c:pt idx="5">
                  <c:v>0.28000000000000003</c:v>
                </c:pt>
                <c:pt idx="6">
                  <c:v>0.32</c:v>
                </c:pt>
                <c:pt idx="7">
                  <c:v>0.23620689655172414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47A-4C12-B3E0-23464854A2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16422976"/>
        <c:axId val="316427680"/>
      </c:barChart>
      <c:lineChart>
        <c:grouping val="stacked"/>
        <c:varyColors val="0"/>
        <c:ser>
          <c:idx val="3"/>
          <c:order val="3"/>
          <c:tx>
            <c:strRef>
              <c:f>'przestawne (OSF)'!$G$10</c:f>
              <c:strCache>
                <c:ptCount val="1"/>
                <c:pt idx="0">
                  <c:v>łączny liczbowy wskaźnik sukcesu dla krajowych  konkursów NCN</c:v>
                </c:pt>
              </c:strCache>
            </c:strRef>
          </c:tx>
          <c:spPr>
            <a:ln w="12700" cap="rnd">
              <a:solidFill>
                <a:sysClr val="windowText" lastClr="000000">
                  <a:lumMod val="75000"/>
                  <a:lumOff val="25000"/>
                </a:sysClr>
              </a:solidFill>
              <a:round/>
            </a:ln>
            <a:effectLst/>
          </c:spPr>
          <c:marker>
            <c:symbol val="circle"/>
            <c:size val="3"/>
            <c:spPr>
              <a:solidFill>
                <a:schemeClr val="bg2">
                  <a:lumMod val="90000"/>
                </a:schemeClr>
              </a:solidFill>
              <a:ln w="9525">
                <a:solidFill>
                  <a:schemeClr val="bg2">
                    <a:lumMod val="50000"/>
                  </a:schemeClr>
                </a:solidFill>
              </a:ln>
              <a:effectLst/>
            </c:spPr>
          </c:marker>
          <c:dLbls>
            <c:spPr>
              <a:solidFill>
                <a:schemeClr val="bg1">
                  <a:alpha val="50000"/>
                </a:schemeClr>
              </a:solidFill>
              <a:ln>
                <a:solidFill>
                  <a:schemeClr val="tx1">
                    <a:lumMod val="25000"/>
                    <a:lumOff val="75000"/>
                  </a:schemeClr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l-PL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'przestawne (OSF)'!$I$5:$P$5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'przestawne (OSF)'!$I$10:$P$10</c:f>
              <c:numCache>
                <c:formatCode>0%</c:formatCode>
                <c:ptCount val="8"/>
                <c:pt idx="0">
                  <c:v>0.24</c:v>
                </c:pt>
                <c:pt idx="1">
                  <c:v>0.20333333333333334</c:v>
                </c:pt>
                <c:pt idx="2">
                  <c:v>0.22999999999999998</c:v>
                </c:pt>
                <c:pt idx="3">
                  <c:v>0.16</c:v>
                </c:pt>
                <c:pt idx="4">
                  <c:v>0.18666666666666665</c:v>
                </c:pt>
                <c:pt idx="5">
                  <c:v>0.26</c:v>
                </c:pt>
                <c:pt idx="6">
                  <c:v>0.28666666666666668</c:v>
                </c:pt>
                <c:pt idx="7">
                  <c:v>0.21685082872928177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A47A-4C12-B3E0-23464854A2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6422976"/>
        <c:axId val="316427680"/>
      </c:lineChart>
      <c:catAx>
        <c:axId val="316422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l-PL"/>
          </a:p>
        </c:txPr>
        <c:crossAx val="316427680"/>
        <c:crosses val="autoZero"/>
        <c:auto val="1"/>
        <c:lblAlgn val="ctr"/>
        <c:lblOffset val="100"/>
        <c:noMultiLvlLbl val="0"/>
      </c:catAx>
      <c:valAx>
        <c:axId val="316427680"/>
        <c:scaling>
          <c:orientation val="minMax"/>
        </c:scaling>
        <c:delete val="0"/>
        <c:axPos val="l"/>
        <c:majorGridlines>
          <c:spPr>
            <a:ln w="3175" cap="rnd" cmpd="sng" algn="ctr">
              <a:solidFill>
                <a:srgbClr val="E7E6E6"/>
              </a:solidFill>
              <a:prstDash val="solid"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pl-PL" sz="1100" b="0" i="0" baseline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Liczbowy wskaźnik sukcesu</a:t>
                </a:r>
                <a:endParaRPr lang="pl-PL" sz="1100"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layout>
            <c:manualLayout>
              <c:xMode val="edge"/>
              <c:yMode val="edge"/>
              <c:x val="8.8574832201378691E-3"/>
              <c:y val="0.1736117309697149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pl-PL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l-PL"/>
          </a:p>
        </c:txPr>
        <c:crossAx val="3164229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pl-PL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100">
          <a:solidFill>
            <a:schemeClr val="tx1"/>
          </a:solidFill>
          <a:latin typeface="+mn-lt"/>
        </a:defRPr>
      </a:pPr>
      <a:endParaRPr lang="pl-PL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082189176319299"/>
          <c:y val="0.12388608950791254"/>
          <c:w val="0.76365707352190071"/>
          <c:h val="0.75119671408112287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'przestawne (OSF)'!$B$76</c:f>
              <c:strCache>
                <c:ptCount val="1"/>
                <c:pt idx="0">
                  <c:v>złożone</c:v>
                </c:pt>
              </c:strCache>
            </c:strRef>
          </c:tx>
          <c:spPr>
            <a:solidFill>
              <a:sysClr val="window" lastClr="FFFFFF">
                <a:lumMod val="75000"/>
                <a:alpha val="85000"/>
              </a:sysClr>
            </a:solidFill>
            <a:ln w="12700">
              <a:solidFill>
                <a:sysClr val="window" lastClr="FFFFFF">
                  <a:lumMod val="75000"/>
                </a:sysClr>
              </a:solidFill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'przestawne (OSF)'!$A$77:$A$79</c:f>
              <c:strCache>
                <c:ptCount val="3"/>
                <c:pt idx="0">
                  <c:v>HS</c:v>
                </c:pt>
                <c:pt idx="1">
                  <c:v>NZ</c:v>
                </c:pt>
                <c:pt idx="2">
                  <c:v>ST</c:v>
                </c:pt>
              </c:strCache>
            </c:strRef>
          </c:cat>
          <c:val>
            <c:numRef>
              <c:f>'przestawne (OSF)'!$B$77:$B$79</c:f>
              <c:numCache>
                <c:formatCode>General</c:formatCode>
                <c:ptCount val="3"/>
                <c:pt idx="0">
                  <c:v>25707</c:v>
                </c:pt>
                <c:pt idx="1">
                  <c:v>26609</c:v>
                </c:pt>
                <c:pt idx="2">
                  <c:v>31161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D9-482D-A82B-955970CDCC7B}"/>
            </c:ext>
          </c:extLst>
        </c:ser>
        <c:ser>
          <c:idx val="0"/>
          <c:order val="1"/>
          <c:tx>
            <c:strRef>
              <c:f>'przestawne (OSF)'!$C$76</c:f>
              <c:strCache>
                <c:ptCount val="1"/>
                <c:pt idx="0">
                  <c:v>zakwalifikowane</c:v>
                </c:pt>
              </c:strCache>
            </c:strRef>
          </c:tx>
          <c:spPr>
            <a:solidFill>
              <a:srgbClr val="DB133C">
                <a:alpha val="84706"/>
              </a:srgbClr>
            </a:solidFill>
            <a:ln w="12700">
              <a:solidFill>
                <a:srgbClr val="DB133C"/>
              </a:solidFill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rgbClr val="DB133C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'przestawne (OSF)'!$A$77:$A$79</c:f>
              <c:strCache>
                <c:ptCount val="3"/>
                <c:pt idx="0">
                  <c:v>HS</c:v>
                </c:pt>
                <c:pt idx="1">
                  <c:v>NZ</c:v>
                </c:pt>
                <c:pt idx="2">
                  <c:v>ST</c:v>
                </c:pt>
              </c:strCache>
            </c:strRef>
          </c:cat>
          <c:val>
            <c:numRef>
              <c:f>'przestawne (OSF)'!$C$77:$C$79</c:f>
              <c:numCache>
                <c:formatCode>General</c:formatCode>
                <c:ptCount val="3"/>
                <c:pt idx="0">
                  <c:v>5175</c:v>
                </c:pt>
                <c:pt idx="1">
                  <c:v>5867</c:v>
                </c:pt>
                <c:pt idx="2">
                  <c:v>7390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1D9-482D-A82B-955970CDCC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10"/>
        <c:axId val="316428464"/>
        <c:axId val="316425720"/>
        <c:extLst/>
      </c:barChart>
      <c:catAx>
        <c:axId val="31642846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rnd" cmpd="sng" algn="ctr">
            <a:solidFill>
              <a:srgbClr val="E7E6E6"/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l-PL"/>
          </a:p>
        </c:txPr>
        <c:crossAx val="316425720"/>
        <c:crosses val="autoZero"/>
        <c:auto val="1"/>
        <c:lblAlgn val="ctr"/>
        <c:lblOffset val="1000"/>
        <c:noMultiLvlLbl val="0"/>
      </c:catAx>
      <c:valAx>
        <c:axId val="316425720"/>
        <c:scaling>
          <c:orientation val="minMax"/>
          <c:max val="35000"/>
        </c:scaling>
        <c:delete val="0"/>
        <c:axPos val="t"/>
        <c:majorGridlines>
          <c:spPr>
            <a:ln w="3175" cap="rnd" cmpd="sng" algn="ctr">
              <a:solidFill>
                <a:srgbClr val="E7E6E6"/>
              </a:solidFill>
              <a:prstDash val="solid"/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pl-PL" sz="1100" b="0" i="0" baseline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Liczba wniosków</a:t>
                </a:r>
                <a:endParaRPr lang="pl-PL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layout>
            <c:manualLayout>
              <c:xMode val="edge"/>
              <c:yMode val="edge"/>
              <c:x val="7.5070852233283516E-3"/>
              <c:y val="3.2722100394680681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100" b="0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pl-PL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l-PL"/>
          </a:p>
        </c:txPr>
        <c:crossAx val="316428464"/>
        <c:crosses val="autoZero"/>
        <c:crossBetween val="between"/>
        <c:majorUnit val="500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2589875416734722"/>
          <c:y val="0.89567386369635227"/>
          <c:w val="0.48978389569655223"/>
          <c:h val="0.1043261363036477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pl-PL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100">
          <a:solidFill>
            <a:schemeClr val="tx1"/>
          </a:solidFill>
        </a:defRPr>
      </a:pPr>
      <a:endParaRPr lang="pl-PL"/>
    </a:p>
  </c:txPr>
  <c:externalData r:id="rId4">
    <c:autoUpdate val="0"/>
  </c:externalData>
  <c:userShapes r:id="rId5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082189176319299"/>
          <c:y val="0.12388608950791254"/>
          <c:w val="0.76365707352190071"/>
          <c:h val="0.75119671408112287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'przestawne (OSF)'!$B$19</c:f>
              <c:strCache>
                <c:ptCount val="1"/>
                <c:pt idx="0">
                  <c:v>złożone</c:v>
                </c:pt>
              </c:strCache>
            </c:strRef>
          </c:tx>
          <c:spPr>
            <a:solidFill>
              <a:sysClr val="window" lastClr="FFFFFF">
                <a:lumMod val="75000"/>
                <a:alpha val="85000"/>
              </a:sysClr>
            </a:solidFill>
            <a:ln w="12700">
              <a:solidFill>
                <a:srgbClr val="44546A">
                  <a:lumMod val="20000"/>
                  <a:lumOff val="80000"/>
                </a:srgbClr>
              </a:solidFill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'przestawne (OSF)'!$A$20:$A$22</c:f>
              <c:strCache>
                <c:ptCount val="3"/>
                <c:pt idx="0">
                  <c:v>OPUS</c:v>
                </c:pt>
                <c:pt idx="1">
                  <c:v>PRELUDIUM</c:v>
                </c:pt>
                <c:pt idx="2">
                  <c:v>SONATA</c:v>
                </c:pt>
              </c:strCache>
            </c:strRef>
          </c:cat>
          <c:val>
            <c:numRef>
              <c:f>'przestawne (OSF)'!$B$20:$B$22</c:f>
              <c:numCache>
                <c:formatCode>#,##0</c:formatCode>
                <c:ptCount val="3"/>
                <c:pt idx="0">
                  <c:v>33429</c:v>
                </c:pt>
                <c:pt idx="1">
                  <c:v>23143</c:v>
                </c:pt>
                <c:pt idx="2">
                  <c:v>10680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D9-482D-A82B-955970CDCC7B}"/>
            </c:ext>
          </c:extLst>
        </c:ser>
        <c:ser>
          <c:idx val="0"/>
          <c:order val="1"/>
          <c:tx>
            <c:strRef>
              <c:f>'przestawne (OSF)'!$C$19</c:f>
              <c:strCache>
                <c:ptCount val="1"/>
                <c:pt idx="0">
                  <c:v>zakwalifikowane</c:v>
                </c:pt>
              </c:strCache>
            </c:strRef>
          </c:tx>
          <c:spPr>
            <a:solidFill>
              <a:srgbClr val="FF5050">
                <a:alpha val="84706"/>
              </a:srgbClr>
            </a:solidFill>
            <a:ln w="12700">
              <a:solidFill>
                <a:srgbClr val="FF5050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DB133C">
                  <a:alpha val="84706"/>
                </a:srgbClr>
              </a:solidFill>
              <a:ln w="12700">
                <a:solidFill>
                  <a:srgbClr val="DB133C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D9C-4947-904D-F5BCDBC8EB7A}"/>
              </c:ext>
            </c:extLst>
          </c:dPt>
          <c:dPt>
            <c:idx val="1"/>
            <c:invertIfNegative val="0"/>
            <c:bubble3D val="0"/>
            <c:spPr>
              <a:solidFill>
                <a:srgbClr val="DB133C">
                  <a:alpha val="84706"/>
                </a:srgbClr>
              </a:solidFill>
              <a:ln w="12700">
                <a:solidFill>
                  <a:srgbClr val="DB133C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D9C-4947-904D-F5BCDBC8EB7A}"/>
              </c:ext>
            </c:extLst>
          </c:dPt>
          <c:dPt>
            <c:idx val="2"/>
            <c:invertIfNegative val="0"/>
            <c:bubble3D val="0"/>
            <c:spPr>
              <a:solidFill>
                <a:srgbClr val="DB133C">
                  <a:alpha val="84706"/>
                </a:srgbClr>
              </a:solidFill>
              <a:ln w="12700">
                <a:solidFill>
                  <a:srgbClr val="DB133C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D9C-4947-904D-F5BCDBC8EB7A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rgbClr val="DB133C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'przestawne (OSF)'!$A$20:$A$22</c:f>
              <c:strCache>
                <c:ptCount val="3"/>
                <c:pt idx="0">
                  <c:v>OPUS</c:v>
                </c:pt>
                <c:pt idx="1">
                  <c:v>PRELUDIUM</c:v>
                </c:pt>
                <c:pt idx="2">
                  <c:v>SONATA</c:v>
                </c:pt>
              </c:strCache>
            </c:strRef>
          </c:cat>
          <c:val>
            <c:numRef>
              <c:f>'przestawne (OSF)'!$C$20:$C$22</c:f>
              <c:numCache>
                <c:formatCode>#,##0</c:formatCode>
                <c:ptCount val="3"/>
                <c:pt idx="0">
                  <c:v>7232</c:v>
                </c:pt>
                <c:pt idx="1">
                  <c:v>5170</c:v>
                </c:pt>
                <c:pt idx="2">
                  <c:v>2177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1D9-482D-A82B-955970CDCC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10"/>
        <c:axId val="316423760"/>
        <c:axId val="316424152"/>
        <c:extLst/>
      </c:barChart>
      <c:catAx>
        <c:axId val="31642376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rnd" cmpd="sng" algn="ctr">
            <a:solidFill>
              <a:srgbClr val="E7E6E6"/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l-PL"/>
          </a:p>
        </c:txPr>
        <c:crossAx val="316424152"/>
        <c:crosses val="autoZero"/>
        <c:auto val="1"/>
        <c:lblAlgn val="ctr"/>
        <c:lblOffset val="1000"/>
        <c:noMultiLvlLbl val="0"/>
      </c:catAx>
      <c:valAx>
        <c:axId val="316424152"/>
        <c:scaling>
          <c:orientation val="minMax"/>
          <c:max val="35000"/>
        </c:scaling>
        <c:delete val="0"/>
        <c:axPos val="t"/>
        <c:majorGridlines>
          <c:spPr>
            <a:ln w="3175" cap="rnd" cmpd="sng" algn="ctr">
              <a:solidFill>
                <a:srgbClr val="E7E6E6"/>
              </a:solidFill>
              <a:prstDash val="solid"/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pl-PL" sz="1200" b="0" i="0" baseline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Liczba wniosków</a:t>
                </a:r>
                <a:endParaRPr lang="pl-PL" sz="1200"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layout>
            <c:manualLayout>
              <c:xMode val="edge"/>
              <c:yMode val="edge"/>
              <c:x val="2.2129827360267656E-3"/>
              <c:y val="1.9846435329479575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pl-PL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l-PL"/>
          </a:p>
        </c:txPr>
        <c:crossAx val="316423760"/>
        <c:crosses val="autoZero"/>
        <c:crossBetween val="between"/>
        <c:majorUnit val="500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2589875416734722"/>
          <c:y val="0.89567386369635227"/>
          <c:w val="0.48978389569655223"/>
          <c:h val="0.1043261363036477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pl-PL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100">
          <a:solidFill>
            <a:schemeClr val="tx1"/>
          </a:solidFill>
        </a:defRPr>
      </a:pPr>
      <a:endParaRPr lang="pl-PL"/>
    </a:p>
  </c:txPr>
  <c:externalData r:id="rId4">
    <c:autoUpdate val="0"/>
  </c:externalData>
  <c:userShapes r:id="rId5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8050689631275573"/>
          <c:y val="7.8906639572809426E-2"/>
          <c:w val="0.45866537071135138"/>
          <c:h val="0.7194404296563256"/>
        </c:manualLayout>
      </c:layout>
      <c:doughnutChart>
        <c:varyColors val="1"/>
        <c:ser>
          <c:idx val="0"/>
          <c:order val="0"/>
          <c:tx>
            <c:strRef>
              <c:f>'przestawna(NEO)'!$B$10</c:f>
              <c:strCache>
                <c:ptCount val="1"/>
                <c:pt idx="0">
                  <c:v>Liczba realizowanych umów</c:v>
                </c:pt>
              </c:strCache>
            </c:strRef>
          </c:tx>
          <c:spPr>
            <a:solidFill>
              <a:srgbClr val="FF5050"/>
            </a:solidFill>
            <a:ln>
              <a:solidFill>
                <a:sysClr val="window" lastClr="FFFFFF"/>
              </a:solidFill>
            </a:ln>
          </c:spPr>
          <c:dPt>
            <c:idx val="0"/>
            <c:bubble3D val="0"/>
            <c:spPr>
              <a:solidFill>
                <a:srgbClr val="DB133C"/>
              </a:solidFill>
              <a:ln w="19050">
                <a:solidFill>
                  <a:sysClr val="window" lastClr="FFFFFF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BC8-4DFE-BF8C-339874962604}"/>
              </c:ext>
            </c:extLst>
          </c:dPt>
          <c:dPt>
            <c:idx val="1"/>
            <c:bubble3D val="0"/>
            <c:spPr>
              <a:solidFill>
                <a:srgbClr val="FF9999"/>
              </a:solidFill>
              <a:ln w="19050">
                <a:solidFill>
                  <a:sysClr val="window" lastClr="FFFFFF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BC8-4DFE-BF8C-339874962604}"/>
              </c:ext>
            </c:extLst>
          </c:dPt>
          <c:dPt>
            <c:idx val="2"/>
            <c:bubble3D val="0"/>
            <c:spPr>
              <a:solidFill>
                <a:srgbClr val="FFCCCC"/>
              </a:solidFill>
              <a:ln w="19050">
                <a:solidFill>
                  <a:sysClr val="window" lastClr="FFFFFF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9AA-4888-B60F-F9DC6751D72C}"/>
              </c:ext>
            </c:extLst>
          </c:dPt>
          <c:dPt>
            <c:idx val="3"/>
            <c:bubble3D val="0"/>
            <c:spPr>
              <a:solidFill>
                <a:srgbClr val="44546A">
                  <a:lumMod val="20000"/>
                  <a:lumOff val="80000"/>
                </a:srgbClr>
              </a:solidFill>
              <a:ln w="19050">
                <a:solidFill>
                  <a:sysClr val="window" lastClr="FFFFFF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9AA-4888-B60F-F9DC6751D72C}"/>
              </c:ext>
            </c:extLst>
          </c:dPt>
          <c:dLbls>
            <c:dLbl>
              <c:idx val="0"/>
              <c:layout>
                <c:manualLayout>
                  <c:x val="7.5879349046798036E-2"/>
                  <c:y val="0.1502839461190361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BC8-4DFE-BF8C-339874962604}"/>
                </c:ext>
              </c:extLst>
            </c:dLbl>
            <c:dLbl>
              <c:idx val="1"/>
              <c:layout>
                <c:manualLayout>
                  <c:x val="-0.12393627010977022"/>
                  <c:y val="-0.1083442402253516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BC8-4DFE-BF8C-339874962604}"/>
                </c:ext>
              </c:extLst>
            </c:dLbl>
            <c:dLbl>
              <c:idx val="2"/>
              <c:layout>
                <c:manualLayout>
                  <c:x val="-5.5644855967651896E-2"/>
                  <c:y val="-0.13630404415447461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9AA-4888-B60F-F9DC6751D72C}"/>
                </c:ext>
              </c:extLst>
            </c:dLbl>
            <c:dLbl>
              <c:idx val="3"/>
              <c:layout>
                <c:manualLayout>
                  <c:x val="8.3467283951477747E-2"/>
                  <c:y val="-0.1258191176810535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9AA-4888-B60F-F9DC6751D72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'przestawna(NEO)'!$A$11:$A$14</c:f>
              <c:strCache>
                <c:ptCount val="4"/>
                <c:pt idx="0">
                  <c:v>Uczelnia wyższa</c:v>
                </c:pt>
                <c:pt idx="1">
                  <c:v>Jednostka naukowa PAN</c:v>
                </c:pt>
                <c:pt idx="2">
                  <c:v>Instytut badawczy</c:v>
                </c:pt>
                <c:pt idx="3">
                  <c:v>Inne</c:v>
                </c:pt>
              </c:strCache>
            </c:strRef>
          </c:cat>
          <c:val>
            <c:numRef>
              <c:f>'przestawna(NEO)'!$B$11:$B$14</c:f>
              <c:numCache>
                <c:formatCode>#,##0</c:formatCode>
                <c:ptCount val="4"/>
                <c:pt idx="0">
                  <c:v>13391</c:v>
                </c:pt>
                <c:pt idx="1">
                  <c:v>3417</c:v>
                </c:pt>
                <c:pt idx="2">
                  <c:v>672</c:v>
                </c:pt>
                <c:pt idx="3">
                  <c:v>161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BC8-4DFE-BF8C-3398749626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6952674160119714E-4"/>
          <c:y val="0.34761604144215347"/>
          <c:w val="0.40320573667414733"/>
          <c:h val="0.2927863898920509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pl-PL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pl-PL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038470358838898"/>
          <c:y val="8.7439888195793694E-2"/>
          <c:w val="0.62697932794366773"/>
          <c:h val="0.75522514231175653"/>
        </c:manualLayout>
      </c:layout>
      <c:doughnutChart>
        <c:varyColors val="1"/>
        <c:ser>
          <c:idx val="0"/>
          <c:order val="0"/>
          <c:tx>
            <c:strRef>
              <c:f>'przestawna(NEO)'!$C$10</c:f>
              <c:strCache>
                <c:ptCount val="1"/>
                <c:pt idx="0">
                  <c:v>Kwota realizowanych umów [mln zł]</c:v>
                </c:pt>
              </c:strCache>
            </c:strRef>
          </c:tx>
          <c:dPt>
            <c:idx val="0"/>
            <c:bubble3D val="0"/>
            <c:spPr>
              <a:solidFill>
                <a:srgbClr val="DB133C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BC8-4DFE-BF8C-339874962604}"/>
              </c:ext>
            </c:extLst>
          </c:dPt>
          <c:dPt>
            <c:idx val="1"/>
            <c:bubble3D val="0"/>
            <c:spPr>
              <a:solidFill>
                <a:srgbClr val="FF999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BC8-4DFE-BF8C-339874962604}"/>
              </c:ext>
            </c:extLst>
          </c:dPt>
          <c:dPt>
            <c:idx val="2"/>
            <c:bubble3D val="0"/>
            <c:spPr>
              <a:solidFill>
                <a:srgbClr val="FFCCCC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1EC-419C-9C3C-B96143E69A3F}"/>
              </c:ext>
            </c:extLst>
          </c:dPt>
          <c:dPt>
            <c:idx val="3"/>
            <c:bubble3D val="0"/>
            <c:spPr>
              <a:solidFill>
                <a:srgbClr val="44546A">
                  <a:lumMod val="20000"/>
                  <a:lumOff val="80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1EC-419C-9C3C-B96143E69A3F}"/>
              </c:ext>
            </c:extLst>
          </c:dPt>
          <c:dLbls>
            <c:dLbl>
              <c:idx val="0"/>
              <c:layout>
                <c:manualLayout>
                  <c:x val="0.13333333333333333"/>
                  <c:y val="0.15561954004146586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BC8-4DFE-BF8C-339874962604}"/>
                </c:ext>
              </c:extLst>
            </c:dLbl>
            <c:dLbl>
              <c:idx val="1"/>
              <c:layout>
                <c:manualLayout>
                  <c:x val="-0.15238095238095237"/>
                  <c:y val="-0.1244956320331727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BC8-4DFE-BF8C-339874962604}"/>
                </c:ext>
              </c:extLst>
            </c:dLbl>
            <c:dLbl>
              <c:idx val="2"/>
              <c:layout>
                <c:manualLayout>
                  <c:x val="-5.7142857142857141E-2"/>
                  <c:y val="-0.15561954004146589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1EC-419C-9C3C-B96143E69A3F}"/>
                </c:ext>
              </c:extLst>
            </c:dLbl>
            <c:dLbl>
              <c:idx val="3"/>
              <c:layout>
                <c:manualLayout>
                  <c:x val="0.08"/>
                  <c:y val="-0.14870311603962297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1EC-419C-9C3C-B96143E69A3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'przestawna(NEO)'!$A$11:$A$14</c:f>
              <c:strCache>
                <c:ptCount val="4"/>
                <c:pt idx="0">
                  <c:v>Uczelnia wyższa</c:v>
                </c:pt>
                <c:pt idx="1">
                  <c:v>Jednostka naukowa PAN</c:v>
                </c:pt>
                <c:pt idx="2">
                  <c:v>Instytut badawczy</c:v>
                </c:pt>
                <c:pt idx="3">
                  <c:v>Inne</c:v>
                </c:pt>
              </c:strCache>
            </c:strRef>
          </c:cat>
          <c:val>
            <c:numRef>
              <c:f>'przestawna(NEO)'!$C$11:$C$14</c:f>
              <c:numCache>
                <c:formatCode>#,##0.00</c:formatCode>
                <c:ptCount val="4"/>
                <c:pt idx="0">
                  <c:v>5218.7238470000002</c:v>
                </c:pt>
                <c:pt idx="1">
                  <c:v>1820.3049289999999</c:v>
                </c:pt>
                <c:pt idx="2">
                  <c:v>323.61568299999999</c:v>
                </c:pt>
                <c:pt idx="3">
                  <c:v>54.537061000000001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BC8-4DFE-BF8C-3398749626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pl-PL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gradFill flip="none" rotWithShape="1">
                <a:gsLst>
                  <a:gs pos="0">
                    <a:schemeClr val="bg1">
                      <a:lumMod val="65000"/>
                      <a:shade val="30000"/>
                      <a:satMod val="115000"/>
                    </a:schemeClr>
                  </a:gs>
                  <a:gs pos="50000">
                    <a:schemeClr val="bg1">
                      <a:lumMod val="6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65000"/>
                      <a:shade val="100000"/>
                      <a:satMod val="115000"/>
                    </a:schemeClr>
                  </a:gs>
                </a:gsLst>
                <a:lin ang="18900000" scaled="1"/>
                <a:tileRect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7E64-4914-8216-B2F450375125}"/>
              </c:ext>
            </c:extLst>
          </c:dPt>
          <c:dPt>
            <c:idx val="1"/>
            <c:bubble3D val="0"/>
            <c:spPr>
              <a:gradFill flip="none" rotWithShape="1">
                <a:gsLst>
                  <a:gs pos="0">
                    <a:srgbClr val="DB133C">
                      <a:shade val="30000"/>
                      <a:satMod val="115000"/>
                    </a:srgbClr>
                  </a:gs>
                  <a:gs pos="50000">
                    <a:srgbClr val="DB133C">
                      <a:shade val="67500"/>
                      <a:satMod val="115000"/>
                    </a:srgbClr>
                  </a:gs>
                  <a:gs pos="100000">
                    <a:srgbClr val="DB133C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7E64-4914-8216-B2F450375125}"/>
              </c:ext>
            </c:extLst>
          </c:dPt>
          <c:dPt>
            <c:idx val="2"/>
            <c:bubble3D val="0"/>
            <c:spPr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7E64-4914-8216-B2F450375125}"/>
              </c:ext>
            </c:extLst>
          </c:dPt>
          <c:dLbls>
            <c:dLbl>
              <c:idx val="0"/>
              <c:layout>
                <c:manualLayout>
                  <c:x val="-9.7349300087489168E-2"/>
                  <c:y val="-0.20607041314658317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E64-4914-8216-B2F450375125}"/>
                </c:ext>
              </c:extLst>
            </c:dLbl>
            <c:dLbl>
              <c:idx val="1"/>
              <c:layout>
                <c:manualLayout>
                  <c:x val="0.12073884514435695"/>
                  <c:y val="0.11031188240430249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E64-4914-8216-B2F450375125}"/>
                </c:ext>
              </c:extLst>
            </c:dLbl>
            <c:dLbl>
              <c:idx val="2"/>
              <c:layout>
                <c:manualLayout>
                  <c:x val="1.1694335083114508E-2"/>
                  <c:y val="5.5449824823845861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E64-4914-8216-B2F45037512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l-PL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Arkusz1!$A$2:$A$4</c:f>
              <c:strCache>
                <c:ptCount val="3"/>
                <c:pt idx="0">
                  <c:v>Narodowe Centrum Badań i Rozwoju</c:v>
                </c:pt>
                <c:pt idx="1">
                  <c:v>Narodowe Centrum Nauki</c:v>
                </c:pt>
                <c:pt idx="2">
                  <c:v>Narodowa Agencja Wymiany Akademickiej</c:v>
                </c:pt>
              </c:strCache>
            </c:strRef>
          </c:cat>
          <c:val>
            <c:numRef>
              <c:f>Arkusz1!$B$2:$B$4</c:f>
              <c:numCache>
                <c:formatCode>#,##0</c:formatCode>
                <c:ptCount val="3"/>
                <c:pt idx="0">
                  <c:v>3294645000</c:v>
                </c:pt>
                <c:pt idx="1">
                  <c:v>1278535000</c:v>
                </c:pt>
                <c:pt idx="2">
                  <c:v>93947000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E64-4914-8216-B2F450375125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5071438489569552"/>
          <c:y val="3.49088380195096E-2"/>
          <c:w val="0.81503341246670125"/>
          <c:h val="0.71316946297805028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'przestawne (OSF)'!$B$171</c:f>
              <c:strCache>
                <c:ptCount val="1"/>
                <c:pt idx="0">
                  <c:v>naukowcy rozpoczynający karierę naukową</c:v>
                </c:pt>
              </c:strCache>
            </c:strRef>
          </c:tx>
          <c:spPr>
            <a:solidFill>
              <a:srgbClr val="DB133C"/>
            </a:solidFill>
            <a:ln w="12700">
              <a:solidFill>
                <a:srgbClr val="DB133C"/>
              </a:solidFill>
            </a:ln>
            <a:effectLst/>
          </c:spPr>
          <c:invertIfNegative val="0"/>
          <c:dLbls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5C3-4D15-AB9E-C7A9E03A627E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5C3-4D15-AB9E-C7A9E03A627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'przestawne (OSF)'!$A$172:$A$183</c:f>
              <c:strCache>
                <c:ptCount val="12"/>
                <c:pt idx="0">
                  <c:v>ETIUDA</c:v>
                </c:pt>
                <c:pt idx="1">
                  <c:v>FUGA</c:v>
                </c:pt>
                <c:pt idx="2">
                  <c:v>HARMONIA</c:v>
                </c:pt>
                <c:pt idx="3">
                  <c:v>MAESTRO</c:v>
                </c:pt>
                <c:pt idx="4">
                  <c:v>MINIATURA*</c:v>
                </c:pt>
                <c:pt idx="5">
                  <c:v>OPUS</c:v>
                </c:pt>
                <c:pt idx="6">
                  <c:v>PRELUDIUM</c:v>
                </c:pt>
                <c:pt idx="7">
                  <c:v>SONATA</c:v>
                </c:pt>
                <c:pt idx="8">
                  <c:v>SONATA BIS</c:v>
                </c:pt>
                <c:pt idx="9">
                  <c:v>SONATINA</c:v>
                </c:pt>
                <c:pt idx="10">
                  <c:v>SYMFONIA</c:v>
                </c:pt>
                <c:pt idx="11">
                  <c:v>UWERTURA</c:v>
                </c:pt>
              </c:strCache>
            </c:strRef>
          </c:cat>
          <c:val>
            <c:numRef>
              <c:f>'przestawne (OSF)'!$B$172:$B$183</c:f>
              <c:numCache>
                <c:formatCode>0%</c:formatCode>
                <c:ptCount val="12"/>
                <c:pt idx="0">
                  <c:v>1</c:v>
                </c:pt>
                <c:pt idx="1">
                  <c:v>1</c:v>
                </c:pt>
                <c:pt idx="2">
                  <c:v>0.11500974658869395</c:v>
                </c:pt>
                <c:pt idx="3">
                  <c:v>0</c:v>
                </c:pt>
                <c:pt idx="4">
                  <c:v>0.50323415265200522</c:v>
                </c:pt>
                <c:pt idx="5">
                  <c:v>0.10702433628318585</c:v>
                </c:pt>
                <c:pt idx="6">
                  <c:v>1</c:v>
                </c:pt>
                <c:pt idx="7">
                  <c:v>1</c:v>
                </c:pt>
                <c:pt idx="8">
                  <c:v>0.33734939759036142</c:v>
                </c:pt>
                <c:pt idx="9">
                  <c:v>1</c:v>
                </c:pt>
                <c:pt idx="10">
                  <c:v>0</c:v>
                </c:pt>
                <c:pt idx="11">
                  <c:v>0.66666666666666663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FBE-41A9-9FB2-200C87CBF950}"/>
            </c:ext>
          </c:extLst>
        </c:ser>
        <c:ser>
          <c:idx val="1"/>
          <c:order val="1"/>
          <c:tx>
            <c:strRef>
              <c:f>'przestawne (OSF)'!$C$171</c:f>
              <c:strCache>
                <c:ptCount val="1"/>
                <c:pt idx="0">
                  <c:v>naukowcy na dalszych etapach kariery naukowej</c:v>
                </c:pt>
              </c:strCache>
            </c:strRef>
          </c:tx>
          <c:spPr>
            <a:solidFill>
              <a:srgbClr val="FF9999">
                <a:alpha val="85000"/>
              </a:srgbClr>
            </a:solidFill>
            <a:ln w="12700">
              <a:solidFill>
                <a:srgbClr val="FF9999"/>
              </a:solidFill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5C3-4D15-AB9E-C7A9E03A627E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5C3-4D15-AB9E-C7A9E03A627E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5C3-4D15-AB9E-C7A9E03A627E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5C3-4D15-AB9E-C7A9E03A627E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5C3-4D15-AB9E-C7A9E03A627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'przestawne (OSF)'!$A$172:$A$183</c:f>
              <c:strCache>
                <c:ptCount val="12"/>
                <c:pt idx="0">
                  <c:v>ETIUDA</c:v>
                </c:pt>
                <c:pt idx="1">
                  <c:v>FUGA</c:v>
                </c:pt>
                <c:pt idx="2">
                  <c:v>HARMONIA</c:v>
                </c:pt>
                <c:pt idx="3">
                  <c:v>MAESTRO</c:v>
                </c:pt>
                <c:pt idx="4">
                  <c:v>MINIATURA*</c:v>
                </c:pt>
                <c:pt idx="5">
                  <c:v>OPUS</c:v>
                </c:pt>
                <c:pt idx="6">
                  <c:v>PRELUDIUM</c:v>
                </c:pt>
                <c:pt idx="7">
                  <c:v>SONATA</c:v>
                </c:pt>
                <c:pt idx="8">
                  <c:v>SONATA BIS</c:v>
                </c:pt>
                <c:pt idx="9">
                  <c:v>SONATINA</c:v>
                </c:pt>
                <c:pt idx="10">
                  <c:v>SYMFONIA</c:v>
                </c:pt>
                <c:pt idx="11">
                  <c:v>UWERTURA</c:v>
                </c:pt>
              </c:strCache>
            </c:strRef>
          </c:cat>
          <c:val>
            <c:numRef>
              <c:f>'przestawne (OSF)'!$C$172:$C$183</c:f>
              <c:numCache>
                <c:formatCode>0%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0.88499025341130599</c:v>
                </c:pt>
                <c:pt idx="3">
                  <c:v>1</c:v>
                </c:pt>
                <c:pt idx="4">
                  <c:v>0.44372574385510999</c:v>
                </c:pt>
                <c:pt idx="5">
                  <c:v>0.89297566371681414</c:v>
                </c:pt>
                <c:pt idx="6">
                  <c:v>0</c:v>
                </c:pt>
                <c:pt idx="7">
                  <c:v>0</c:v>
                </c:pt>
                <c:pt idx="8">
                  <c:v>0.66265060240963858</c:v>
                </c:pt>
                <c:pt idx="9">
                  <c:v>0</c:v>
                </c:pt>
                <c:pt idx="10">
                  <c:v>1</c:v>
                </c:pt>
                <c:pt idx="11">
                  <c:v>0.33333333333333331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FBE-41A9-9FB2-200C87CBF9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317923296"/>
        <c:axId val="317922120"/>
      </c:barChart>
      <c:catAx>
        <c:axId val="31792329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3175" cap="rnd" cmpd="sng" algn="ctr">
            <a:solidFill>
              <a:srgbClr val="E7E6E6"/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l-PL"/>
          </a:p>
        </c:txPr>
        <c:crossAx val="317922120"/>
        <c:crosses val="autoZero"/>
        <c:auto val="1"/>
        <c:lblAlgn val="ctr"/>
        <c:lblOffset val="100"/>
        <c:noMultiLvlLbl val="0"/>
      </c:catAx>
      <c:valAx>
        <c:axId val="317922120"/>
        <c:scaling>
          <c:orientation val="minMax"/>
        </c:scaling>
        <c:delete val="0"/>
        <c:axPos val="b"/>
        <c:majorGridlines>
          <c:spPr>
            <a:ln w="3175" cap="rnd" cmpd="sng" algn="ctr">
              <a:solidFill>
                <a:srgbClr val="E7E6E6"/>
              </a:solidFill>
              <a:prstDash val="solid"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l-PL"/>
          </a:p>
        </c:txPr>
        <c:crossAx val="317923296"/>
        <c:crosses val="max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5490344772871343"/>
          <c:y val="0.82397702843742882"/>
          <c:w val="0.50457215260443145"/>
          <c:h val="7.956427229924067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pl-PL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100">
          <a:solidFill>
            <a:schemeClr val="tx1"/>
          </a:solidFill>
        </a:defRPr>
      </a:pPr>
      <a:endParaRPr lang="pl-PL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9-05-08T14:33:53.015" idx="7">
    <p:pos x="10" y="10"/>
    <p:text>przejrzeć podstronę DIOSCURI</p:text>
    <p:extLst>
      <p:ext uri="{C676402C-5697-4E1C-873F-D02D1690AC5C}">
        <p15:threadingInfo xmlns:p15="http://schemas.microsoft.com/office/powerpoint/2012/main" timeZoneBias="-12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9-05-08T14:09:06.267" idx="6">
    <p:pos x="10" y="10"/>
    <p:text>tutaj zrobić  coś z prezentacji Justyny</p:text>
    <p:extLst>
      <p:ext uri="{C676402C-5697-4E1C-873F-D02D1690AC5C}">
        <p15:threadingInfo xmlns:p15="http://schemas.microsoft.com/office/powerpoint/2012/main" timeZoneBias="-120"/>
      </p:ext>
    </p:extLst>
  </p:cm>
</p:cmLst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0.624</cdr:x>
      <cdr:y>0.89834</cdr:y>
    </cdr:from>
    <cdr:to>
      <cdr:x>0.89024</cdr:x>
      <cdr:y>0.98494</cdr:y>
    </cdr:to>
    <cdr:sp macro="" textlink="">
      <cdr:nvSpPr>
        <cdr:cNvPr id="22" name="pole tekstowe 21"/>
        <cdr:cNvSpPr txBox="1"/>
      </cdr:nvSpPr>
      <cdr:spPr>
        <a:xfrm xmlns:a="http://schemas.openxmlformats.org/drawingml/2006/main">
          <a:off x="4332210" y="2525183"/>
          <a:ext cx="1848455" cy="2434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pl-PL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liczbowy wskaźnik sukcesu</a:t>
          </a:r>
        </a:p>
      </cdr:txBody>
    </cdr:sp>
  </cdr:relSizeAnchor>
  <cdr:relSizeAnchor xmlns:cdr="http://schemas.openxmlformats.org/drawingml/2006/chartDrawing">
    <cdr:from>
      <cdr:x>0.11587</cdr:x>
      <cdr:y>0.69999</cdr:y>
    </cdr:from>
    <cdr:to>
      <cdr:x>0.19248</cdr:x>
      <cdr:y>0.80169</cdr:y>
    </cdr:to>
    <cdr:sp macro="" textlink="">
      <cdr:nvSpPr>
        <cdr:cNvPr id="11" name="pole tekstowe 1"/>
        <cdr:cNvSpPr txBox="1"/>
      </cdr:nvSpPr>
      <cdr:spPr>
        <a:xfrm xmlns:a="http://schemas.openxmlformats.org/drawingml/2006/main">
          <a:off x="1056942" y="2352155"/>
          <a:ext cx="698873" cy="341748"/>
        </a:xfrm>
        <a:prstGeom xmlns:a="http://schemas.openxmlformats.org/drawingml/2006/main" prst="roundRect">
          <a:avLst/>
        </a:prstGeom>
        <a:ln xmlns:a="http://schemas.openxmlformats.org/drawingml/2006/main" w="19050">
          <a:solidFill>
            <a:srgbClr val="DB133C"/>
          </a:solidFill>
        </a:ln>
      </cdr:spPr>
      <cdr:style>
        <a:lnRef xmlns:a="http://schemas.openxmlformats.org/drawingml/2006/main" idx="2">
          <a:schemeClr val="accent2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ctr"/>
        <a:lstStyle xmlns:a="http://schemas.openxmlformats.org/drawingml/2006/main">
          <a:defPPr>
            <a:defRPr lang="pl-PL"/>
          </a:defPPr>
          <a:lvl1pPr marL="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pl-PL" b="1" dirty="0">
              <a:solidFill>
                <a:srgbClr val="DB133C"/>
              </a:solidFill>
              <a:latin typeface="Arial" panose="020B0604020202020204" pitchFamily="34" charset="0"/>
              <a:cs typeface="Arial" panose="020B0604020202020204" pitchFamily="34" charset="0"/>
            </a:rPr>
            <a:t>24%</a:t>
          </a:r>
        </a:p>
      </cdr:txBody>
    </cdr:sp>
  </cdr:relSizeAnchor>
  <cdr:relSizeAnchor xmlns:cdr="http://schemas.openxmlformats.org/drawingml/2006/chartDrawing">
    <cdr:from>
      <cdr:x>0.60384</cdr:x>
      <cdr:y>0.91428</cdr:y>
    </cdr:from>
    <cdr:to>
      <cdr:x>0.62752</cdr:x>
      <cdr:y>0.95714</cdr:y>
    </cdr:to>
    <cdr:sp macro="" textlink="">
      <cdr:nvSpPr>
        <cdr:cNvPr id="12" name="pole tekstowe 1"/>
        <cdr:cNvSpPr txBox="1"/>
      </cdr:nvSpPr>
      <cdr:spPr>
        <a:xfrm xmlns:a="http://schemas.openxmlformats.org/drawingml/2006/main">
          <a:off x="5508141" y="3072240"/>
          <a:ext cx="216024" cy="144016"/>
        </a:xfrm>
        <a:prstGeom xmlns:a="http://schemas.openxmlformats.org/drawingml/2006/main" prst="roundRect">
          <a:avLst/>
        </a:prstGeom>
        <a:ln xmlns:a="http://schemas.openxmlformats.org/drawingml/2006/main">
          <a:solidFill>
            <a:srgbClr val="DB133C"/>
          </a:solidFill>
        </a:ln>
      </cdr:spPr>
      <cdr:style>
        <a:lnRef xmlns:a="http://schemas.openxmlformats.org/drawingml/2006/main" idx="2">
          <a:schemeClr val="accent2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pl-PL" sz="800" b="1" dirty="0">
            <a:solidFill>
              <a:srgbClr val="DB133C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0.62606</cdr:x>
      <cdr:y>0.9134</cdr:y>
    </cdr:from>
    <cdr:to>
      <cdr:x>0.8923</cdr:x>
      <cdr:y>1</cdr:y>
    </cdr:to>
    <cdr:sp macro="" textlink="">
      <cdr:nvSpPr>
        <cdr:cNvPr id="22" name="pole tekstowe 21"/>
        <cdr:cNvSpPr txBox="1"/>
      </cdr:nvSpPr>
      <cdr:spPr>
        <a:xfrm xmlns:a="http://schemas.openxmlformats.org/drawingml/2006/main">
          <a:off x="5688631" y="3470667"/>
          <a:ext cx="2419148" cy="3290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pl-PL" sz="12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liczbowy</a:t>
          </a:r>
          <a:r>
            <a:rPr lang="pl-PL" sz="11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 wskaźnik sukcesu</a:t>
          </a:r>
        </a:p>
      </cdr:txBody>
    </cdr:sp>
  </cdr:relSizeAnchor>
  <cdr:relSizeAnchor xmlns:cdr="http://schemas.openxmlformats.org/drawingml/2006/chartDrawing">
    <cdr:from>
      <cdr:x>0.13472</cdr:x>
      <cdr:y>0.69679</cdr:y>
    </cdr:from>
    <cdr:to>
      <cdr:x>0.19812</cdr:x>
      <cdr:y>0.79154</cdr:y>
    </cdr:to>
    <cdr:sp macro="" textlink="">
      <cdr:nvSpPr>
        <cdr:cNvPr id="16" name="pole tekstowe 1"/>
        <cdr:cNvSpPr txBox="1"/>
      </cdr:nvSpPr>
      <cdr:spPr>
        <a:xfrm xmlns:a="http://schemas.openxmlformats.org/drawingml/2006/main">
          <a:off x="1224135" y="2647595"/>
          <a:ext cx="576064" cy="360040"/>
        </a:xfrm>
        <a:prstGeom xmlns:a="http://schemas.openxmlformats.org/drawingml/2006/main" prst="roundRect">
          <a:avLst/>
        </a:prstGeom>
        <a:ln xmlns:a="http://schemas.openxmlformats.org/drawingml/2006/main" w="28575">
          <a:solidFill>
            <a:srgbClr val="DB133C"/>
          </a:solidFill>
        </a:ln>
      </cdr:spPr>
      <cdr:style>
        <a:lnRef xmlns:a="http://schemas.openxmlformats.org/drawingml/2006/main" idx="2">
          <a:schemeClr val="accent2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ctr"/>
        <a:lstStyle xmlns:a="http://schemas.openxmlformats.org/drawingml/2006/main">
          <a:defPPr>
            <a:defRPr lang="pl-PL"/>
          </a:defPPr>
          <a:lvl1pPr marL="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pl-PL" sz="1400" b="1" dirty="0">
              <a:solidFill>
                <a:srgbClr val="DB133C"/>
              </a:solidFill>
              <a:latin typeface="Arial" panose="020B0604020202020204" pitchFamily="34" charset="0"/>
              <a:cs typeface="Arial" panose="020B0604020202020204" pitchFamily="34" charset="0"/>
            </a:rPr>
            <a:t>20%</a:t>
          </a:r>
        </a:p>
      </cdr:txBody>
    </cdr:sp>
  </cdr:relSizeAnchor>
  <cdr:relSizeAnchor xmlns:cdr="http://schemas.openxmlformats.org/drawingml/2006/chartDrawing">
    <cdr:from>
      <cdr:x>0.60229</cdr:x>
      <cdr:y>0.9242</cdr:y>
    </cdr:from>
    <cdr:to>
      <cdr:x>0.62606</cdr:x>
      <cdr:y>0.9621</cdr:y>
    </cdr:to>
    <cdr:sp macro="" textlink="">
      <cdr:nvSpPr>
        <cdr:cNvPr id="17" name="pole tekstowe 1"/>
        <cdr:cNvSpPr txBox="1"/>
      </cdr:nvSpPr>
      <cdr:spPr>
        <a:xfrm xmlns:a="http://schemas.openxmlformats.org/drawingml/2006/main">
          <a:off x="5472607" y="3511691"/>
          <a:ext cx="216024" cy="144016"/>
        </a:xfrm>
        <a:prstGeom xmlns:a="http://schemas.openxmlformats.org/drawingml/2006/main" prst="roundRect">
          <a:avLst/>
        </a:prstGeom>
        <a:ln xmlns:a="http://schemas.openxmlformats.org/drawingml/2006/main">
          <a:solidFill>
            <a:srgbClr val="DB133C"/>
          </a:solidFill>
        </a:ln>
      </cdr:spPr>
      <cdr:style>
        <a:lnRef xmlns:a="http://schemas.openxmlformats.org/drawingml/2006/main" idx="2">
          <a:schemeClr val="accent2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ctr"/>
        <a:lstStyle xmlns:a="http://schemas.openxmlformats.org/drawingml/2006/main">
          <a:defPPr>
            <a:defRPr lang="pl-PL"/>
          </a:defPPr>
          <a:lvl1pPr marL="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pl-PL" sz="800" b="1" dirty="0">
            <a:solidFill>
              <a:srgbClr val="DB133C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0.13249</cdr:x>
      <cdr:y>0.4621</cdr:y>
    </cdr:from>
    <cdr:to>
      <cdr:x>0.19812</cdr:x>
      <cdr:y>0.5379</cdr:y>
    </cdr:to>
    <cdr:sp macro="" textlink="">
      <cdr:nvSpPr>
        <cdr:cNvPr id="18" name="pole tekstowe 1"/>
        <cdr:cNvSpPr txBox="1"/>
      </cdr:nvSpPr>
      <cdr:spPr>
        <a:xfrm xmlns:a="http://schemas.openxmlformats.org/drawingml/2006/main">
          <a:off x="1203871" y="1755845"/>
          <a:ext cx="596328" cy="288032"/>
        </a:xfrm>
        <a:prstGeom xmlns:a="http://schemas.openxmlformats.org/drawingml/2006/main" prst="roundRect">
          <a:avLst/>
        </a:prstGeom>
        <a:ln xmlns:a="http://schemas.openxmlformats.org/drawingml/2006/main" w="28575">
          <a:solidFill>
            <a:srgbClr val="DB133C"/>
          </a:solidFill>
        </a:ln>
      </cdr:spPr>
      <cdr:style>
        <a:lnRef xmlns:a="http://schemas.openxmlformats.org/drawingml/2006/main" idx="2">
          <a:schemeClr val="accent2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ctr"/>
        <a:lstStyle xmlns:a="http://schemas.openxmlformats.org/drawingml/2006/main">
          <a:defPPr>
            <a:defRPr lang="pl-PL"/>
          </a:defPPr>
          <a:lvl1pPr marL="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pl-PL" sz="1400" b="1" dirty="0">
              <a:solidFill>
                <a:srgbClr val="DB133C"/>
              </a:solidFill>
              <a:latin typeface="Arial" panose="020B0604020202020204" pitchFamily="34" charset="0"/>
              <a:cs typeface="Arial" panose="020B0604020202020204" pitchFamily="34" charset="0"/>
            </a:rPr>
            <a:t>22%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0.90456</cdr:y>
    </cdr:from>
    <cdr:to>
      <cdr:x>1</cdr:x>
      <cdr:y>0.94084</cdr:y>
    </cdr:to>
    <cdr:sp macro="" textlink="">
      <cdr:nvSpPr>
        <cdr:cNvPr id="2" name="pole tekstowe 1"/>
        <cdr:cNvSpPr txBox="1"/>
      </cdr:nvSpPr>
      <cdr:spPr>
        <a:xfrm xmlns:a="http://schemas.openxmlformats.org/drawingml/2006/main">
          <a:off x="0" y="5012579"/>
          <a:ext cx="9144000" cy="2010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pl-PL" sz="9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* Brak danych </a:t>
          </a:r>
          <a:r>
            <a:rPr lang="pl-PL" sz="900" dirty="0" err="1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odn</a:t>
          </a:r>
          <a:r>
            <a:rPr lang="pl-PL" sz="9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.etapu</a:t>
          </a:r>
          <a:r>
            <a:rPr lang="pl-PL" sz="900" baseline="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kariery naukowej d</a:t>
          </a:r>
          <a:r>
            <a:rPr lang="pl-PL" sz="9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otyczy 5% naukowców, którzy uzyskali finansowanie w konkursie MINIATURA</a:t>
          </a:r>
          <a:r>
            <a:rPr lang="pl-PL" sz="900" baseline="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pl-PL" sz="900" dirty="0">
            <a:solidFill>
              <a:schemeClr val="bg1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209E6B-309F-4A48-919C-6909CBA9B2B6}" type="datetimeFigureOut">
              <a:rPr lang="pl-PL" smtClean="0"/>
              <a:t>06.12.2019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2DC842-395A-42C0-8FE8-36129E7E34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832888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E00012-7F22-4A76-945B-48C0131B85A2}" type="datetimeFigureOut">
              <a:rPr lang="pl-PL" smtClean="0"/>
              <a:t>06.12.2019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47738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715153"/>
            <a:ext cx="548640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F9A110-A293-4581-8913-320496E8412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08837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pl-PL" dirty="0"/>
              <a:t>Profil </a:t>
            </a:r>
            <a:r>
              <a:rPr lang="pl-PL" dirty="0" err="1"/>
              <a:t>dzialnosci</a:t>
            </a:r>
            <a:r>
              <a:rPr lang="pl-PL" dirty="0"/>
              <a:t> NCN</a:t>
            </a:r>
          </a:p>
          <a:p>
            <a:pPr marL="228600" indent="-228600">
              <a:buAutoNum type="arabicPeriod"/>
            </a:pPr>
            <a:r>
              <a:rPr lang="pl-PL" dirty="0"/>
              <a:t>Aktualna oferta konkursowa</a:t>
            </a:r>
          </a:p>
          <a:p>
            <a:pPr marL="228600" indent="-228600">
              <a:buAutoNum type="arabicPeriod"/>
            </a:pPr>
            <a:r>
              <a:rPr lang="pl-PL" dirty="0"/>
              <a:t>Granty NCN dedykowane młodym </a:t>
            </a:r>
            <a:r>
              <a:rPr lang="pl-PL" dirty="0" err="1"/>
              <a:t>badaczym</a:t>
            </a:r>
            <a:endParaRPr lang="pl-PL" dirty="0"/>
          </a:p>
          <a:p>
            <a:pPr marL="228600" indent="-228600">
              <a:buAutoNum type="arabicPeriod"/>
            </a:pPr>
            <a:r>
              <a:rPr lang="pl-PL" dirty="0"/>
              <a:t>Finansowanie doktorantów w świetle zmian ustawy 2.0</a:t>
            </a:r>
          </a:p>
          <a:p>
            <a:pPr marL="228600" indent="-228600">
              <a:buAutoNum type="arabicPeriod"/>
            </a:pPr>
            <a:r>
              <a:rPr lang="pl-PL" dirty="0" err="1"/>
              <a:t>Mozliwosci</a:t>
            </a:r>
            <a:r>
              <a:rPr lang="pl-PL" dirty="0"/>
              <a:t> współpracy </a:t>
            </a:r>
            <a:r>
              <a:rPr lang="pl-PL" dirty="0" err="1"/>
              <a:t>miedzynardowoej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F9A110-A293-4581-8913-320496E8412A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120963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rgbClr val="DB133C"/>
              </a:buClr>
              <a:buFont typeface="Wingdings" pitchFamily="2" charset="2"/>
              <a:buChar char="§"/>
            </a:pPr>
            <a:endParaRPr lang="pl-PL" sz="1200" b="1" dirty="0">
              <a:latin typeface="Arial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F9A110-A293-4581-8913-320496E8412A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981174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rgbClr val="DB133C"/>
              </a:buClr>
              <a:buFont typeface="Wingdings" pitchFamily="2" charset="2"/>
              <a:buChar char="§"/>
            </a:pPr>
            <a:endParaRPr lang="pl-PL" sz="1200" b="1" dirty="0">
              <a:latin typeface="Arial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F9A110-A293-4581-8913-320496E8412A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452816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rgbClr val="DB133C"/>
              </a:buClr>
              <a:buFont typeface="Wingdings" pitchFamily="2" charset="2"/>
              <a:buChar char="§"/>
            </a:pPr>
            <a:endParaRPr lang="pl-PL" sz="1200" b="1" dirty="0">
              <a:latin typeface="Arial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F9A110-A293-4581-8913-320496E8412A}" type="slidenum">
              <a:rPr lang="pl-PL" smtClean="0"/>
              <a:t>21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943109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rgbClr val="DB133C"/>
              </a:buClr>
              <a:buFont typeface="Wingdings" pitchFamily="2" charset="2"/>
              <a:buNone/>
            </a:pPr>
            <a:endParaRPr lang="pl-PL" sz="1200" b="1" dirty="0">
              <a:latin typeface="Arial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F9A110-A293-4581-8913-320496E8412A}" type="slidenum">
              <a:rPr lang="pl-PL" smtClean="0"/>
              <a:t>23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63563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rgbClr val="DB133C"/>
              </a:buClr>
              <a:buFont typeface="Wingdings" pitchFamily="2" charset="2"/>
              <a:buNone/>
            </a:pPr>
            <a:endParaRPr lang="pl-PL" sz="1200" b="1" dirty="0">
              <a:latin typeface="Arial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F9A110-A293-4581-8913-320496E8412A}" type="slidenum">
              <a:rPr lang="pl-PL" smtClean="0"/>
              <a:t>24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943737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rgbClr val="DB133C"/>
              </a:buClr>
              <a:buFont typeface="Wingdings" pitchFamily="2" charset="2"/>
              <a:buNone/>
            </a:pPr>
            <a:endParaRPr lang="pl-PL" sz="1200" b="1" dirty="0">
              <a:latin typeface="Arial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F9A110-A293-4581-8913-320496E8412A}" type="slidenum">
              <a:rPr lang="pl-PL" smtClean="0"/>
              <a:t>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988296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rgbClr val="DB133C"/>
              </a:buClr>
              <a:buFont typeface="Wingdings" pitchFamily="2" charset="2"/>
              <a:buNone/>
            </a:pPr>
            <a:endParaRPr lang="pl-PL" sz="1200" b="1" dirty="0">
              <a:latin typeface="Arial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F9A110-A293-4581-8913-320496E8412A}" type="slidenum">
              <a:rPr lang="pl-PL" smtClean="0"/>
              <a:t>26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913481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rgbClr val="DB133C"/>
              </a:buClr>
              <a:buFont typeface="Wingdings" pitchFamily="2" charset="2"/>
              <a:buNone/>
            </a:pPr>
            <a:endParaRPr lang="pl-PL" sz="1200" b="1" dirty="0">
              <a:latin typeface="Arial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F9A110-A293-4581-8913-320496E8412A}" type="slidenum">
              <a:rPr lang="pl-PL" smtClean="0"/>
              <a:t>27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3305228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rgbClr val="DB133C"/>
              </a:buClr>
              <a:buFont typeface="Wingdings" pitchFamily="2" charset="2"/>
              <a:buNone/>
            </a:pPr>
            <a:endParaRPr lang="pl-PL" sz="1200" b="1" dirty="0">
              <a:latin typeface="Arial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F9A110-A293-4581-8913-320496E8412A}" type="slidenum">
              <a:rPr lang="pl-PL" smtClean="0"/>
              <a:t>28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803542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rgbClr val="DB133C"/>
              </a:buClr>
              <a:buFont typeface="Wingdings" pitchFamily="2" charset="2"/>
              <a:buChar char="§"/>
            </a:pPr>
            <a:endParaRPr lang="pl-PL" sz="1200" b="1" dirty="0">
              <a:latin typeface="Arial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F9A110-A293-4581-8913-320496E8412A}" type="slidenum">
              <a:rPr lang="pl-PL" smtClean="0"/>
              <a:t>30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401547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rgbClr val="DB133C"/>
              </a:buClr>
              <a:buFont typeface="Wingdings" pitchFamily="2" charset="2"/>
              <a:buChar char="§"/>
            </a:pPr>
            <a:endParaRPr lang="pl-PL" sz="1200" b="1" dirty="0">
              <a:latin typeface="Arial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F9A110-A293-4581-8913-320496E8412A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8929824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rgbClr val="DB133C"/>
              </a:buClr>
              <a:buFont typeface="Wingdings" pitchFamily="2" charset="2"/>
              <a:buNone/>
            </a:pPr>
            <a:endParaRPr lang="pl-PL" sz="1200" b="1" dirty="0">
              <a:latin typeface="Arial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F9A110-A293-4581-8913-320496E8412A}" type="slidenum">
              <a:rPr lang="pl-PL" smtClean="0"/>
              <a:t>31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8668907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rgbClr val="DB133C"/>
              </a:buClr>
              <a:buFont typeface="Wingdings" pitchFamily="2" charset="2"/>
              <a:buChar char="§"/>
            </a:pPr>
            <a:endParaRPr lang="pl-PL" sz="1200" b="1" dirty="0">
              <a:latin typeface="Arial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F9A110-A293-4581-8913-320496E8412A}" type="slidenum">
              <a:rPr lang="pl-PL" smtClean="0"/>
              <a:t>32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3750039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D94BCF-99DB-446E-A107-DD635BE3B6C7}" type="slidenum">
              <a:rPr lang="pl-PL" smtClean="0"/>
              <a:pPr/>
              <a:t>33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1486173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rgbClr val="DB133C"/>
              </a:buClr>
              <a:buFont typeface="Wingdings" pitchFamily="2" charset="2"/>
              <a:buNone/>
            </a:pPr>
            <a:endParaRPr lang="pl-PL" sz="1200" b="1" dirty="0">
              <a:latin typeface="Arial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F9A110-A293-4581-8913-320496E8412A}" type="slidenum">
              <a:rPr lang="pl-PL" smtClean="0"/>
              <a:t>34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012278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rgbClr val="DB133C"/>
              </a:buClr>
              <a:buFont typeface="Wingdings" pitchFamily="2" charset="2"/>
              <a:buNone/>
            </a:pPr>
            <a:endParaRPr lang="pl-PL" sz="1200" b="1" dirty="0">
              <a:latin typeface="Arial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F9A110-A293-4581-8913-320496E8412A}" type="slidenum">
              <a:rPr lang="pl-PL" smtClean="0"/>
              <a:t>35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4448268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rgbClr val="DB133C"/>
              </a:buClr>
              <a:buFont typeface="Wingdings" pitchFamily="2" charset="2"/>
              <a:buChar char="§"/>
            </a:pPr>
            <a:endParaRPr lang="pl-PL" sz="1200" b="1" dirty="0">
              <a:latin typeface="Arial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F9A110-A293-4581-8913-320496E8412A}" type="slidenum">
              <a:rPr lang="pl-PL" smtClean="0"/>
              <a:t>36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1791407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rgbClr val="DB133C"/>
              </a:buClr>
              <a:buFont typeface="Wingdings" pitchFamily="2" charset="2"/>
              <a:buChar char="§"/>
            </a:pPr>
            <a:endParaRPr lang="pl-PL" sz="1200" b="1" dirty="0">
              <a:latin typeface="Arial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F9A110-A293-4581-8913-320496E8412A}" type="slidenum">
              <a:rPr lang="pl-PL" smtClean="0"/>
              <a:t>37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8857380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rgbClr val="DB133C"/>
              </a:buClr>
              <a:buFont typeface="Wingdings" pitchFamily="2" charset="2"/>
              <a:buChar char="§"/>
            </a:pPr>
            <a:endParaRPr lang="pl-PL" sz="1200" b="1" dirty="0">
              <a:latin typeface="Arial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F9A110-A293-4581-8913-320496E8412A}" type="slidenum">
              <a:rPr lang="pl-PL" smtClean="0"/>
              <a:t>39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315760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rgbClr val="DB133C"/>
              </a:buClr>
              <a:buFont typeface="Wingdings" pitchFamily="2" charset="2"/>
              <a:buNone/>
            </a:pPr>
            <a:endParaRPr lang="pl-PL" sz="1200" b="1" dirty="0">
              <a:latin typeface="Arial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F9A110-A293-4581-8913-320496E8412A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251011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rgbClr val="DB133C"/>
              </a:buClr>
              <a:buFont typeface="Wingdings" pitchFamily="2" charset="2"/>
              <a:buChar char="§"/>
            </a:pPr>
            <a:endParaRPr lang="pl-PL" sz="1200" b="1" dirty="0">
              <a:latin typeface="Arial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F9A110-A293-4581-8913-320496E8412A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157115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rgbClr val="DB133C"/>
              </a:buClr>
              <a:buFont typeface="Wingdings" pitchFamily="2" charset="2"/>
              <a:buChar char="§"/>
            </a:pPr>
            <a:endParaRPr lang="pl-PL" sz="1200" b="1" dirty="0">
              <a:latin typeface="Arial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F9A110-A293-4581-8913-320496E8412A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03264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rgbClr val="DB133C"/>
              </a:buClr>
              <a:buFont typeface="Wingdings" pitchFamily="2" charset="2"/>
              <a:buChar char="§"/>
            </a:pPr>
            <a:endParaRPr lang="pl-PL" sz="1200" b="1" dirty="0">
              <a:latin typeface="Arial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F9A110-A293-4581-8913-320496E8412A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72714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rgbClr val="DB133C"/>
              </a:buClr>
              <a:buFont typeface="Wingdings" pitchFamily="2" charset="2"/>
              <a:buChar char="§"/>
            </a:pPr>
            <a:endParaRPr lang="pl-PL" sz="1200" b="1" dirty="0">
              <a:latin typeface="Arial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F9A110-A293-4581-8913-320496E8412A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302490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rgbClr val="DB133C"/>
              </a:buClr>
              <a:buFont typeface="Wingdings" pitchFamily="2" charset="2"/>
              <a:buChar char="§"/>
            </a:pPr>
            <a:endParaRPr lang="pl-PL" sz="1200" b="1" dirty="0">
              <a:latin typeface="Arial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F9A110-A293-4581-8913-320496E8412A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141480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rgbClr val="DB133C"/>
              </a:buClr>
              <a:buFont typeface="Wingdings" pitchFamily="2" charset="2"/>
              <a:buChar char="§"/>
            </a:pPr>
            <a:endParaRPr lang="pl-PL" sz="1200" b="1" dirty="0">
              <a:latin typeface="Arial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F9A110-A293-4581-8913-320496E8412A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19352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72228-3EBF-4940-9557-EE7E19D3C023}" type="datetime1">
              <a:rPr lang="pl-PL" smtClean="0"/>
              <a:t>06.12.2019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22CBC-4718-4A64-99D5-269E6258F6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2813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4B04D-3954-488F-B4DB-3F108DAA1744}" type="datetime1">
              <a:rPr lang="pl-PL" smtClean="0"/>
              <a:t>06.12.2019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22CBC-4718-4A64-99D5-269E6258F6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810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32C42-A82A-4A57-93A7-DD2A47D1E4F6}" type="datetime1">
              <a:rPr lang="pl-PL" smtClean="0"/>
              <a:t>06.12.2019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22CBC-4718-4A64-99D5-269E6258F6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6624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re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1115616" y="72000"/>
            <a:ext cx="7571184" cy="1124742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800" b="1"/>
            </a:lvl1pPr>
          </a:lstStyle>
          <a:p>
            <a:r>
              <a:rPr lang="pl-PL" dirty="0"/>
              <a:t>Tytuł rozdziału</a:t>
            </a:r>
          </a:p>
        </p:txBody>
      </p:sp>
      <p:pic>
        <p:nvPicPr>
          <p:cNvPr id="8" name="Picture 2" descr="C:\Users\PIOJA\Pictures\ncn\logotyp\poprawione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115615" cy="1078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Symbol zastępczy zawartości 2"/>
          <p:cNvSpPr>
            <a:spLocks noGrp="1"/>
          </p:cNvSpPr>
          <p:nvPr>
            <p:ph sz="half" idx="13"/>
          </p:nvPr>
        </p:nvSpPr>
        <p:spPr>
          <a:xfrm>
            <a:off x="457200" y="1556792"/>
            <a:ext cx="8219256" cy="427707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rgbClr val="DB133C"/>
              </a:buClr>
              <a:buFont typeface="Wingdings" pitchFamily="2" charset="2"/>
              <a:buChar char="§"/>
              <a:defRPr sz="2800">
                <a:solidFill>
                  <a:srgbClr val="58585A"/>
                </a:solidFill>
              </a:defRPr>
            </a:lvl1pPr>
            <a:lvl2pPr marL="742950" indent="-285750">
              <a:buClr>
                <a:srgbClr val="DB133C"/>
              </a:buClr>
              <a:buFont typeface="Wingdings" pitchFamily="2" charset="2"/>
              <a:buChar char="§"/>
              <a:defRPr sz="2400">
                <a:solidFill>
                  <a:srgbClr val="58585A"/>
                </a:solidFill>
              </a:defRPr>
            </a:lvl2pPr>
            <a:lvl3pPr marL="1143000" indent="-228600">
              <a:buClr>
                <a:srgbClr val="DB133C"/>
              </a:buClr>
              <a:buFont typeface="Wingdings" pitchFamily="2" charset="2"/>
              <a:buChar char="§"/>
              <a:defRPr sz="2000">
                <a:solidFill>
                  <a:srgbClr val="58585A"/>
                </a:solidFill>
              </a:defRPr>
            </a:lvl3pPr>
            <a:lvl4pPr marL="1600200" indent="-228600">
              <a:buClr>
                <a:srgbClr val="DB133C"/>
              </a:buClr>
              <a:buFont typeface="Arial" pitchFamily="34" charset="0"/>
              <a:buChar char="•"/>
              <a:defRPr sz="1800">
                <a:solidFill>
                  <a:srgbClr val="58585A"/>
                </a:solidFill>
              </a:defRPr>
            </a:lvl4pPr>
            <a:lvl5pPr marL="2057400" indent="-228600">
              <a:buClr>
                <a:srgbClr val="DB133C"/>
              </a:buClr>
              <a:buFont typeface="Arial" pitchFamily="34" charset="0"/>
              <a:buChar char="•"/>
              <a:defRPr sz="1800">
                <a:solidFill>
                  <a:srgbClr val="58585A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9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820473" y="6453336"/>
            <a:ext cx="323528" cy="294379"/>
          </a:xfrm>
          <a:prstGeom prst="rect">
            <a:avLst/>
          </a:prstGeom>
          <a:solidFill>
            <a:srgbClr val="DB133C"/>
          </a:solidFill>
        </p:spPr>
        <p:txBody>
          <a:bodyPr wrap="none" lIns="0" tIns="0" rIns="0" bIns="0" anchor="ctr"/>
          <a:lstStyle>
            <a:lvl1pPr algn="ctr">
              <a:defRPr sz="11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30C7376-5BD8-4B18-A792-65A73A5F61B6}" type="slidenum">
              <a:rPr lang="pl-PL" smtClean="0">
                <a:solidFill>
                  <a:prstClr val="white"/>
                </a:solidFill>
              </a:rPr>
              <a:pPr/>
              <a:t>‹#›</a:t>
            </a:fld>
            <a:endParaRPr lang="pl-PL" dirty="0">
              <a:solidFill>
                <a:prstClr val="white"/>
              </a:solidFill>
            </a:endParaRPr>
          </a:p>
        </p:txBody>
      </p:sp>
      <p:sp>
        <p:nvSpPr>
          <p:cNvPr id="10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5438403" y="6453336"/>
            <a:ext cx="3238053" cy="288032"/>
          </a:xfrm>
          <a:prstGeom prst="rect">
            <a:avLst/>
          </a:prstGeom>
        </p:spPr>
        <p:txBody>
          <a:bodyPr anchor="ctr"/>
          <a:lstStyle>
            <a:lvl1pPr algn="r">
              <a:defRPr sz="1400" b="1">
                <a:solidFill>
                  <a:srgbClr val="58585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GB">
                <a:ea typeface="Calibri"/>
              </a:rPr>
              <a:t>RECFA visit to Poland </a:t>
            </a:r>
            <a:r>
              <a:rPr lang="en-GB">
                <a:ea typeface="Calibri"/>
                <a:cs typeface="Times New Roman"/>
              </a:rPr>
              <a:t>2012</a:t>
            </a:r>
            <a:endParaRPr lang="en-GB" dirty="0"/>
          </a:p>
        </p:txBody>
      </p:sp>
      <p:pic>
        <p:nvPicPr>
          <p:cNvPr id="11" name="Picture 3" descr="C:\Users\PIOJA\Pictures\ncn\logotyp\poprawione\logo-poziom-en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896" y="6453336"/>
            <a:ext cx="3384000" cy="285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1444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5074D-8BBE-4DDC-BF3E-E9CF080EF0E4}" type="datetime1">
              <a:rPr lang="pl-PL" smtClean="0"/>
              <a:t>06.12.2019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22CBC-4718-4A64-99D5-269E6258F6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02985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70B8E-A05F-4464-B0CD-CA7C79EA7A9D}" type="datetime1">
              <a:rPr lang="pl-PL" smtClean="0"/>
              <a:t>06.12.2019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22CBC-4718-4A64-99D5-269E6258F6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44402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0552C-4844-4616-87C0-3CDA5670F107}" type="datetime1">
              <a:rPr lang="pl-PL" smtClean="0"/>
              <a:t>06.12.2019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22CBC-4718-4A64-99D5-269E6258F6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89110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6FEEB-52B3-401D-8478-E9D90B35C250}" type="datetime1">
              <a:rPr lang="pl-PL" smtClean="0"/>
              <a:t>06.12.2019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22CBC-4718-4A64-99D5-269E6258F6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62640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27140-AA7B-4EF3-B7D5-3B31024A03C9}" type="datetime1">
              <a:rPr lang="pl-PL" smtClean="0"/>
              <a:t>06.12.2019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22CBC-4718-4A64-99D5-269E6258F6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4408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C1920-113D-41F4-B845-2C4E8CAAE370}" type="datetime1">
              <a:rPr lang="pl-PL" smtClean="0"/>
              <a:t>06.12.2019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22CBC-4718-4A64-99D5-269E6258F6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51631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6ACF1-44F8-47E5-B8DD-BE0A444008A2}" type="datetime1">
              <a:rPr lang="pl-PL" smtClean="0"/>
              <a:t>06.12.2019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22CBC-4718-4A64-99D5-269E6258F6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4251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A77-AA9F-4CC9-AFAA-60FAAA16DF8A}" type="datetime1">
              <a:rPr lang="pl-PL" smtClean="0"/>
              <a:t>06.12.2019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22CBC-4718-4A64-99D5-269E6258F6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5550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23441-8AAD-4CA7-AD61-D37A04687858}" type="datetime1">
              <a:rPr lang="pl-PL" smtClean="0"/>
              <a:t>06.12.2019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22CBC-4718-4A64-99D5-269E6258F6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64650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4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4.png"/><Relationship Id="rId7" Type="http://schemas.microsoft.com/office/2007/relationships/hdphoto" Target="../media/hdphoto2.wd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microsoft.com/office/2007/relationships/hdphoto" Target="../media/hdphoto1.wdp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Relationship Id="rId4" Type="http://schemas.openxmlformats.org/officeDocument/2006/relationships/comments" Target="../comments/commen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png"/><Relationship Id="rId5" Type="http://schemas.openxmlformats.org/officeDocument/2006/relationships/image" Target="../media/image21.png"/><Relationship Id="rId4" Type="http://schemas.openxmlformats.org/officeDocument/2006/relationships/image" Target="../media/image8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Relationship Id="rId4" Type="http://schemas.openxmlformats.org/officeDocument/2006/relationships/comments" Target="../comments/comment2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4.png"/><Relationship Id="rId7" Type="http://schemas.openxmlformats.org/officeDocument/2006/relationships/image" Target="../media/image2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10" Type="http://schemas.openxmlformats.org/officeDocument/2006/relationships/image" Target="../media/image28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3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2219"/>
            <a:ext cx="9180512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-36512" y="3426781"/>
            <a:ext cx="9192663" cy="1944216"/>
          </a:xfrm>
        </p:spPr>
        <p:txBody>
          <a:bodyPr>
            <a:noAutofit/>
          </a:bodyPr>
          <a:lstStyle/>
          <a:p>
            <a:r>
              <a:rPr lang="pl-PL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Narodowe Centrum Nauki </a:t>
            </a:r>
            <a:br>
              <a:rPr lang="pl-PL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pl-PL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– gramy dla polskiej nauki</a:t>
            </a:r>
            <a:br>
              <a:rPr lang="pl-PL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br>
              <a:rPr lang="pl-PL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br>
              <a:rPr lang="pl-PL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pl-PL" sz="2400" dirty="0"/>
              <a:t>XXIX Konferencja Kolegium Prorektorów ds. Nauki i Rozwoju </a:t>
            </a:r>
            <a:br>
              <a:rPr lang="pl-PL" sz="2400" dirty="0"/>
            </a:br>
            <a:r>
              <a:rPr lang="pl-PL" sz="2400" dirty="0"/>
              <a:t>publicznych wyższych szkół technicznych</a:t>
            </a:r>
            <a:br>
              <a:rPr lang="pl-PL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br>
              <a:rPr lang="pl-PL" b="1" dirty="0"/>
            </a:br>
            <a:br>
              <a:rPr lang="pl-PL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br>
              <a:rPr lang="pl-PL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pl-PL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95536" y="4436920"/>
            <a:ext cx="8510940" cy="866410"/>
          </a:xfrm>
        </p:spPr>
        <p:txBody>
          <a:bodyPr>
            <a:normAutofit fontScale="25000" lnSpcReduction="20000"/>
          </a:bodyPr>
          <a:lstStyle/>
          <a:p>
            <a:pPr marL="3175" lvl="0" algn="r" defTabSz="1616075"/>
            <a:r>
              <a:rPr lang="pl-PL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 </a:t>
            </a:r>
          </a:p>
          <a:p>
            <a:pPr marL="3175" lvl="0" algn="r" defTabSz="1616075"/>
            <a:br>
              <a:rPr lang="pl-PL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pl-PL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3175" lvl="0" algn="r" defTabSz="1616075"/>
            <a:endParaRPr lang="pl-PL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3175" lvl="0" algn="r" defTabSz="1616075"/>
            <a:endParaRPr lang="pl-PL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3175" lvl="0" algn="r" defTabSz="1616075"/>
            <a:endParaRPr lang="pl-PL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3175" lvl="0" algn="r" defTabSz="1616075"/>
            <a:endParaRPr lang="pl-PL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3175" lvl="0" algn="r" defTabSz="1616075"/>
            <a:endParaRPr lang="pl-PL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3175" lvl="0" algn="r" defTabSz="1616075"/>
            <a:endParaRPr lang="pl-PL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3175" lvl="0" algn="r" defTabSz="1616075"/>
            <a:endParaRPr lang="pl-PL" sz="5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3175" lvl="0" algn="r" defTabSz="1616075"/>
            <a:endParaRPr lang="pl-PL" sz="5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3175" lvl="0" algn="r" defTabSz="1616075"/>
            <a:endParaRPr lang="pl-PL" sz="5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3175" lvl="0" algn="r" defTabSz="1616075"/>
            <a:endParaRPr lang="pl-PL" sz="5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3175" lvl="0" algn="r" defTabSz="1616075"/>
            <a:endParaRPr lang="pl-PL" sz="5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3175" lvl="0" algn="r" defTabSz="1616075"/>
            <a:r>
              <a:rPr lang="pl-PL" sz="5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dr inż. Tomasz Szumełda  </a:t>
            </a:r>
            <a:endParaRPr lang="en-US" sz="5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22CBC-4718-4A64-99D5-269E6258F666}" type="slidenum">
              <a:rPr lang="pl-PL" smtClean="0">
                <a:solidFill>
                  <a:srgbClr val="DB133C"/>
                </a:solidFill>
              </a:rPr>
              <a:t>1</a:t>
            </a:fld>
            <a:endParaRPr lang="pl-PL" dirty="0">
              <a:solidFill>
                <a:srgbClr val="DB13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2356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>
                <a:solidFill>
                  <a:prstClr val="white"/>
                </a:solidFill>
              </a:rPr>
              <a:pPr/>
              <a:t>10</a:t>
            </a:fld>
            <a:endParaRPr lang="pl-PL" dirty="0">
              <a:solidFill>
                <a:prstClr val="white"/>
              </a:solidFill>
            </a:endParaRPr>
          </a:p>
        </p:txBody>
      </p:sp>
      <p:pic>
        <p:nvPicPr>
          <p:cNvPr id="15" name="Picture 4" descr="http://www.ncn.gov.pl/drupal/sites/all/themes/ncn-nowa/img/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46143"/>
            <a:ext cx="4105275" cy="34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Prostokąt 10"/>
          <p:cNvSpPr/>
          <p:nvPr/>
        </p:nvSpPr>
        <p:spPr>
          <a:xfrm>
            <a:off x="4383312" y="2173530"/>
            <a:ext cx="2286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Programy Ministra</a:t>
            </a:r>
          </a:p>
        </p:txBody>
      </p:sp>
      <p:cxnSp>
        <p:nvCxnSpPr>
          <p:cNvPr id="13" name="Łącznik prostoliniowy 10"/>
          <p:cNvCxnSpPr/>
          <p:nvPr/>
        </p:nvCxnSpPr>
        <p:spPr>
          <a:xfrm>
            <a:off x="180082" y="2640260"/>
            <a:ext cx="8424168" cy="0"/>
          </a:xfrm>
          <a:prstGeom prst="line">
            <a:avLst/>
          </a:prstGeom>
          <a:noFill/>
          <a:ln w="25400" cap="flat" cmpd="sng" algn="ctr">
            <a:solidFill>
              <a:srgbClr val="FFFFFF">
                <a:lumMod val="6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4" name="Prostokąt 13"/>
          <p:cNvSpPr/>
          <p:nvPr/>
        </p:nvSpPr>
        <p:spPr>
          <a:xfrm>
            <a:off x="180082" y="2643816"/>
            <a:ext cx="3223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pl-PL" b="1" dirty="0">
                <a:solidFill>
                  <a:srgbClr val="FFFFFF">
                    <a:lumMod val="50000"/>
                  </a:srgbClr>
                </a:solidFill>
                <a:latin typeface="Arial"/>
              </a:rPr>
              <a:t>Agencje finansujące naukę:</a:t>
            </a:r>
            <a:endParaRPr lang="en-GB" b="1" dirty="0">
              <a:solidFill>
                <a:srgbClr val="FFFFFF">
                  <a:lumMod val="50000"/>
                </a:srgbClr>
              </a:solidFill>
              <a:latin typeface="Arial"/>
            </a:endParaRPr>
          </a:p>
        </p:txBody>
      </p:sp>
      <p:cxnSp>
        <p:nvCxnSpPr>
          <p:cNvPr id="17" name="Łącznik prosty ze strzałką 16"/>
          <p:cNvCxnSpPr/>
          <p:nvPr/>
        </p:nvCxnSpPr>
        <p:spPr>
          <a:xfrm>
            <a:off x="3594187" y="1996030"/>
            <a:ext cx="789125" cy="343918"/>
          </a:xfrm>
          <a:prstGeom prst="straightConnector1">
            <a:avLst/>
          </a:prstGeom>
          <a:noFill/>
          <a:ln w="38100" cap="flat" cmpd="sng" algn="ctr">
            <a:solidFill>
              <a:srgbClr val="DB133C"/>
            </a:solidFill>
            <a:prstDash val="solid"/>
            <a:tailEnd type="arrow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18" name="Łącznik prosty ze strzałką 17"/>
          <p:cNvCxnSpPr/>
          <p:nvPr/>
        </p:nvCxnSpPr>
        <p:spPr>
          <a:xfrm>
            <a:off x="827584" y="1988840"/>
            <a:ext cx="0" cy="648072"/>
          </a:xfrm>
          <a:prstGeom prst="straightConnector1">
            <a:avLst/>
          </a:prstGeom>
          <a:noFill/>
          <a:ln w="38100" cap="flat" cmpd="sng" algn="ctr">
            <a:solidFill>
              <a:srgbClr val="DB133C"/>
            </a:solidFill>
            <a:prstDash val="solid"/>
            <a:tailEnd type="arrow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sp>
        <p:nvSpPr>
          <p:cNvPr id="19" name="Prostokąt 18"/>
          <p:cNvSpPr/>
          <p:nvPr/>
        </p:nvSpPr>
        <p:spPr>
          <a:xfrm>
            <a:off x="180082" y="3052050"/>
            <a:ext cx="42469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>
                <a:solidFill>
                  <a:srgbClr val="DB133C"/>
                </a:solidFill>
                <a:latin typeface="Arial"/>
              </a:rPr>
              <a:t>Narodowe Centrum Nauki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l-PL" dirty="0">
                <a:solidFill>
                  <a:srgbClr val="DB133C"/>
                </a:solidFill>
                <a:latin typeface="Arial" pitchFamily="34" charset="0"/>
                <a:cs typeface="Arial" pitchFamily="34" charset="0"/>
              </a:rPr>
              <a:t>Badania podstawowe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l-PL" b="1" dirty="0">
                <a:solidFill>
                  <a:srgbClr val="DB133C"/>
                </a:solidFill>
                <a:latin typeface="Arial" pitchFamily="34" charset="0"/>
                <a:cs typeface="Arial" pitchFamily="34" charset="0"/>
              </a:rPr>
              <a:t>Budżet: 1 278 535 000 zł</a:t>
            </a:r>
          </a:p>
        </p:txBody>
      </p:sp>
      <p:sp>
        <p:nvSpPr>
          <p:cNvPr id="20" name="pole tekstowe 19"/>
          <p:cNvSpPr txBox="1"/>
          <p:nvPr/>
        </p:nvSpPr>
        <p:spPr>
          <a:xfrm>
            <a:off x="218511" y="142426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MINISTERSTWO NAUKI </a:t>
            </a:r>
          </a:p>
          <a:p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i SZKOLNICTWA WYŻSZEGO</a:t>
            </a:r>
          </a:p>
        </p:txBody>
      </p:sp>
      <p:sp>
        <p:nvSpPr>
          <p:cNvPr id="21" name="Prostokąt 20"/>
          <p:cNvSpPr/>
          <p:nvPr/>
        </p:nvSpPr>
        <p:spPr>
          <a:xfrm>
            <a:off x="156173" y="4086050"/>
            <a:ext cx="539910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Narodowe Centrum Badań i Rozwoju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Prace rozwojowe i badania stosowane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Budżet: </a:t>
            </a:r>
            <a:r>
              <a:rPr lang="pl-PL" dirty="0">
                <a:solidFill>
                  <a:srgbClr val="DB133C"/>
                </a:solidFill>
                <a:latin typeface="Arial" pitchFamily="34" charset="0"/>
                <a:cs typeface="Arial" pitchFamily="34" charset="0"/>
              </a:rPr>
              <a:t>3 294 645 000 zł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Prostokąt 21"/>
          <p:cNvSpPr/>
          <p:nvPr/>
        </p:nvSpPr>
        <p:spPr>
          <a:xfrm>
            <a:off x="156173" y="5135144"/>
            <a:ext cx="5526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Narodowa Agencja Wymiany Akademickiej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wspieranie wymiany akademickiej i współpracy międzynarodowej </a:t>
            </a:r>
          </a:p>
          <a:p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Budżet: </a:t>
            </a:r>
            <a:r>
              <a:rPr lang="pl-PL" dirty="0">
                <a:solidFill>
                  <a:srgbClr val="DB133C"/>
                </a:solidFill>
                <a:latin typeface="Arial" pitchFamily="34" charset="0"/>
                <a:cs typeface="Arial" pitchFamily="34" charset="0"/>
              </a:rPr>
              <a:t>93 947 000 zł</a:t>
            </a:r>
          </a:p>
        </p:txBody>
      </p:sp>
      <p:sp>
        <p:nvSpPr>
          <p:cNvPr id="23" name="Tytuł 1"/>
          <p:cNvSpPr>
            <a:spLocks noGrp="1"/>
          </p:cNvSpPr>
          <p:nvPr>
            <p:ph type="title"/>
          </p:nvPr>
        </p:nvSpPr>
        <p:spPr>
          <a:xfrm>
            <a:off x="1115616" y="-8446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FINANSOWANIE NAUKI 2019</a:t>
            </a:r>
            <a:b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en-US" sz="2200" b="1" dirty="0">
              <a:solidFill>
                <a:srgbClr val="DB13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4" name="Wykres 2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7342550"/>
              </p:ext>
            </p:extLst>
          </p:nvPr>
        </p:nvGraphicFramePr>
        <p:xfrm>
          <a:off x="5177907" y="2410521"/>
          <a:ext cx="3792051" cy="45987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502977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>
                <a:solidFill>
                  <a:prstClr val="white"/>
                </a:solidFill>
              </a:rPr>
              <a:pPr/>
              <a:t>11</a:t>
            </a:fld>
            <a:endParaRPr lang="pl-PL" dirty="0">
              <a:solidFill>
                <a:prstClr val="white"/>
              </a:solidFill>
            </a:endParaRPr>
          </a:p>
        </p:txBody>
      </p:sp>
      <p:pic>
        <p:nvPicPr>
          <p:cNvPr id="15" name="Picture 4" descr="http://www.ncn.gov.pl/drupal/sites/all/themes/ncn-nowa/img/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46143"/>
            <a:ext cx="4105275" cy="34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pole tekstowe 8"/>
          <p:cNvSpPr txBox="1"/>
          <p:nvPr/>
        </p:nvSpPr>
        <p:spPr>
          <a:xfrm>
            <a:off x="4698533" y="1878698"/>
            <a:ext cx="12575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SONATA</a:t>
            </a:r>
          </a:p>
        </p:txBody>
      </p:sp>
      <p:sp>
        <p:nvSpPr>
          <p:cNvPr id="12" name="pole tekstowe 11"/>
          <p:cNvSpPr txBox="1"/>
          <p:nvPr/>
        </p:nvSpPr>
        <p:spPr>
          <a:xfrm>
            <a:off x="7055734" y="1917710"/>
            <a:ext cx="16521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SONATA BIS</a:t>
            </a:r>
          </a:p>
        </p:txBody>
      </p:sp>
      <p:sp>
        <p:nvSpPr>
          <p:cNvPr id="2" name="Prostokąt 1"/>
          <p:cNvSpPr/>
          <p:nvPr/>
        </p:nvSpPr>
        <p:spPr>
          <a:xfrm>
            <a:off x="97831" y="1119668"/>
            <a:ext cx="390363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b="1" kern="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Times New Roman"/>
              </a:rPr>
              <a:t>Konkursy na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projekty badawcze:</a:t>
            </a:r>
          </a:p>
          <a:p>
            <a:endParaRPr lang="pl-PL" sz="1000" b="1" dirty="0">
              <a:solidFill>
                <a:srgbClr val="DB133C"/>
              </a:solidFill>
              <a:latin typeface="Arial" pitchFamily="34" charset="0"/>
              <a:cs typeface="Arial" pitchFamily="34" charset="0"/>
            </a:endParaRPr>
          </a:p>
          <a:p>
            <a:r>
              <a:rPr lang="pl-PL" sz="1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POCZĄTKUJĄCY NAUKOWCY</a:t>
            </a:r>
          </a:p>
          <a:p>
            <a:endParaRPr lang="pl-PL" b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Obraz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359" y="1878698"/>
            <a:ext cx="146321" cy="271106"/>
          </a:xfrm>
          <a:prstGeom prst="rect">
            <a:avLst/>
          </a:prstGeom>
          <a:effectLst>
            <a:glow rad="63500">
              <a:schemeClr val="bg1">
                <a:alpha val="40000"/>
              </a:schemeClr>
            </a:glow>
          </a:effectLst>
        </p:spPr>
      </p:pic>
      <p:sp>
        <p:nvSpPr>
          <p:cNvPr id="11" name="pole tekstowe 10"/>
          <p:cNvSpPr txBox="1"/>
          <p:nvPr/>
        </p:nvSpPr>
        <p:spPr>
          <a:xfrm>
            <a:off x="308727" y="1849041"/>
            <a:ext cx="216002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PRELUDIUM</a:t>
            </a:r>
          </a:p>
          <a:p>
            <a:endParaRPr lang="pl-PL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pole tekstowe 12"/>
          <p:cNvSpPr txBox="1"/>
          <p:nvPr/>
        </p:nvSpPr>
        <p:spPr>
          <a:xfrm>
            <a:off x="134991" y="2252993"/>
            <a:ext cx="1997146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osoby bez stopnia naukowego doktora, otwarcie przewodu doktorskiego nie jest warunkiem ubiegania </a:t>
            </a:r>
          </a:p>
          <a:p>
            <a:r>
              <a:rPr lang="pl-PL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się o finansowanie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2408255" y="1849041"/>
            <a:ext cx="21600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pl-PL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SONATINA</a:t>
            </a:r>
          </a:p>
          <a:p>
            <a:endParaRPr lang="pl-PL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6" name="Obraz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6247" y="1917710"/>
            <a:ext cx="144016" cy="245674"/>
          </a:xfrm>
          <a:prstGeom prst="rect">
            <a:avLst/>
          </a:prstGeom>
          <a:effectLst>
            <a:glow rad="63500">
              <a:schemeClr val="bg1">
                <a:alpha val="40000"/>
              </a:schemeClr>
            </a:glow>
          </a:effectLst>
        </p:spPr>
      </p:pic>
      <p:sp>
        <p:nvSpPr>
          <p:cNvPr id="18" name="pole tekstowe 17"/>
          <p:cNvSpPr txBox="1"/>
          <p:nvPr/>
        </p:nvSpPr>
        <p:spPr>
          <a:xfrm>
            <a:off x="2180762" y="2291649"/>
            <a:ext cx="20160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stopień naukowy doktora uzyskany w okresie do 3 lat przed rokiem złożenia wniosku</a:t>
            </a:r>
          </a:p>
        </p:txBody>
      </p:sp>
      <p:pic>
        <p:nvPicPr>
          <p:cNvPr id="19" name="Obraz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7783" y="1925510"/>
            <a:ext cx="203390" cy="232445"/>
          </a:xfrm>
          <a:prstGeom prst="rect">
            <a:avLst/>
          </a:prstGeom>
          <a:effectLst>
            <a:glow rad="63500">
              <a:schemeClr val="bg1">
                <a:alpha val="40000"/>
              </a:schemeClr>
            </a:glow>
          </a:effectLst>
        </p:spPr>
      </p:pic>
      <p:sp>
        <p:nvSpPr>
          <p:cNvPr id="20" name="pole tekstowe 19"/>
          <p:cNvSpPr txBox="1"/>
          <p:nvPr/>
        </p:nvSpPr>
        <p:spPr>
          <a:xfrm>
            <a:off x="4404407" y="2268187"/>
            <a:ext cx="2850473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stopień naukowy doktora</a:t>
            </a:r>
          </a:p>
          <a:p>
            <a:pPr algn="just"/>
            <a:r>
              <a:rPr lang="pl-PL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uzyskany w okresie od 2 do 7 lat</a:t>
            </a:r>
          </a:p>
          <a:p>
            <a:pPr algn="just"/>
            <a:r>
              <a:rPr lang="pl-PL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przed rokiem złożenia wniosku</a:t>
            </a:r>
          </a:p>
        </p:txBody>
      </p:sp>
      <p:pic>
        <p:nvPicPr>
          <p:cNvPr id="21" name="Obraz 2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2677" y="1955895"/>
            <a:ext cx="271008" cy="214937"/>
          </a:xfrm>
          <a:prstGeom prst="rect">
            <a:avLst/>
          </a:prstGeom>
          <a:effectLst>
            <a:glow rad="63500">
              <a:schemeClr val="bg1">
                <a:alpha val="40000"/>
              </a:schemeClr>
            </a:glow>
          </a:effectLst>
        </p:spPr>
      </p:pic>
      <p:sp>
        <p:nvSpPr>
          <p:cNvPr id="22" name="pole tekstowe 21"/>
          <p:cNvSpPr txBox="1"/>
          <p:nvPr/>
        </p:nvSpPr>
        <p:spPr>
          <a:xfrm>
            <a:off x="6846247" y="2268187"/>
            <a:ext cx="2850473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stopień naukowy doktora</a:t>
            </a:r>
          </a:p>
          <a:p>
            <a:pPr algn="just"/>
            <a:r>
              <a:rPr lang="pl-PL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uzyskany w okresie od 5 do 12 lat</a:t>
            </a:r>
          </a:p>
          <a:p>
            <a:pPr algn="just"/>
            <a:r>
              <a:rPr lang="pl-PL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przed rokiem złożenia wniosku</a:t>
            </a:r>
          </a:p>
        </p:txBody>
      </p:sp>
      <p:cxnSp>
        <p:nvCxnSpPr>
          <p:cNvPr id="23" name="Łącznik prostoliniowy 8"/>
          <p:cNvCxnSpPr/>
          <p:nvPr/>
        </p:nvCxnSpPr>
        <p:spPr>
          <a:xfrm>
            <a:off x="251519" y="1849041"/>
            <a:ext cx="8424168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pole tekstowe 23"/>
          <p:cNvSpPr txBox="1"/>
          <p:nvPr/>
        </p:nvSpPr>
        <p:spPr>
          <a:xfrm>
            <a:off x="2222392" y="1556448"/>
            <a:ext cx="43640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NAUKOWCY POSIADAJĄCY STOPIEŃ NAUKOWY DOKTORA</a:t>
            </a:r>
          </a:p>
        </p:txBody>
      </p:sp>
      <p:cxnSp>
        <p:nvCxnSpPr>
          <p:cNvPr id="25" name="Łącznik prostoliniowy 9"/>
          <p:cNvCxnSpPr/>
          <p:nvPr/>
        </p:nvCxnSpPr>
        <p:spPr>
          <a:xfrm flipH="1">
            <a:off x="2092134" y="1655965"/>
            <a:ext cx="2644" cy="165885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159585" y="3493714"/>
            <a:ext cx="199605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DOŚWIADCZENI NAUKOWCY</a:t>
            </a:r>
          </a:p>
        </p:txBody>
      </p:sp>
      <p:sp>
        <p:nvSpPr>
          <p:cNvPr id="6" name="Prostokąt 5"/>
          <p:cNvSpPr/>
          <p:nvPr/>
        </p:nvSpPr>
        <p:spPr>
          <a:xfrm>
            <a:off x="2222392" y="3501967"/>
            <a:ext cx="206819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LAUREACI KONKURSÓW NCN</a:t>
            </a:r>
          </a:p>
        </p:txBody>
      </p:sp>
      <p:sp>
        <p:nvSpPr>
          <p:cNvPr id="26" name="pole tekstowe 25"/>
          <p:cNvSpPr txBox="1"/>
          <p:nvPr/>
        </p:nvSpPr>
        <p:spPr>
          <a:xfrm>
            <a:off x="4457349" y="3504371"/>
            <a:ext cx="34204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OTWARTE DLA WSZYSTKICH NAUKOWCÓW</a:t>
            </a:r>
          </a:p>
        </p:txBody>
      </p:sp>
      <p:sp>
        <p:nvSpPr>
          <p:cNvPr id="27" name="pole tekstowe 26"/>
          <p:cNvSpPr txBox="1"/>
          <p:nvPr/>
        </p:nvSpPr>
        <p:spPr>
          <a:xfrm>
            <a:off x="268168" y="3849105"/>
            <a:ext cx="21600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MAESTRO</a:t>
            </a:r>
          </a:p>
        </p:txBody>
      </p:sp>
      <p:sp>
        <p:nvSpPr>
          <p:cNvPr id="8" name="Prostokąt 7"/>
          <p:cNvSpPr/>
          <p:nvPr/>
        </p:nvSpPr>
        <p:spPr>
          <a:xfrm>
            <a:off x="2560843" y="3895118"/>
            <a:ext cx="10011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TANGO</a:t>
            </a:r>
          </a:p>
        </p:txBody>
      </p:sp>
      <p:sp>
        <p:nvSpPr>
          <p:cNvPr id="28" name="pole tekstowe 27"/>
          <p:cNvSpPr txBox="1"/>
          <p:nvPr/>
        </p:nvSpPr>
        <p:spPr>
          <a:xfrm>
            <a:off x="4568275" y="3849105"/>
            <a:ext cx="1482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OPUS</a:t>
            </a:r>
          </a:p>
        </p:txBody>
      </p:sp>
      <p:pic>
        <p:nvPicPr>
          <p:cNvPr id="30" name="Obraz 2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422" y="3882797"/>
            <a:ext cx="143956" cy="254322"/>
          </a:xfrm>
          <a:prstGeom prst="rect">
            <a:avLst/>
          </a:prstGeom>
          <a:effectLst>
            <a:glow rad="63500">
              <a:schemeClr val="bg1">
                <a:alpha val="40000"/>
              </a:schemeClr>
            </a:glow>
          </a:effectLst>
        </p:spPr>
      </p:pic>
      <p:pic>
        <p:nvPicPr>
          <p:cNvPr id="31" name="Obraz 3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6143" y="3954878"/>
            <a:ext cx="197875" cy="225145"/>
          </a:xfrm>
          <a:prstGeom prst="rect">
            <a:avLst/>
          </a:prstGeom>
          <a:effectLst>
            <a:glow rad="63500">
              <a:schemeClr val="bg1">
                <a:alpha val="40000"/>
              </a:schemeClr>
            </a:glow>
          </a:effectLst>
        </p:spPr>
      </p:pic>
      <p:pic>
        <p:nvPicPr>
          <p:cNvPr id="32" name="Obraz 3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2715" y="3868582"/>
            <a:ext cx="143152" cy="361156"/>
          </a:xfrm>
          <a:prstGeom prst="rect">
            <a:avLst/>
          </a:prstGeom>
          <a:effectLst>
            <a:glow rad="63500">
              <a:schemeClr val="bg1">
                <a:alpha val="40000"/>
              </a:schemeClr>
            </a:glow>
          </a:effectLst>
        </p:spPr>
      </p:pic>
      <p:cxnSp>
        <p:nvCxnSpPr>
          <p:cNvPr id="34" name="Łącznik prostoliniowy 8"/>
          <p:cNvCxnSpPr/>
          <p:nvPr/>
        </p:nvCxnSpPr>
        <p:spPr>
          <a:xfrm>
            <a:off x="295699" y="3841424"/>
            <a:ext cx="8424168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Łącznik prostoliniowy 9"/>
          <p:cNvCxnSpPr/>
          <p:nvPr/>
        </p:nvCxnSpPr>
        <p:spPr>
          <a:xfrm>
            <a:off x="2132137" y="3594225"/>
            <a:ext cx="0" cy="127102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Łącznik prostoliniowy 9"/>
          <p:cNvCxnSpPr/>
          <p:nvPr/>
        </p:nvCxnSpPr>
        <p:spPr>
          <a:xfrm>
            <a:off x="4290587" y="3613702"/>
            <a:ext cx="0" cy="127102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pole tekstowe 36"/>
          <p:cNvSpPr txBox="1"/>
          <p:nvPr/>
        </p:nvSpPr>
        <p:spPr>
          <a:xfrm>
            <a:off x="263171" y="4201225"/>
            <a:ext cx="198615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co najmniej stopień naukowy doktora, </a:t>
            </a:r>
          </a:p>
          <a:p>
            <a:r>
              <a:rPr lang="pl-PL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realizacja pionierskich badań naukowych</a:t>
            </a:r>
          </a:p>
        </p:txBody>
      </p:sp>
      <p:sp>
        <p:nvSpPr>
          <p:cNvPr id="38" name="Prostokąt 37"/>
          <p:cNvSpPr/>
          <p:nvPr/>
        </p:nvSpPr>
        <p:spPr>
          <a:xfrm>
            <a:off x="2191129" y="4219842"/>
            <a:ext cx="210602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wdrażanie wyników uzyskanych </a:t>
            </a:r>
          </a:p>
          <a:p>
            <a:r>
              <a:rPr lang="pl-PL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w rezultacie badań podstawowych</a:t>
            </a:r>
          </a:p>
        </p:txBody>
      </p:sp>
      <p:sp>
        <p:nvSpPr>
          <p:cNvPr id="39" name="pole tekstowe 38"/>
          <p:cNvSpPr txBox="1"/>
          <p:nvPr/>
        </p:nvSpPr>
        <p:spPr>
          <a:xfrm>
            <a:off x="4432799" y="4176727"/>
            <a:ext cx="344497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projekty badawcze,</a:t>
            </a:r>
          </a:p>
          <a:p>
            <a:r>
              <a:rPr lang="pl-PL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w tym projekty realizowane  </a:t>
            </a:r>
          </a:p>
          <a:p>
            <a:r>
              <a:rPr lang="pl-PL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we współpracy międzynarodowej </a:t>
            </a:r>
            <a:br>
              <a:rPr lang="pl-PL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l-PL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 finansowanie aparatury naukowo-badawczej</a:t>
            </a:r>
          </a:p>
        </p:txBody>
      </p:sp>
      <p:sp>
        <p:nvSpPr>
          <p:cNvPr id="42" name="Prostokąt 41"/>
          <p:cNvSpPr/>
          <p:nvPr/>
        </p:nvSpPr>
        <p:spPr>
          <a:xfrm>
            <a:off x="3834155" y="4982095"/>
            <a:ext cx="6215848" cy="3903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lnSpc>
                <a:spcPct val="115000"/>
              </a:lnSpc>
              <a:spcBef>
                <a:spcPts val="200"/>
              </a:spcBef>
              <a:tabLst>
                <a:tab pos="0" algn="l"/>
                <a:tab pos="365125" algn="l"/>
              </a:tabLst>
            </a:pPr>
            <a:r>
              <a:rPr lang="pl-PL" b="1" kern="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Times New Roman"/>
              </a:rPr>
              <a:t>Konkursy na stypendia, działania naukowe:</a:t>
            </a:r>
            <a:endParaRPr lang="pl-PL" kern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43" name="Obraz 4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4341" y="5539414"/>
            <a:ext cx="138458" cy="223443"/>
          </a:xfrm>
          <a:prstGeom prst="rect">
            <a:avLst/>
          </a:prstGeom>
          <a:effectLst>
            <a:glow rad="63500">
              <a:schemeClr val="bg1">
                <a:alpha val="40000"/>
              </a:schemeClr>
            </a:glow>
          </a:effectLst>
        </p:spPr>
      </p:pic>
      <p:sp>
        <p:nvSpPr>
          <p:cNvPr id="44" name="pole tekstowe 43"/>
          <p:cNvSpPr txBox="1"/>
          <p:nvPr/>
        </p:nvSpPr>
        <p:spPr>
          <a:xfrm>
            <a:off x="4453500" y="5534340"/>
            <a:ext cx="216002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ETIUDA</a:t>
            </a:r>
          </a:p>
          <a:p>
            <a:endParaRPr lang="pl-PL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pole tekstowe 44"/>
          <p:cNvSpPr txBox="1"/>
          <p:nvPr/>
        </p:nvSpPr>
        <p:spPr>
          <a:xfrm>
            <a:off x="4356730" y="5878198"/>
            <a:ext cx="191393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stypendium dla osób</a:t>
            </a:r>
          </a:p>
          <a:p>
            <a:r>
              <a:rPr lang="pl-PL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z otwartym przewodem doktorskim</a:t>
            </a:r>
          </a:p>
        </p:txBody>
      </p:sp>
      <p:sp>
        <p:nvSpPr>
          <p:cNvPr id="49" name="Prostokąt 48"/>
          <p:cNvSpPr/>
          <p:nvPr/>
        </p:nvSpPr>
        <p:spPr>
          <a:xfrm>
            <a:off x="6964484" y="5526235"/>
            <a:ext cx="1462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MINIATURA</a:t>
            </a:r>
          </a:p>
        </p:txBody>
      </p:sp>
      <p:pic>
        <p:nvPicPr>
          <p:cNvPr id="50" name="Obraz 4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597" y="5585297"/>
            <a:ext cx="90965" cy="255643"/>
          </a:xfrm>
          <a:prstGeom prst="rect">
            <a:avLst/>
          </a:prstGeom>
          <a:effectLst>
            <a:glow rad="63500">
              <a:schemeClr val="bg1">
                <a:alpha val="40000"/>
              </a:schemeClr>
            </a:glow>
          </a:effectLst>
        </p:spPr>
      </p:pic>
      <p:sp>
        <p:nvSpPr>
          <p:cNvPr id="51" name="pole tekstowe 50"/>
          <p:cNvSpPr txBox="1"/>
          <p:nvPr/>
        </p:nvSpPr>
        <p:spPr>
          <a:xfrm>
            <a:off x="6792677" y="5876255"/>
            <a:ext cx="2016224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pojedyncze działanie naukowe służące realizacji badań podstawowych</a:t>
            </a:r>
          </a:p>
        </p:txBody>
      </p:sp>
      <p:cxnSp>
        <p:nvCxnSpPr>
          <p:cNvPr id="52" name="Łącznik prostoliniowy 9"/>
          <p:cNvCxnSpPr>
            <a:cxnSpLocks/>
          </p:cNvCxnSpPr>
          <p:nvPr/>
        </p:nvCxnSpPr>
        <p:spPr>
          <a:xfrm flipV="1">
            <a:off x="4001464" y="5495795"/>
            <a:ext cx="4485624" cy="3044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3" name="Łącznik prostoliniowy 9"/>
          <p:cNvCxnSpPr/>
          <p:nvPr/>
        </p:nvCxnSpPr>
        <p:spPr>
          <a:xfrm>
            <a:off x="4207307" y="5298988"/>
            <a:ext cx="0" cy="1262153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4" name="Łącznik prostoliniowy 9"/>
          <p:cNvCxnSpPr/>
          <p:nvPr/>
        </p:nvCxnSpPr>
        <p:spPr>
          <a:xfrm>
            <a:off x="6710225" y="5230330"/>
            <a:ext cx="0" cy="1262153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pole tekstowe 2"/>
          <p:cNvSpPr txBox="1"/>
          <p:nvPr/>
        </p:nvSpPr>
        <p:spPr>
          <a:xfrm>
            <a:off x="1203582" y="498016"/>
            <a:ext cx="475252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KONKURSY KRAJOWE NCN</a:t>
            </a:r>
            <a:endParaRPr lang="pl-PL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5" name="pole tekstowe 54">
            <a:extLst>
              <a:ext uri="{FF2B5EF4-FFF2-40B4-BE49-F238E27FC236}">
                <a16:creationId xmlns:a16="http://schemas.microsoft.com/office/drawing/2014/main" id="{25ED2771-3FB0-4AD6-92A2-B8B017E40FC3}"/>
              </a:ext>
            </a:extLst>
          </p:cNvPr>
          <p:cNvSpPr txBox="1"/>
          <p:nvPr/>
        </p:nvSpPr>
        <p:spPr>
          <a:xfrm>
            <a:off x="675645" y="5274683"/>
            <a:ext cx="216002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PRELUDIUM BIS</a:t>
            </a:r>
          </a:p>
          <a:p>
            <a:endParaRPr lang="pl-PL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pole tekstowe 55">
            <a:extLst>
              <a:ext uri="{FF2B5EF4-FFF2-40B4-BE49-F238E27FC236}">
                <a16:creationId xmlns:a16="http://schemas.microsoft.com/office/drawing/2014/main" id="{9EC6AA3E-2AA5-4495-BC60-BA72BCF30593}"/>
              </a:ext>
            </a:extLst>
          </p:cNvPr>
          <p:cNvSpPr txBox="1"/>
          <p:nvPr/>
        </p:nvSpPr>
        <p:spPr>
          <a:xfrm>
            <a:off x="675645" y="5562976"/>
            <a:ext cx="201600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doktoranci w szkołach doktorskich</a:t>
            </a:r>
          </a:p>
        </p:txBody>
      </p:sp>
      <p:cxnSp>
        <p:nvCxnSpPr>
          <p:cNvPr id="57" name="Łącznik prostoliniowy 9">
            <a:extLst>
              <a:ext uri="{FF2B5EF4-FFF2-40B4-BE49-F238E27FC236}">
                <a16:creationId xmlns:a16="http://schemas.microsoft.com/office/drawing/2014/main" id="{079E92AC-DFBC-429C-9D7A-DCDBDFA8B561}"/>
              </a:ext>
            </a:extLst>
          </p:cNvPr>
          <p:cNvCxnSpPr>
            <a:cxnSpLocks/>
          </p:cNvCxnSpPr>
          <p:nvPr/>
        </p:nvCxnSpPr>
        <p:spPr>
          <a:xfrm>
            <a:off x="638041" y="5149045"/>
            <a:ext cx="15011" cy="101575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8" name="Łącznik prostoliniowy 9">
            <a:extLst>
              <a:ext uri="{FF2B5EF4-FFF2-40B4-BE49-F238E27FC236}">
                <a16:creationId xmlns:a16="http://schemas.microsoft.com/office/drawing/2014/main" id="{CD282655-8D26-4835-8766-DE4898AD3ECC}"/>
              </a:ext>
            </a:extLst>
          </p:cNvPr>
          <p:cNvCxnSpPr>
            <a:cxnSpLocks/>
          </p:cNvCxnSpPr>
          <p:nvPr/>
        </p:nvCxnSpPr>
        <p:spPr>
          <a:xfrm flipV="1">
            <a:off x="469617" y="5275221"/>
            <a:ext cx="2091226" cy="1056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0" name="pole tekstowe 59">
            <a:extLst>
              <a:ext uri="{FF2B5EF4-FFF2-40B4-BE49-F238E27FC236}">
                <a16:creationId xmlns:a16="http://schemas.microsoft.com/office/drawing/2014/main" id="{28FE6666-E6E6-41F3-A42F-A4757CBAF969}"/>
              </a:ext>
            </a:extLst>
          </p:cNvPr>
          <p:cNvSpPr txBox="1"/>
          <p:nvPr/>
        </p:nvSpPr>
        <p:spPr>
          <a:xfrm>
            <a:off x="645469" y="5052767"/>
            <a:ext cx="34204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PROMOTORZY W SZKOŁACH DOKTORSKICH</a:t>
            </a:r>
          </a:p>
        </p:txBody>
      </p:sp>
    </p:spTree>
    <p:extLst>
      <p:ext uri="{BB962C8B-B14F-4D97-AF65-F5344CB8AC3E}">
        <p14:creationId xmlns:p14="http://schemas.microsoft.com/office/powerpoint/2010/main" val="3430754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l-PL" sz="3600" dirty="0">
                <a:solidFill>
                  <a:srgbClr val="EB1D49"/>
                </a:solidFill>
              </a:rPr>
              <a:t>Kalendarz konkursowy</a:t>
            </a:r>
            <a:endParaRPr lang="en-GB" sz="3600" dirty="0">
              <a:solidFill>
                <a:srgbClr val="EB1D49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3"/>
          </p:nvPr>
        </p:nvSpPr>
        <p:spPr>
          <a:xfrm>
            <a:off x="417884" y="4847607"/>
            <a:ext cx="7571184" cy="1296144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pl-PL" sz="1800" b="1" dirty="0"/>
              <a:t>Ogłoszenie = udostępnienie dokumentacji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1800" b="1" dirty="0"/>
              <a:t>Nabór wniosków - 3 miesiące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1800" b="1" dirty="0"/>
              <a:t>Wyniki do 9 miesięcy po ogłoszeniu konkursu</a:t>
            </a:r>
            <a:endParaRPr lang="en-GB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>
                <a:solidFill>
                  <a:prstClr val="white"/>
                </a:solidFill>
              </a:rPr>
              <a:pPr/>
              <a:t>12</a:t>
            </a:fld>
            <a:endParaRPr lang="pl-PL" dirty="0">
              <a:solidFill>
                <a:prstClr val="white"/>
              </a:solidFill>
            </a:endParaRPr>
          </a:p>
        </p:txBody>
      </p:sp>
      <p:sp>
        <p:nvSpPr>
          <p:cNvPr id="15" name="pole tekstowe 14"/>
          <p:cNvSpPr txBox="1"/>
          <p:nvPr/>
        </p:nvSpPr>
        <p:spPr>
          <a:xfrm>
            <a:off x="4937049" y="1862826"/>
            <a:ext cx="1270766" cy="2031325"/>
          </a:xfrm>
          <a:prstGeom prst="rect">
            <a:avLst/>
          </a:prstGeom>
          <a:noFill/>
          <a:ln>
            <a:solidFill>
              <a:srgbClr val="DB133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100" b="1" dirty="0">
                <a:solidFill>
                  <a:srgbClr val="DB133C"/>
                </a:solidFill>
                <a:latin typeface="Arial" pitchFamily="34" charset="0"/>
                <a:ea typeface="+mj-ea"/>
                <a:cs typeface="Arial" pitchFamily="34" charset="0"/>
              </a:rPr>
              <a:t>15.06. 2020</a:t>
            </a:r>
          </a:p>
          <a:p>
            <a:pPr algn="ctr"/>
            <a:endParaRPr lang="pl-PL" sz="1200" b="1" dirty="0">
              <a:solidFill>
                <a:srgbClr val="DB133C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 algn="ctr"/>
            <a:r>
              <a:rPr lang="pl-PL" dirty="0">
                <a:solidFill>
                  <a:srgbClr val="58585A"/>
                </a:solidFill>
              </a:rPr>
              <a:t>Maestro</a:t>
            </a:r>
          </a:p>
          <a:p>
            <a:pPr algn="ctr"/>
            <a:r>
              <a:rPr lang="pl-PL" dirty="0">
                <a:solidFill>
                  <a:srgbClr val="58585A"/>
                </a:solidFill>
              </a:rPr>
              <a:t>Sonata Bis</a:t>
            </a:r>
          </a:p>
          <a:p>
            <a:pPr algn="ctr"/>
            <a:endParaRPr lang="pl-PL" dirty="0">
              <a:solidFill>
                <a:srgbClr val="58585A"/>
              </a:solidFill>
            </a:endParaRPr>
          </a:p>
          <a:p>
            <a:pPr algn="ctr"/>
            <a:endParaRPr lang="pl-PL" b="1" dirty="0">
              <a:solidFill>
                <a:srgbClr val="58585A"/>
              </a:solidFill>
            </a:endParaRPr>
          </a:p>
        </p:txBody>
      </p:sp>
      <p:sp>
        <p:nvSpPr>
          <p:cNvPr id="11" name="pole tekstowe 10"/>
          <p:cNvSpPr txBox="1"/>
          <p:nvPr/>
        </p:nvSpPr>
        <p:spPr>
          <a:xfrm>
            <a:off x="244435" y="1862826"/>
            <a:ext cx="1736102" cy="1708160"/>
          </a:xfrm>
          <a:prstGeom prst="rect">
            <a:avLst/>
          </a:prstGeom>
          <a:noFill/>
          <a:ln>
            <a:solidFill>
              <a:srgbClr val="DB133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100" b="1" dirty="0">
                <a:solidFill>
                  <a:srgbClr val="DB133C"/>
                </a:solidFill>
                <a:latin typeface="Arial" pitchFamily="34" charset="0"/>
                <a:ea typeface="+mj-ea"/>
                <a:cs typeface="Arial" pitchFamily="34" charset="0"/>
              </a:rPr>
              <a:t>16.09. 2019</a:t>
            </a:r>
          </a:p>
          <a:p>
            <a:pPr algn="ctr"/>
            <a:endParaRPr lang="pl-PL" sz="1200" b="1" dirty="0">
              <a:solidFill>
                <a:srgbClr val="DB133C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 algn="ctr"/>
            <a:r>
              <a:rPr lang="pl-PL" dirty="0">
                <a:solidFill>
                  <a:srgbClr val="58585A"/>
                </a:solidFill>
              </a:rPr>
              <a:t>Opus</a:t>
            </a:r>
          </a:p>
          <a:p>
            <a:pPr algn="ctr"/>
            <a:r>
              <a:rPr lang="pl-PL" dirty="0">
                <a:solidFill>
                  <a:srgbClr val="58585A"/>
                </a:solidFill>
              </a:rPr>
              <a:t>Preludium Bis</a:t>
            </a:r>
          </a:p>
          <a:p>
            <a:pPr algn="ctr"/>
            <a:r>
              <a:rPr lang="pl-PL" dirty="0">
                <a:solidFill>
                  <a:srgbClr val="58585A"/>
                </a:solidFill>
              </a:rPr>
              <a:t>Preludium</a:t>
            </a:r>
          </a:p>
          <a:p>
            <a:pPr algn="ctr"/>
            <a:r>
              <a:rPr lang="pl-PL" dirty="0">
                <a:solidFill>
                  <a:srgbClr val="58585A"/>
                </a:solidFill>
              </a:rPr>
              <a:t>Sonata</a:t>
            </a:r>
          </a:p>
        </p:txBody>
      </p:sp>
      <p:sp>
        <p:nvSpPr>
          <p:cNvPr id="12" name="pole tekstowe 11"/>
          <p:cNvSpPr txBox="1"/>
          <p:nvPr/>
        </p:nvSpPr>
        <p:spPr>
          <a:xfrm>
            <a:off x="2248082" y="1865321"/>
            <a:ext cx="1296144" cy="2308324"/>
          </a:xfrm>
          <a:prstGeom prst="rect">
            <a:avLst/>
          </a:prstGeom>
          <a:noFill/>
          <a:ln>
            <a:solidFill>
              <a:srgbClr val="DB133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100" b="1" dirty="0">
                <a:solidFill>
                  <a:srgbClr val="DB133C"/>
                </a:solidFill>
                <a:latin typeface="Arial" pitchFamily="34" charset="0"/>
                <a:ea typeface="+mj-ea"/>
                <a:cs typeface="Arial" pitchFamily="34" charset="0"/>
              </a:rPr>
              <a:t>16.12. 2019</a:t>
            </a:r>
          </a:p>
          <a:p>
            <a:pPr algn="ctr"/>
            <a:endParaRPr lang="pl-PL" sz="1200" b="1" dirty="0">
              <a:solidFill>
                <a:srgbClr val="DB133C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 algn="ctr"/>
            <a:r>
              <a:rPr lang="pl-PL" dirty="0">
                <a:solidFill>
                  <a:srgbClr val="58585A"/>
                </a:solidFill>
              </a:rPr>
              <a:t>Sonatina</a:t>
            </a:r>
          </a:p>
          <a:p>
            <a:pPr algn="ctr"/>
            <a:r>
              <a:rPr lang="pl-PL" dirty="0">
                <a:solidFill>
                  <a:srgbClr val="58585A"/>
                </a:solidFill>
              </a:rPr>
              <a:t>Etiuda</a:t>
            </a:r>
          </a:p>
          <a:p>
            <a:pPr algn="ctr"/>
            <a:endParaRPr lang="pl-PL" dirty="0">
              <a:solidFill>
                <a:srgbClr val="58585A"/>
              </a:solidFill>
            </a:endParaRPr>
          </a:p>
          <a:p>
            <a:pPr algn="ctr"/>
            <a:endParaRPr lang="pl-PL" dirty="0">
              <a:solidFill>
                <a:srgbClr val="58585A"/>
              </a:solidFill>
            </a:endParaRPr>
          </a:p>
          <a:p>
            <a:pPr algn="ctr"/>
            <a:endParaRPr lang="pl-PL" dirty="0">
              <a:solidFill>
                <a:srgbClr val="58585A"/>
              </a:solidFill>
            </a:endParaRPr>
          </a:p>
        </p:txBody>
      </p:sp>
      <p:sp>
        <p:nvSpPr>
          <p:cNvPr id="13" name="pole tekstowe 12"/>
          <p:cNvSpPr txBox="1"/>
          <p:nvPr/>
        </p:nvSpPr>
        <p:spPr>
          <a:xfrm>
            <a:off x="3598685" y="1862826"/>
            <a:ext cx="1296144" cy="2308324"/>
          </a:xfrm>
          <a:prstGeom prst="rect">
            <a:avLst/>
          </a:prstGeom>
          <a:noFill/>
          <a:ln>
            <a:solidFill>
              <a:srgbClr val="DB133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100" b="1" dirty="0">
                <a:solidFill>
                  <a:srgbClr val="DB133C"/>
                </a:solidFill>
                <a:latin typeface="Arial" pitchFamily="34" charset="0"/>
                <a:ea typeface="+mj-ea"/>
                <a:cs typeface="Arial" pitchFamily="34" charset="0"/>
              </a:rPr>
              <a:t>16.03. 2020</a:t>
            </a:r>
          </a:p>
          <a:p>
            <a:pPr algn="ctr"/>
            <a:endParaRPr lang="pl-PL" sz="1200" b="1" dirty="0">
              <a:solidFill>
                <a:srgbClr val="DB133C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 algn="ctr"/>
            <a:r>
              <a:rPr lang="pl-PL" dirty="0">
                <a:solidFill>
                  <a:srgbClr val="58585A"/>
                </a:solidFill>
              </a:rPr>
              <a:t>Opus</a:t>
            </a:r>
          </a:p>
          <a:p>
            <a:pPr algn="ctr"/>
            <a:r>
              <a:rPr lang="pl-PL" dirty="0">
                <a:solidFill>
                  <a:srgbClr val="58585A"/>
                </a:solidFill>
              </a:rPr>
              <a:t>Preludium</a:t>
            </a:r>
          </a:p>
          <a:p>
            <a:pPr algn="ctr"/>
            <a:endParaRPr lang="pl-PL" dirty="0">
              <a:solidFill>
                <a:srgbClr val="58585A"/>
              </a:solidFill>
            </a:endParaRPr>
          </a:p>
          <a:p>
            <a:pPr algn="ctr"/>
            <a:endParaRPr lang="pl-PL" dirty="0">
              <a:solidFill>
                <a:srgbClr val="58585A"/>
              </a:solidFill>
            </a:endParaRPr>
          </a:p>
          <a:p>
            <a:pPr algn="ctr"/>
            <a:endParaRPr lang="pl-PL" dirty="0">
              <a:solidFill>
                <a:srgbClr val="58585A"/>
              </a:solidFill>
            </a:endParaRPr>
          </a:p>
        </p:txBody>
      </p:sp>
      <p:sp>
        <p:nvSpPr>
          <p:cNvPr id="10" name="pole tekstowe 9"/>
          <p:cNvSpPr txBox="1"/>
          <p:nvPr/>
        </p:nvSpPr>
        <p:spPr>
          <a:xfrm>
            <a:off x="6250035" y="1862826"/>
            <a:ext cx="1286052" cy="2308324"/>
          </a:xfrm>
          <a:prstGeom prst="rect">
            <a:avLst/>
          </a:prstGeom>
          <a:noFill/>
          <a:ln>
            <a:solidFill>
              <a:srgbClr val="DB133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100" b="1" dirty="0">
                <a:solidFill>
                  <a:srgbClr val="DB133C"/>
                </a:solidFill>
                <a:latin typeface="Arial" pitchFamily="34" charset="0"/>
                <a:ea typeface="+mj-ea"/>
                <a:cs typeface="Arial" pitchFamily="34" charset="0"/>
              </a:rPr>
              <a:t>15.09. 2020</a:t>
            </a:r>
          </a:p>
          <a:p>
            <a:pPr algn="ctr"/>
            <a:endParaRPr lang="pl-PL" sz="1200" b="1" dirty="0">
              <a:solidFill>
                <a:srgbClr val="DB133C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 algn="ctr"/>
            <a:r>
              <a:rPr lang="pl-PL" dirty="0">
                <a:solidFill>
                  <a:srgbClr val="58585A"/>
                </a:solidFill>
              </a:rPr>
              <a:t>Opus</a:t>
            </a:r>
          </a:p>
          <a:p>
            <a:pPr algn="ctr"/>
            <a:r>
              <a:rPr lang="pl-PL" dirty="0">
                <a:solidFill>
                  <a:srgbClr val="58585A"/>
                </a:solidFill>
              </a:rPr>
              <a:t>Preludium Bis</a:t>
            </a:r>
          </a:p>
          <a:p>
            <a:pPr algn="ctr"/>
            <a:r>
              <a:rPr lang="pl-PL" dirty="0">
                <a:solidFill>
                  <a:srgbClr val="58585A"/>
                </a:solidFill>
              </a:rPr>
              <a:t>Sonata</a:t>
            </a:r>
          </a:p>
          <a:p>
            <a:pPr algn="ctr"/>
            <a:endParaRPr lang="pl-PL" dirty="0">
              <a:solidFill>
                <a:srgbClr val="58585A"/>
              </a:solidFill>
            </a:endParaRPr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06E38F38-35EA-4B4B-ACF3-FFADF0218ACC}"/>
              </a:ext>
            </a:extLst>
          </p:cNvPr>
          <p:cNvSpPr txBox="1"/>
          <p:nvPr/>
        </p:nvSpPr>
        <p:spPr>
          <a:xfrm>
            <a:off x="7578307" y="1862826"/>
            <a:ext cx="1286052" cy="1754326"/>
          </a:xfrm>
          <a:prstGeom prst="rect">
            <a:avLst/>
          </a:prstGeom>
          <a:noFill/>
          <a:ln>
            <a:solidFill>
              <a:srgbClr val="DB133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100" b="1" dirty="0">
                <a:solidFill>
                  <a:srgbClr val="DB133C"/>
                </a:solidFill>
                <a:latin typeface="Arial" pitchFamily="34" charset="0"/>
                <a:ea typeface="+mj-ea"/>
                <a:cs typeface="Arial" pitchFamily="34" charset="0"/>
              </a:rPr>
              <a:t>15.12. 2020</a:t>
            </a:r>
          </a:p>
          <a:p>
            <a:pPr algn="ctr"/>
            <a:endParaRPr lang="pl-PL" sz="1200" b="1" dirty="0">
              <a:solidFill>
                <a:srgbClr val="DB133C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 algn="ctr"/>
            <a:r>
              <a:rPr lang="pl-PL" dirty="0">
                <a:solidFill>
                  <a:srgbClr val="58585A"/>
                </a:solidFill>
              </a:rPr>
              <a:t>Sonatina</a:t>
            </a:r>
          </a:p>
          <a:p>
            <a:pPr algn="ctr"/>
            <a:r>
              <a:rPr lang="pl-PL" dirty="0">
                <a:solidFill>
                  <a:srgbClr val="58585A"/>
                </a:solidFill>
              </a:rPr>
              <a:t> </a:t>
            </a:r>
          </a:p>
          <a:p>
            <a:pPr algn="ctr"/>
            <a:endParaRPr lang="pl-PL" dirty="0">
              <a:solidFill>
                <a:srgbClr val="58585A"/>
              </a:solidFill>
            </a:endParaRPr>
          </a:p>
        </p:txBody>
      </p:sp>
      <p:pic>
        <p:nvPicPr>
          <p:cNvPr id="16" name="Picture 4" descr="http://www.ncn.gov.pl/drupal/sites/all/themes/ncn-nowa/img/logo.png">
            <a:extLst>
              <a:ext uri="{FF2B5EF4-FFF2-40B4-BE49-F238E27FC236}">
                <a16:creationId xmlns:a16="http://schemas.microsoft.com/office/drawing/2014/main" id="{5057C07E-81D3-4E5F-9D9C-239ACEF61A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46143"/>
            <a:ext cx="4105275" cy="34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2655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-468560" y="3645024"/>
            <a:ext cx="9433048" cy="1362075"/>
          </a:xfrm>
        </p:spPr>
        <p:txBody>
          <a:bodyPr>
            <a:noAutofit/>
          </a:bodyPr>
          <a:lstStyle/>
          <a:p>
            <a:pPr algn="r"/>
            <a:r>
              <a:rPr lang="pl-PL" sz="36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Granty NCN</a:t>
            </a:r>
            <a:br>
              <a:rPr lang="pl-PL" sz="36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pl-PL" sz="36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- konkursy dla młodych badaczy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95264" cy="365125"/>
          </a:xfrm>
        </p:spPr>
        <p:txBody>
          <a:bodyPr/>
          <a:lstStyle/>
          <a:p>
            <a:fld id="{18522CBC-4718-4A64-99D5-269E6258F666}" type="slidenum">
              <a:rPr lang="pl-PL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13</a:t>
            </a:fld>
            <a:endParaRPr lang="pl-PL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272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14887" y="332656"/>
            <a:ext cx="7705585" cy="1124742"/>
          </a:xfrm>
        </p:spPr>
        <p:txBody>
          <a:bodyPr>
            <a:normAutofit fontScale="90000"/>
          </a:bodyPr>
          <a:lstStyle/>
          <a:p>
            <a:pPr algn="l"/>
            <a:r>
              <a:rPr lang="pl-PL" sz="2400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PRELUDIUM</a:t>
            </a:r>
            <a:br>
              <a:rPr lang="pl-PL" sz="2400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pl-PL" sz="2400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- konkurs dla młodych badaczy przed doktoratem</a:t>
            </a:r>
            <a:br>
              <a:rPr lang="pl-PL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3"/>
          </p:nvPr>
        </p:nvSpPr>
        <p:spPr>
          <a:xfrm>
            <a:off x="323528" y="1875141"/>
            <a:ext cx="8219256" cy="4968552"/>
          </a:xfrm>
        </p:spPr>
        <p:txBody>
          <a:bodyPr>
            <a:normAutofit/>
          </a:bodyPr>
          <a:lstStyle/>
          <a:p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pl-PL" sz="18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realizację projektów badawczych </a:t>
            </a:r>
          </a:p>
          <a:p>
            <a:r>
              <a:rPr lang="pl-PL" sz="18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kierownik projektu nie może posiadać stopnia naukowego doktora </a:t>
            </a:r>
          </a:p>
          <a:p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wysokość finansowania: </a:t>
            </a:r>
            <a:r>
              <a:rPr lang="pl-PL" sz="18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70 tys. zł </a:t>
            </a: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(projekty roczne), </a:t>
            </a:r>
            <a:r>
              <a:rPr lang="pl-PL" sz="18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140 tys. zł </a:t>
            </a: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(projekty 2-letnie), </a:t>
            </a:r>
            <a:r>
              <a:rPr lang="pl-PL" sz="18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210 tys. zł </a:t>
            </a: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(projekty 3-letnie)</a:t>
            </a:r>
          </a:p>
          <a:p>
            <a:r>
              <a:rPr lang="pl-PL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możliwość wnioskowania o </a:t>
            </a:r>
            <a:r>
              <a:rPr lang="pl-PL" sz="18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zakup aparatury naukowo-badawczej do 30 % </a:t>
            </a: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wysokości finansowania</a:t>
            </a:r>
          </a:p>
          <a:p>
            <a:r>
              <a:rPr lang="pl-PL" sz="18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zespół badawczy nie może przekraczać trzech osób</a:t>
            </a: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, wśród których osoba posiadająca tytuł lub stopień naukowy występuje jedynie w roli opiekuna naukowego</a:t>
            </a:r>
          </a:p>
          <a:p>
            <a:r>
              <a:rPr lang="pl-PL" sz="18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opiekun naukowy nie może być beneficjentem środków finansowych </a:t>
            </a:r>
            <a:r>
              <a:rPr lang="pl-PL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zaplanowanych</a:t>
            </a:r>
            <a:r>
              <a:rPr lang="pl-PL" sz="18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w ramach projektu </a:t>
            </a:r>
          </a:p>
          <a:p>
            <a:endParaRPr lang="pl-P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>
                <a:solidFill>
                  <a:prstClr val="white"/>
                </a:solidFill>
              </a:rPr>
              <a:pPr/>
              <a:t>14</a:t>
            </a:fld>
            <a:endParaRPr lang="pl-PL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4611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49289" y="548680"/>
            <a:ext cx="7571184" cy="1124742"/>
          </a:xfrm>
        </p:spPr>
        <p:txBody>
          <a:bodyPr>
            <a:noAutofit/>
          </a:bodyPr>
          <a:lstStyle/>
          <a:p>
            <a:pPr algn="l"/>
            <a:r>
              <a:rPr lang="pl-PL" sz="2200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PRELUDIUM BIS </a:t>
            </a:r>
            <a:br>
              <a:rPr lang="pl-PL" sz="2200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pl-PL" sz="2200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- nowy konkurs na wsparcie kształcenia doktorantów </a:t>
            </a:r>
            <a:br>
              <a:rPr lang="pl-PL" sz="2200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pl-PL" sz="2200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w szkołach doktorskich</a:t>
            </a:r>
            <a:br>
              <a:rPr lang="pl-PL" sz="2200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pl-PL" sz="2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3"/>
          </p:nvPr>
        </p:nvSpPr>
        <p:spPr>
          <a:xfrm>
            <a:off x="601217" y="1673422"/>
            <a:ext cx="8219256" cy="5190923"/>
          </a:xfrm>
        </p:spPr>
        <p:txBody>
          <a:bodyPr>
            <a:normAutofit/>
          </a:bodyPr>
          <a:lstStyle/>
          <a:p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skierowany do </a:t>
            </a:r>
            <a:r>
              <a:rPr lang="pl-PL" sz="18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podmiotów</a:t>
            </a: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prowadzących szkoły doktorskie</a:t>
            </a:r>
          </a:p>
          <a:p>
            <a:r>
              <a:rPr lang="pl-PL" sz="18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projekty badawcze realizowane przez doktoranta </a:t>
            </a:r>
            <a:r>
              <a:rPr lang="pl-PL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okresie jego kształcenia w szkole doktorskiej (36 lub 48 miesięcy) w ramach planowanej rozprawy doktorskiej, </a:t>
            </a:r>
          </a:p>
          <a:p>
            <a:r>
              <a:rPr lang="pl-PL" sz="18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zespół badawczy to wyłącznie kierownik projektu i doktorant</a:t>
            </a:r>
          </a:p>
          <a:p>
            <a:r>
              <a:rPr lang="pl-PL" sz="18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kierownik projektu będzie promotorem doktoranta </a:t>
            </a:r>
          </a:p>
          <a:p>
            <a:r>
              <a:rPr lang="pl-PL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doktorant otrzyma </a:t>
            </a:r>
            <a:r>
              <a:rPr lang="pl-PL" sz="18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stypendium doktoranckie </a:t>
            </a:r>
            <a:r>
              <a:rPr lang="pl-PL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(5 tys. zł i 6 tys. zł) </a:t>
            </a:r>
          </a:p>
          <a:p>
            <a:r>
              <a:rPr lang="pl-PL" sz="18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Narodowa Agencja Wymiany Akademickiej (NAWA) sfinansuje obowiązkowy staż zagraniczny doktoranta </a:t>
            </a:r>
            <a:r>
              <a:rPr lang="pl-PL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realizującego projekt badawczy</a:t>
            </a:r>
          </a:p>
          <a:p>
            <a:r>
              <a:rPr lang="pl-PL" sz="18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wysokość finansowania</a:t>
            </a:r>
            <a:r>
              <a:rPr lang="pl-PL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pl-PL" sz="18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 wyłączeniem kosztów stypendium doktoranckiego, wynosić może </a:t>
            </a:r>
            <a:r>
              <a:rPr lang="pl-PL" sz="18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 najwyżej 180 tys. zł, w tym co najwyżej 40 tys. zł dla promotora</a:t>
            </a:r>
          </a:p>
          <a:p>
            <a:r>
              <a:rPr lang="pl-PL" sz="18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brak możliwości finansowania aparatury naukowo-badawczej</a:t>
            </a:r>
          </a:p>
          <a:p>
            <a:endParaRPr lang="pl-PL" sz="1800" b="1" dirty="0">
              <a:solidFill>
                <a:srgbClr val="DB133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1800" b="1" dirty="0">
              <a:solidFill>
                <a:srgbClr val="DB133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1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18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>
                <a:solidFill>
                  <a:prstClr val="white"/>
                </a:solidFill>
              </a:rPr>
              <a:pPr/>
              <a:t>15</a:t>
            </a:fld>
            <a:endParaRPr lang="pl-PL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789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49289" y="548680"/>
            <a:ext cx="7571184" cy="1124742"/>
          </a:xfrm>
        </p:spPr>
        <p:txBody>
          <a:bodyPr>
            <a:noAutofit/>
          </a:bodyPr>
          <a:lstStyle/>
          <a:p>
            <a:pPr algn="l"/>
            <a:r>
              <a:rPr lang="pl-PL" sz="2200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PRELUDIUM BIS </a:t>
            </a:r>
            <a:br>
              <a:rPr lang="pl-PL" sz="2200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pl-PL" sz="2200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- nowy konkurs na wsparcie kształcenia doktorantów </a:t>
            </a:r>
            <a:br>
              <a:rPr lang="pl-PL" sz="2200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pl-PL" sz="2200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w szkołach doktorskich</a:t>
            </a:r>
            <a:br>
              <a:rPr lang="pl-PL" sz="2200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pl-PL" sz="2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3"/>
          </p:nvPr>
        </p:nvSpPr>
        <p:spPr>
          <a:xfrm>
            <a:off x="596628" y="1412775"/>
            <a:ext cx="8439868" cy="5334939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pl-PL" sz="1900" b="1" dirty="0">
                <a:latin typeface="Arial" panose="020B0604020202020204" pitchFamily="34" charset="0"/>
                <a:cs typeface="Arial" panose="020B0604020202020204" pitchFamily="34" charset="0"/>
              </a:rPr>
              <a:t>Doktorant  realizujący projekt badawczy PRELUDIUM BIS:</a:t>
            </a:r>
          </a:p>
          <a:p>
            <a:pPr>
              <a:lnSpc>
                <a:spcPct val="110000"/>
              </a:lnSpc>
            </a:pPr>
            <a:r>
              <a:rPr lang="pl-PL" sz="19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musi być wybrany w drodze konkursu na zasadach określonych przez NCN. </a:t>
            </a:r>
            <a:r>
              <a:rPr lang="pl-PL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pl-PL" sz="1900" b="1" dirty="0">
                <a:latin typeface="Arial" panose="020B0604020202020204" pitchFamily="34" charset="0"/>
                <a:cs typeface="Arial" panose="020B0604020202020204" pitchFamily="34" charset="0"/>
              </a:rPr>
              <a:t>o konkursu może przystąpić osoba, </a:t>
            </a:r>
            <a:r>
              <a:rPr lang="pl-PL" sz="19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która nie jest uczestnikiem szkoły doktorskiej i nie posiada stopnia naukowego doktora</a:t>
            </a:r>
          </a:p>
          <a:p>
            <a:pPr>
              <a:lnSpc>
                <a:spcPct val="110000"/>
              </a:lnSpc>
            </a:pPr>
            <a:r>
              <a:rPr lang="pl-PL" sz="19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będzie uczestnikiem szkoły doktorskiej</a:t>
            </a:r>
          </a:p>
          <a:p>
            <a:pPr>
              <a:lnSpc>
                <a:spcPct val="110000"/>
              </a:lnSpc>
            </a:pPr>
            <a:r>
              <a:rPr lang="pl-PL" sz="19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będzie realizował program kształcenia w szkole doktorskiej </a:t>
            </a:r>
            <a:r>
              <a:rPr lang="pl-PL" sz="1900" b="1" dirty="0">
                <a:latin typeface="Arial" panose="020B0604020202020204" pitchFamily="34" charset="0"/>
                <a:cs typeface="Arial" panose="020B0604020202020204" pitchFamily="34" charset="0"/>
              </a:rPr>
              <a:t>zakończony uzyskaniem przez niego stopnia naukowego doktora</a:t>
            </a:r>
          </a:p>
          <a:p>
            <a:pPr>
              <a:lnSpc>
                <a:spcPct val="110000"/>
              </a:lnSpc>
            </a:pPr>
            <a:r>
              <a:rPr lang="pl-PL" sz="19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będzie realizował indywidualny plan badawczy</a:t>
            </a:r>
            <a:r>
              <a:rPr lang="pl-PL" sz="1900" b="1" dirty="0">
                <a:latin typeface="Arial" panose="020B0604020202020204" pitchFamily="34" charset="0"/>
                <a:cs typeface="Arial" panose="020B0604020202020204" pitchFamily="34" charset="0"/>
              </a:rPr>
              <a:t>, spójny </a:t>
            </a:r>
            <a:br>
              <a:rPr lang="pl-PL" sz="19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900" b="1" dirty="0">
                <a:latin typeface="Arial" panose="020B0604020202020204" pitchFamily="34" charset="0"/>
                <a:cs typeface="Arial" panose="020B0604020202020204" pitchFamily="34" charset="0"/>
              </a:rPr>
              <a:t>z realizowanym projektem badawczym</a:t>
            </a:r>
          </a:p>
          <a:p>
            <a:pPr>
              <a:lnSpc>
                <a:spcPct val="110000"/>
              </a:lnSpc>
            </a:pPr>
            <a:r>
              <a:rPr lang="pl-PL" sz="19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będzie realizował staż zagraniczny </a:t>
            </a:r>
            <a:r>
              <a:rPr lang="pl-PL" sz="1900" b="1" dirty="0">
                <a:latin typeface="Arial" panose="020B0604020202020204" pitchFamily="34" charset="0"/>
                <a:cs typeface="Arial" panose="020B0604020202020204" pitchFamily="34" charset="0"/>
              </a:rPr>
              <a:t>w trakcie realizacji projektu badawczego</a:t>
            </a:r>
          </a:p>
          <a:p>
            <a:pPr>
              <a:lnSpc>
                <a:spcPct val="110000"/>
              </a:lnSpc>
            </a:pPr>
            <a:r>
              <a:rPr lang="pl-PL" sz="19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może realizować grant PRELUDIUM </a:t>
            </a:r>
            <a:r>
              <a:rPr lang="pl-PL" sz="1900" b="1" dirty="0">
                <a:latin typeface="Arial" panose="020B0604020202020204" pitchFamily="34" charset="0"/>
                <a:cs typeface="Arial" panose="020B0604020202020204" pitchFamily="34" charset="0"/>
              </a:rPr>
              <a:t>w trakcie realizacji projektu badawczego PRELUDIUM BIS</a:t>
            </a:r>
          </a:p>
          <a:p>
            <a:pPr>
              <a:lnSpc>
                <a:spcPct val="110000"/>
              </a:lnSpc>
            </a:pPr>
            <a:r>
              <a:rPr lang="pl-PL" sz="19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nie może pobierać stypendiów ani wynagrodzenia </a:t>
            </a:r>
            <a:r>
              <a:rPr lang="pl-PL" sz="1900" b="1" dirty="0">
                <a:latin typeface="Arial" panose="020B0604020202020204" pitchFamily="34" charset="0"/>
                <a:cs typeface="Arial" panose="020B0604020202020204" pitchFamily="34" charset="0"/>
              </a:rPr>
              <a:t>ze środków </a:t>
            </a:r>
            <a:br>
              <a:rPr lang="pl-PL" sz="19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900" b="1" dirty="0">
                <a:latin typeface="Arial" panose="020B0604020202020204" pitchFamily="34" charset="0"/>
                <a:cs typeface="Arial" panose="020B0604020202020204" pitchFamily="34" charset="0"/>
              </a:rPr>
              <a:t>w ramach innych grantów NCN</a:t>
            </a:r>
          </a:p>
          <a:p>
            <a:endParaRPr lang="pl-PL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1800" b="1" dirty="0">
              <a:solidFill>
                <a:srgbClr val="DB133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1800" b="1" dirty="0">
              <a:solidFill>
                <a:srgbClr val="DB133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1800" b="1" dirty="0">
              <a:solidFill>
                <a:srgbClr val="DB133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1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18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>
                <a:solidFill>
                  <a:prstClr val="white"/>
                </a:solidFill>
              </a:rPr>
              <a:pPr/>
              <a:t>16</a:t>
            </a:fld>
            <a:endParaRPr lang="pl-PL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8571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49289" y="116632"/>
            <a:ext cx="6851103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l-PL" sz="2400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ETIUDA</a:t>
            </a:r>
            <a:br>
              <a:rPr lang="pl-PL" sz="2400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pl-PL" sz="2400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- konkurs na stypendia doktorskie</a:t>
            </a:r>
            <a:br>
              <a:rPr lang="pl-PL" sz="2400" dirty="0"/>
            </a:b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3"/>
          </p:nvPr>
        </p:nvSpPr>
        <p:spPr>
          <a:xfrm>
            <a:off x="634717" y="1415949"/>
            <a:ext cx="8219256" cy="5184576"/>
          </a:xfrm>
        </p:spPr>
        <p:txBody>
          <a:bodyPr>
            <a:normAutofit/>
          </a:bodyPr>
          <a:lstStyle/>
          <a:p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dla </a:t>
            </a:r>
            <a:r>
              <a:rPr lang="pl-PL" sz="18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osób z otwartym przewodem doktorskim lub </a:t>
            </a:r>
            <a:r>
              <a:rPr lang="pl-PL" sz="1800" b="1" u="sng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uczestników studiów doktoranckich</a:t>
            </a:r>
          </a:p>
          <a:p>
            <a:r>
              <a:rPr lang="pl-PL" sz="18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stypendium naukowe </a:t>
            </a:r>
            <a:r>
              <a:rPr lang="pl-PL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wysokości 5 tys. zł /m-c na okres przygotowania rozprawy doktorskiej  </a:t>
            </a:r>
          </a:p>
          <a:p>
            <a:pPr>
              <a:lnSpc>
                <a:spcPct val="110000"/>
              </a:lnSpc>
              <a:spcBef>
                <a:spcPts val="432"/>
              </a:spcBef>
            </a:pPr>
            <a:r>
              <a:rPr lang="pl-PL" sz="18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obowiązek realizacji stażu zagranicznego</a:t>
            </a:r>
            <a:r>
              <a:rPr lang="pl-PL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trwającego od 3 do 6 miesięcy (12 tys. zł /m-c na pobyt i od 1-10 tys. zł na podróże)</a:t>
            </a:r>
          </a:p>
          <a:p>
            <a:pPr>
              <a:lnSpc>
                <a:spcPct val="110000"/>
              </a:lnSpc>
              <a:spcBef>
                <a:spcPts val="432"/>
              </a:spcBef>
            </a:pPr>
            <a:r>
              <a:rPr lang="pl-PL" sz="18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obowiązek uzyskania stopnia naukowego doktora </a:t>
            </a:r>
            <a:r>
              <a:rPr lang="pl-PL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terminie do </a:t>
            </a:r>
            <a:br>
              <a:rPr lang="pl-PL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miesięcy</a:t>
            </a:r>
          </a:p>
          <a:p>
            <a:pPr>
              <a:lnSpc>
                <a:spcPct val="110000"/>
              </a:lnSpc>
              <a:spcBef>
                <a:spcPts val="432"/>
              </a:spcBef>
            </a:pPr>
            <a:r>
              <a:rPr lang="pl-PL" sz="18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stypendium doktorskie ETIUDA można łączyć ze stypendiami </a:t>
            </a:r>
            <a:br>
              <a:rPr lang="pl-PL" sz="18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8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wynagrodzeniami </a:t>
            </a:r>
            <a:r>
              <a:rPr lang="pl-PL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ramach innych grantach NCN</a:t>
            </a:r>
          </a:p>
          <a:p>
            <a:pPr>
              <a:lnSpc>
                <a:spcPct val="110000"/>
              </a:lnSpc>
              <a:spcBef>
                <a:spcPts val="432"/>
              </a:spcBef>
            </a:pPr>
            <a:r>
              <a:rPr lang="pl-PL" sz="18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stypendium doktorskie ETIUDA można łączyć z grantem PRELUDIUM </a:t>
            </a:r>
          </a:p>
          <a:p>
            <a:pPr>
              <a:lnSpc>
                <a:spcPct val="110000"/>
              </a:lnSpc>
              <a:spcBef>
                <a:spcPts val="432"/>
              </a:spcBef>
            </a:pPr>
            <a:endParaRPr lang="pl-PL" sz="1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>
                <a:solidFill>
                  <a:prstClr val="white"/>
                </a:solidFill>
              </a:rPr>
              <a:pPr/>
              <a:t>17</a:t>
            </a:fld>
            <a:endParaRPr lang="pl-PL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2029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87624" y="0"/>
            <a:ext cx="8345978" cy="1152128"/>
          </a:xfrm>
        </p:spPr>
        <p:txBody>
          <a:bodyPr>
            <a:normAutofit/>
          </a:bodyPr>
          <a:lstStyle/>
          <a:p>
            <a:pPr algn="l"/>
            <a:r>
              <a:rPr lang="pl-PL" sz="2200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SONATINA</a:t>
            </a:r>
            <a:br>
              <a:rPr lang="pl-PL" sz="2200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pl-PL" sz="2200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- konkurs dla młodych badaczy do 3 lat po doktoracie*</a:t>
            </a:r>
            <a:endParaRPr lang="pl-PL" sz="2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3"/>
          </p:nvPr>
        </p:nvSpPr>
        <p:spPr>
          <a:xfrm>
            <a:off x="457200" y="1556792"/>
            <a:ext cx="8219256" cy="4896544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432"/>
              </a:spcBef>
            </a:pPr>
            <a:r>
              <a:rPr lang="pl-PL" sz="19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realizację projektu badawczego </a:t>
            </a:r>
            <a:r>
              <a:rPr lang="pl-PL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(24 lub 36 miesięcy)</a:t>
            </a:r>
          </a:p>
          <a:p>
            <a:pPr>
              <a:lnSpc>
                <a:spcPct val="110000"/>
              </a:lnSpc>
              <a:spcBef>
                <a:spcPts val="432"/>
              </a:spcBef>
            </a:pPr>
            <a:r>
              <a:rPr lang="pl-PL" sz="19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obowiązkowe pełnoetatowe zatrudnienie na podstawie umowy </a:t>
            </a:r>
            <a:br>
              <a:rPr lang="pl-PL" sz="19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9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pracę </a:t>
            </a:r>
            <a:r>
              <a:rPr lang="pl-PL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 wynagrodzeniem w wysokości 100 tys. zł rocznie w podmiocie w którym kierownik </a:t>
            </a:r>
            <a:r>
              <a:rPr lang="pl-PL" sz="19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nie uzyskał stopnia naukowego doktora</a:t>
            </a:r>
          </a:p>
          <a:p>
            <a:pPr>
              <a:lnSpc>
                <a:spcPct val="110000"/>
              </a:lnSpc>
              <a:spcBef>
                <a:spcPts val="432"/>
              </a:spcBef>
            </a:pPr>
            <a:r>
              <a:rPr lang="pl-PL" sz="19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kierownik projektu posiada stopień naukowy doktora </a:t>
            </a:r>
            <a:r>
              <a:rPr lang="pl-PL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uzyskany do 3 lat przed rokiem wystąpienia z wnioskiem* </a:t>
            </a:r>
          </a:p>
          <a:p>
            <a:pPr>
              <a:lnSpc>
                <a:spcPct val="110000"/>
              </a:lnSpc>
              <a:spcBef>
                <a:spcPts val="432"/>
              </a:spcBef>
            </a:pPr>
            <a:r>
              <a:rPr lang="pl-PL" sz="19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obowiązek realizacji </a:t>
            </a:r>
            <a:r>
              <a:rPr lang="pl-PL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przez kierownika projektu </a:t>
            </a:r>
            <a:r>
              <a:rPr lang="pl-PL" sz="19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stażu zagranicznego</a:t>
            </a:r>
            <a:r>
              <a:rPr lang="pl-PL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trwającego od 3 do 6 miesięcy (12 tys. zł /m-c na pobyt i od 1-10 tys. zł na podróże)</a:t>
            </a:r>
          </a:p>
          <a:p>
            <a:pPr>
              <a:lnSpc>
                <a:spcPct val="110000"/>
              </a:lnSpc>
              <a:spcBef>
                <a:spcPts val="432"/>
              </a:spcBef>
            </a:pPr>
            <a:r>
              <a:rPr lang="pl-PL" sz="19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brak możliwości finansowania aparatury naukowo-badawczej</a:t>
            </a:r>
          </a:p>
          <a:p>
            <a:pPr>
              <a:spcBef>
                <a:spcPts val="432"/>
              </a:spcBef>
            </a:pPr>
            <a:endParaRPr lang="pl-PL" sz="1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432"/>
              </a:spcBef>
            </a:pPr>
            <a:endParaRPr lang="pl-PL" sz="1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432"/>
              </a:spcBef>
              <a:buNone/>
            </a:pPr>
            <a:endParaRPr lang="pl-PL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>
                <a:solidFill>
                  <a:prstClr val="white"/>
                </a:solidFill>
              </a:rPr>
              <a:pPr/>
              <a:t>18</a:t>
            </a:fld>
            <a:endParaRPr lang="pl-PL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9156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05272" y="0"/>
            <a:ext cx="8038728" cy="1656174"/>
          </a:xfrm>
        </p:spPr>
        <p:txBody>
          <a:bodyPr>
            <a:normAutofit fontScale="90000"/>
          </a:bodyPr>
          <a:lstStyle/>
          <a:p>
            <a:pPr algn="l"/>
            <a:br>
              <a:rPr lang="pl-PL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br>
              <a:rPr lang="pl-PL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br>
              <a:rPr lang="pl-PL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pl-PL" sz="2400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SONATA</a:t>
            </a:r>
            <a:br>
              <a:rPr lang="pl-PL" sz="2400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pl-PL" sz="2400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- konkurs dla młodych badaczy od 2 do 7 lat po doktoracie</a:t>
            </a:r>
            <a:br>
              <a:rPr lang="pl-PL" sz="2400" dirty="0"/>
            </a:b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3"/>
          </p:nvPr>
        </p:nvSpPr>
        <p:spPr>
          <a:xfrm>
            <a:off x="683569" y="1555039"/>
            <a:ext cx="8136904" cy="4682273"/>
          </a:xfrm>
        </p:spPr>
        <p:txBody>
          <a:bodyPr>
            <a:normAutofit/>
          </a:bodyPr>
          <a:lstStyle/>
          <a:p>
            <a:r>
              <a:rPr lang="pl-PL" sz="18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realizację projektu badawczego </a:t>
            </a: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(12, 24, albo 36 miesięcy)</a:t>
            </a:r>
          </a:p>
          <a:p>
            <a:r>
              <a:rPr lang="pl-PL" sz="18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kierownik projektu posiada stopień naukowy doktora </a:t>
            </a: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uzyskany </a:t>
            </a:r>
            <a:b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w okresie od 2 do 7 lat przed rokiem wystąpienia z wnioskiem</a:t>
            </a:r>
          </a:p>
          <a:p>
            <a:r>
              <a:rPr lang="pl-PL" sz="18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możliwość finansowania aparatury naukowo-badawczej </a:t>
            </a:r>
          </a:p>
          <a:p>
            <a:r>
              <a:rPr lang="pl-PL" sz="18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możliwość finansowania etatu kierownika projektu </a:t>
            </a: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w wysokości 140 tys. zł rocznie</a:t>
            </a:r>
          </a:p>
          <a:p>
            <a:r>
              <a:rPr lang="pl-PL" sz="18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możliwość zaangażowania do realizacji projektu osób po doktoracie </a:t>
            </a:r>
            <a:b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i finansowanie ich zatrudnienia etatowego na stanowisku typu post-</a:t>
            </a:r>
            <a:r>
              <a:rPr lang="pl-PL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doc</a:t>
            </a: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pl-PL" sz="18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możliwość zaangażowania do realizacji projektu studentów </a:t>
            </a:r>
            <a:br>
              <a:rPr lang="pl-PL" sz="18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8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doktorantów</a:t>
            </a: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 i finansowanie ich w ramach stypendiów naukowych NCN, stypendiów doktoranckich i wynagrodzeń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>
                <a:solidFill>
                  <a:prstClr val="white"/>
                </a:solidFill>
              </a:rPr>
              <a:pPr/>
              <a:t>19</a:t>
            </a:fld>
            <a:endParaRPr lang="pl-PL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0659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>
                <a:solidFill>
                  <a:prstClr val="white"/>
                </a:solidFill>
              </a:rPr>
              <a:pPr/>
              <a:t>2</a:t>
            </a:fld>
            <a:endParaRPr lang="pl-PL" dirty="0">
              <a:solidFill>
                <a:prstClr val="white"/>
              </a:solidFill>
            </a:endParaRPr>
          </a:p>
        </p:txBody>
      </p:sp>
      <p:pic>
        <p:nvPicPr>
          <p:cNvPr id="15" name="Picture 4" descr="http://www.ncn.gov.pl/drupal/sites/all/themes/ncn-nowa/img/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46143"/>
            <a:ext cx="4105275" cy="34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pole tekstowe 8"/>
          <p:cNvSpPr txBox="1"/>
          <p:nvPr/>
        </p:nvSpPr>
        <p:spPr>
          <a:xfrm>
            <a:off x="827584" y="1348183"/>
            <a:ext cx="75608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Narodowe Centrum Nauki  </a:t>
            </a: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wspiera badania podstawowe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czyli prace eksperymentalne lub teoretyczne </a:t>
            </a: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podejmowane przede wszystkim w celu zdobycia nowej wiedzy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 podstawach zjawisk i obserwowalnych faktów, </a:t>
            </a: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 nastawienia na bezpośrednie zastosowanie komercyjne 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trzech obszarach tematycznych: </a:t>
            </a:r>
          </a:p>
          <a:p>
            <a:pPr algn="just"/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6736" y="3166019"/>
            <a:ext cx="583680" cy="520074"/>
          </a:xfrm>
          <a:prstGeom prst="rect">
            <a:avLst/>
          </a:prstGeom>
        </p:spPr>
      </p:pic>
      <p:pic>
        <p:nvPicPr>
          <p:cNvPr id="8" name="Obraz 7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8191" y="3827349"/>
            <a:ext cx="622225" cy="554417"/>
          </a:xfrm>
          <a:prstGeom prst="rect">
            <a:avLst/>
          </a:prstGeom>
        </p:spPr>
      </p:pic>
      <p:pic>
        <p:nvPicPr>
          <p:cNvPr id="10" name="Picture 3"/>
          <p:cNvPicPr>
            <a:picLocks noGrp="1" noChangeAspect="1" noChangeArrowheads="1"/>
          </p:cNvPicPr>
          <p:nvPr>
            <p:ph idx="4294967295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6613" y="4482177"/>
            <a:ext cx="640149" cy="7353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3275856" y="3306887"/>
            <a:ext cx="5256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nauki humanistyczne, społeczne i o sztuce </a:t>
            </a: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HS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3275856" y="3966396"/>
            <a:ext cx="4245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nauki ścisłe i techniczne </a:t>
            </a: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</a:p>
        </p:txBody>
      </p:sp>
      <p:sp>
        <p:nvSpPr>
          <p:cNvPr id="12" name="pole tekstowe 11"/>
          <p:cNvSpPr txBox="1"/>
          <p:nvPr/>
        </p:nvSpPr>
        <p:spPr>
          <a:xfrm>
            <a:off x="3347864" y="4744485"/>
            <a:ext cx="54726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nauki o życiu </a:t>
            </a: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NZ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" name="Prostokąt 1"/>
          <p:cNvSpPr/>
          <p:nvPr/>
        </p:nvSpPr>
        <p:spPr>
          <a:xfrm>
            <a:off x="1080762" y="570698"/>
            <a:ext cx="521943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NARODOWE CENTRUM NAUKI</a:t>
            </a:r>
            <a:endParaRPr lang="pl-PL" sz="2200" dirty="0"/>
          </a:p>
        </p:txBody>
      </p:sp>
    </p:spTree>
    <p:extLst>
      <p:ext uri="{BB962C8B-B14F-4D97-AF65-F5344CB8AC3E}">
        <p14:creationId xmlns:p14="http://schemas.microsoft.com/office/powerpoint/2010/main" val="3395531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87624" y="11124"/>
            <a:ext cx="6851103" cy="1152128"/>
          </a:xfrm>
        </p:spPr>
        <p:txBody>
          <a:bodyPr>
            <a:normAutofit/>
          </a:bodyPr>
          <a:lstStyle/>
          <a:p>
            <a:pPr algn="l"/>
            <a:r>
              <a:rPr lang="pl-PL" sz="2200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MINIATURA</a:t>
            </a:r>
            <a:br>
              <a:rPr lang="pl-PL" sz="2200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pl-PL" sz="2200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- konkurs na działania naukowe</a:t>
            </a:r>
            <a:endParaRPr lang="pl-PL" sz="2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3"/>
          </p:nvPr>
        </p:nvSpPr>
        <p:spPr>
          <a:xfrm>
            <a:off x="539552" y="1663495"/>
            <a:ext cx="8003231" cy="5212235"/>
          </a:xfrm>
        </p:spPr>
        <p:txBody>
          <a:bodyPr>
            <a:normAutofit/>
          </a:bodyPr>
          <a:lstStyle/>
          <a:p>
            <a:r>
              <a:rPr lang="pl-PL" sz="18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dla osób,</a:t>
            </a: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które planują ubiegać się o finansowanie przyszłych </a:t>
            </a: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projektów badawczych w konkursach NCN lub innych konkursach krajowych lub międzynarodowych </a:t>
            </a:r>
          </a:p>
          <a:p>
            <a:r>
              <a:rPr lang="pl-PL" sz="18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dla osób posiadających stopień naukowy doktora </a:t>
            </a:r>
            <a:r>
              <a:rPr lang="pl-PL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12 lat po doktoracie</a:t>
            </a:r>
          </a:p>
          <a:p>
            <a:r>
              <a:rPr lang="pl-PL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dla osób, które </a:t>
            </a:r>
            <a:r>
              <a:rPr lang="pl-PL" sz="18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nie mają historii grantowej w NCN i nie są laureatami </a:t>
            </a:r>
            <a:r>
              <a:rPr lang="pl-PL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konkursów ogólnokrajowych i  międzynarodowych </a:t>
            </a:r>
          </a:p>
          <a:p>
            <a:r>
              <a:rPr lang="pl-PL" sz="18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działania naukowe służące przygotowaniu projektu badawczego</a:t>
            </a: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tj.: badania wstępne, badania pilotażowe, wyjazdy konsultacyjne, kwerendy, staże naukowe, wyjazdy badawcze</a:t>
            </a:r>
          </a:p>
          <a:p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na działania naukowe </a:t>
            </a:r>
            <a:r>
              <a:rPr lang="pl-PL" sz="18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zaplanowane na co najwyżej 12 miesięcy </a:t>
            </a:r>
          </a:p>
          <a:p>
            <a:r>
              <a:rPr lang="pl-PL" sz="18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wysokość finansowania od 5 tys. zł do 50 tys. zł </a:t>
            </a:r>
          </a:p>
          <a:p>
            <a:endParaRPr lang="pl-PL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1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>
                <a:solidFill>
                  <a:prstClr val="white"/>
                </a:solidFill>
              </a:rPr>
              <a:pPr/>
              <a:t>20</a:t>
            </a:fld>
            <a:endParaRPr lang="pl-PL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3253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Wykres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8564463"/>
              </p:ext>
            </p:extLst>
          </p:nvPr>
        </p:nvGraphicFramePr>
        <p:xfrm>
          <a:off x="0" y="1206281"/>
          <a:ext cx="9144000" cy="55414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>
                <a:solidFill>
                  <a:prstClr val="white"/>
                </a:solidFill>
              </a:rPr>
              <a:pPr/>
              <a:t>21</a:t>
            </a:fld>
            <a:endParaRPr lang="pl-PL" dirty="0">
              <a:solidFill>
                <a:prstClr val="white"/>
              </a:solidFill>
            </a:endParaRPr>
          </a:p>
        </p:txBody>
      </p:sp>
      <p:pic>
        <p:nvPicPr>
          <p:cNvPr id="15" name="Picture 4" descr="http://www.ncn.gov.pl/drupal/sites/all/themes/ncn-nowa/img/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46143"/>
            <a:ext cx="4105275" cy="34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Prostokąt 4"/>
          <p:cNvSpPr/>
          <p:nvPr/>
        </p:nvSpPr>
        <p:spPr>
          <a:xfrm>
            <a:off x="1313893" y="332656"/>
            <a:ext cx="76683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GRANTY NCN 2011-2018</a:t>
            </a:r>
          </a:p>
          <a:p>
            <a:pPr algn="just"/>
            <a: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- naukowcy rozpoczynający karierę naukową</a:t>
            </a:r>
          </a:p>
        </p:txBody>
      </p:sp>
    </p:spTree>
    <p:extLst>
      <p:ext uri="{BB962C8B-B14F-4D97-AF65-F5344CB8AC3E}">
        <p14:creationId xmlns:p14="http://schemas.microsoft.com/office/powerpoint/2010/main" val="2463384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-468560" y="3645024"/>
            <a:ext cx="9433048" cy="1362075"/>
          </a:xfrm>
        </p:spPr>
        <p:txBody>
          <a:bodyPr>
            <a:noAutofit/>
          </a:bodyPr>
          <a:lstStyle/>
          <a:p>
            <a:pPr algn="r"/>
            <a:r>
              <a:rPr lang="pl-PL" sz="36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Granty NCN</a:t>
            </a:r>
            <a:br>
              <a:rPr lang="pl-PL" sz="36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pl-PL" sz="36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- finansowanie studentów i doktorantów 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95264" cy="365125"/>
          </a:xfrm>
        </p:spPr>
        <p:txBody>
          <a:bodyPr/>
          <a:lstStyle/>
          <a:p>
            <a:fld id="{18522CBC-4718-4A64-99D5-269E6258F666}" type="slidenum">
              <a:rPr lang="pl-PL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22</a:t>
            </a:fld>
            <a:endParaRPr lang="pl-PL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7851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>
                <a:solidFill>
                  <a:prstClr val="white"/>
                </a:solidFill>
              </a:rPr>
              <a:pPr/>
              <a:t>23</a:t>
            </a:fld>
            <a:endParaRPr lang="pl-PL" dirty="0">
              <a:solidFill>
                <a:prstClr val="white"/>
              </a:solidFill>
            </a:endParaRPr>
          </a:p>
        </p:txBody>
      </p:sp>
      <p:pic>
        <p:nvPicPr>
          <p:cNvPr id="15" name="Picture 4" descr="http://www.ncn.gov.pl/drupal/sites/all/themes/ncn-nowa/img/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46143"/>
            <a:ext cx="4105275" cy="34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pole tekstowe 1"/>
          <p:cNvSpPr txBox="1"/>
          <p:nvPr/>
        </p:nvSpPr>
        <p:spPr>
          <a:xfrm>
            <a:off x="1187624" y="453177"/>
            <a:ext cx="806489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Nowe zasady finansowania </a:t>
            </a:r>
            <a:b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studentów i doktorantów w grantach NCN</a:t>
            </a:r>
          </a:p>
          <a:p>
            <a:endParaRPr lang="pl-PL" sz="2200" b="1" dirty="0">
              <a:solidFill>
                <a:srgbClr val="DB13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550859" y="1226374"/>
            <a:ext cx="8403177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DB133C"/>
              </a:buClr>
            </a:pPr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Bef>
                <a:spcPts val="432"/>
              </a:spcBef>
              <a:buClr>
                <a:srgbClr val="DB133C"/>
              </a:buClr>
              <a:buFont typeface="Wingdings" panose="05000000000000000000" pitchFamily="2" charset="2"/>
              <a:buChar char="§"/>
            </a:pPr>
            <a:endParaRPr lang="pl-PL" b="1" dirty="0">
              <a:solidFill>
                <a:srgbClr val="DB133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Bef>
                <a:spcPts val="432"/>
              </a:spcBef>
              <a:spcAft>
                <a:spcPts val="600"/>
              </a:spcAft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umożliwienie elastycznego sposobu finansowania doktorantów 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zaangażowanych w realizację projektu, </a:t>
            </a: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dopasowanego do potrzeb kierownika projektu  i zasad obowiązujących w podmiocie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w którym realizowany jest projekt badawczy, w szczególności </a:t>
            </a: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</a:t>
            </a:r>
            <a:r>
              <a:rPr lang="pl-PL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przepisów związanych z kształceniem doktorantów w szkołach doktorskich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jak również z kształceniem doktorantów na studiach doktoranckich wg. dotychczasowych zasad</a:t>
            </a:r>
          </a:p>
          <a:p>
            <a:pPr marL="285750" indent="-285750">
              <a:spcBef>
                <a:spcPts val="432"/>
              </a:spcBef>
              <a:spcAft>
                <a:spcPts val="600"/>
              </a:spcAft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wydzielenie osobnego budżetu dla studentów i doktorantów </a:t>
            </a:r>
            <a:b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projektach badawczych finansowanych w ramach konkursów: </a:t>
            </a:r>
            <a:b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OPUS, SONATA, SONATA BIS, MAESTRO</a:t>
            </a:r>
          </a:p>
          <a:p>
            <a:pPr marL="285750" indent="-285750">
              <a:spcBef>
                <a:spcPts val="432"/>
              </a:spcBef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ustalenie maksymalnej kwoty w wysokości 5 tys. zł miesięcznie </a:t>
            </a:r>
            <a:b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stypendia lub wynagrodzenia dla danego studenta lub doktoranta</a:t>
            </a:r>
          </a:p>
          <a:p>
            <a:pPr marL="285750" indent="-285750">
              <a:spcBef>
                <a:spcPts val="432"/>
              </a:spcBef>
              <a:buClr>
                <a:srgbClr val="DB133C"/>
              </a:buClr>
              <a:buFont typeface="Wingdings" panose="05000000000000000000" pitchFamily="2" charset="2"/>
              <a:buChar char="§"/>
            </a:pPr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Bef>
                <a:spcPts val="432"/>
              </a:spcBef>
              <a:buClr>
                <a:srgbClr val="DB133C"/>
              </a:buClr>
              <a:buFont typeface="Wingdings" panose="05000000000000000000" pitchFamily="2" charset="2"/>
              <a:buChar char="§"/>
            </a:pPr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DB133C"/>
              </a:buClr>
              <a:buFont typeface="Wingdings" panose="05000000000000000000" pitchFamily="2" charset="2"/>
              <a:buChar char="§"/>
            </a:pPr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5143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>
                <a:solidFill>
                  <a:prstClr val="white"/>
                </a:solidFill>
              </a:rPr>
              <a:pPr/>
              <a:t>24</a:t>
            </a:fld>
            <a:endParaRPr lang="pl-PL" dirty="0">
              <a:solidFill>
                <a:prstClr val="white"/>
              </a:solidFill>
            </a:endParaRPr>
          </a:p>
        </p:txBody>
      </p:sp>
      <p:pic>
        <p:nvPicPr>
          <p:cNvPr id="15" name="Picture 4" descr="http://www.ncn.gov.pl/drupal/sites/all/themes/ncn-nowa/img/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46143"/>
            <a:ext cx="4105275" cy="34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pole tekstowe 1"/>
          <p:cNvSpPr txBox="1"/>
          <p:nvPr/>
        </p:nvSpPr>
        <p:spPr>
          <a:xfrm>
            <a:off x="1187624" y="404664"/>
            <a:ext cx="806489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Nowe zasady finansowania </a:t>
            </a:r>
            <a:b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studentów i doktorantów w grantach NCN</a:t>
            </a:r>
          </a:p>
          <a:p>
            <a:endParaRPr lang="pl-PL" sz="2200" b="1" dirty="0">
              <a:solidFill>
                <a:srgbClr val="DB13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611558" y="1512661"/>
            <a:ext cx="8208915" cy="43293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32"/>
              </a:spcBef>
              <a:buClr>
                <a:srgbClr val="DB133C"/>
              </a:buClr>
            </a:pP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Osobny budżet w ramach kosztów bezpośrednich przewidziany jest </a:t>
            </a: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wyłącznie dla studentów i doktorantów 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zaangażowanych do realizacji zadań w projekcie badawczym. </a:t>
            </a:r>
          </a:p>
          <a:p>
            <a:pPr>
              <a:spcBef>
                <a:spcPts val="432"/>
              </a:spcBef>
              <a:buClr>
                <a:srgbClr val="DB133C"/>
              </a:buClr>
            </a:pPr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432"/>
              </a:spcBef>
              <a:buClr>
                <a:srgbClr val="DB133C"/>
              </a:buClr>
            </a:pP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Wysokość budżet </a:t>
            </a: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każdy miesiąc realizacji projektu 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wynosi co najwyżej:  </a:t>
            </a:r>
          </a:p>
          <a:p>
            <a:pPr marL="285750" indent="-285750">
              <a:spcBef>
                <a:spcPts val="432"/>
              </a:spcBef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tys. zł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 konkursie SONATA</a:t>
            </a:r>
          </a:p>
          <a:p>
            <a:pPr marL="285750" indent="-285750">
              <a:spcBef>
                <a:spcPts val="432"/>
              </a:spcBef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tys. zł  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konkursach OPUS i SONATA BIS</a:t>
            </a:r>
          </a:p>
          <a:p>
            <a:pPr marL="285750" indent="-285750">
              <a:spcBef>
                <a:spcPts val="432"/>
              </a:spcBef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 tys. zł 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konkursie MAESTRO  </a:t>
            </a:r>
          </a:p>
          <a:p>
            <a:pPr marL="285750" indent="-285750">
              <a:spcBef>
                <a:spcPts val="432"/>
              </a:spcBef>
              <a:buClr>
                <a:srgbClr val="DB133C"/>
              </a:buClr>
              <a:buFont typeface="Wingdings" panose="05000000000000000000" pitchFamily="2" charset="2"/>
              <a:buChar char="§"/>
            </a:pPr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432"/>
              </a:spcBef>
              <a:buClr>
                <a:srgbClr val="DB133C"/>
              </a:buClr>
            </a:pP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konkursach PRELUDIUM i SONATINA wynagrodzenie dla studentów </a:t>
            </a:r>
            <a:b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doktorantów  może być finansowane z puli wynagrodzeń dodatkowych przewidzianych dla kierownika i wykonawców, </a:t>
            </a: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łącznej wysokości co najwyżej 1,5 tys. zł/m-c.</a:t>
            </a:r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8347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>
                <a:solidFill>
                  <a:prstClr val="white"/>
                </a:solidFill>
              </a:rPr>
              <a:pPr/>
              <a:t>25</a:t>
            </a:fld>
            <a:endParaRPr lang="pl-PL" dirty="0">
              <a:solidFill>
                <a:prstClr val="white"/>
              </a:solidFill>
            </a:endParaRPr>
          </a:p>
        </p:txBody>
      </p:sp>
      <p:pic>
        <p:nvPicPr>
          <p:cNvPr id="15" name="Picture 4" descr="http://www.ncn.gov.pl/drupal/sites/all/themes/ncn-nowa/img/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46143"/>
            <a:ext cx="4105275" cy="34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pole tekstowe 1"/>
          <p:cNvSpPr txBox="1"/>
          <p:nvPr/>
        </p:nvSpPr>
        <p:spPr>
          <a:xfrm>
            <a:off x="1259632" y="225574"/>
            <a:ext cx="806489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Nowe zasady finansowania </a:t>
            </a:r>
            <a:b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studentów i doktorantów w grantach NCN</a:t>
            </a:r>
          </a:p>
          <a:p>
            <a:endParaRPr lang="pl-PL" sz="2200" b="1" dirty="0">
              <a:solidFill>
                <a:srgbClr val="DB13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393189" y="1333570"/>
            <a:ext cx="828326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Łączna kwota stypendiów oraz wynagrodzeń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finansowanych przez NCN </a:t>
            </a:r>
            <a:b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 przeznaczeniem dla danego studenta lub doktoranta </a:t>
            </a: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nie może przekroczyć 5 tys. zł miesięcznie, z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wyłączeniem wynagrodzenia kierownika projektu w grancie PRELUDIUM oraz stypendium doktorskiego ETIUDA</a:t>
            </a:r>
          </a:p>
          <a:p>
            <a:endParaRPr lang="pl-PL" b="1" dirty="0">
              <a:solidFill>
                <a:srgbClr val="DB133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ramach budżetu zaplanowanego dla studentów i doktorantów można przyznawać:</a:t>
            </a:r>
          </a:p>
          <a:p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stypendia naukowe NCN 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dla studentów oraz doktorantów na studiach doktoranckich i doktorantów w szkołach doktorskich </a:t>
            </a:r>
          </a:p>
          <a:p>
            <a:pPr marL="285750" indent="-285750"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stypendia doktoranckie 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dla  doktorantów w szkołach doktorskich </a:t>
            </a:r>
          </a:p>
          <a:p>
            <a:pPr marL="285750" indent="-285750"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wynagrodzenia na podstawie umowy o pracę lub umowy cywilnoprawnej  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dla studentów oraz doktorantów na studiach doktoranckich lub w szkołach doktorskich</a:t>
            </a:r>
          </a:p>
          <a:p>
            <a:pPr marL="285750" indent="-285750">
              <a:buClr>
                <a:srgbClr val="DB133C"/>
              </a:buClr>
              <a:buFont typeface="Wingdings" panose="05000000000000000000" pitchFamily="2" charset="2"/>
              <a:buChar char="§"/>
            </a:pPr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5474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>
                <a:solidFill>
                  <a:prstClr val="white"/>
                </a:solidFill>
              </a:rPr>
              <a:pPr/>
              <a:t>26</a:t>
            </a:fld>
            <a:endParaRPr lang="pl-PL" dirty="0">
              <a:solidFill>
                <a:prstClr val="white"/>
              </a:solidFill>
            </a:endParaRPr>
          </a:p>
        </p:txBody>
      </p:sp>
      <p:pic>
        <p:nvPicPr>
          <p:cNvPr id="15" name="Picture 4" descr="http://www.ncn.gov.pl/drupal/sites/all/themes/ncn-nowa/img/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46143"/>
            <a:ext cx="4105275" cy="34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pole tekstowe 1"/>
          <p:cNvSpPr txBox="1"/>
          <p:nvPr/>
        </p:nvSpPr>
        <p:spPr>
          <a:xfrm>
            <a:off x="1187624" y="620688"/>
            <a:ext cx="80648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Stypendia doktoranckie</a:t>
            </a:r>
          </a:p>
          <a:p>
            <a:endParaRPr lang="pl-PL" sz="2200" b="1" dirty="0">
              <a:solidFill>
                <a:srgbClr val="DB13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251519" y="1390129"/>
            <a:ext cx="8568953" cy="46576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423"/>
              </a:spcBef>
              <a:spcAft>
                <a:spcPts val="600"/>
              </a:spcAft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szkoły doktorskie mogą czasowo finansować ze środków NCN obligatoryjne stypendia doktoranckie</a:t>
            </a:r>
            <a:r>
              <a:rPr lang="pl-PL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dla swoich doktorantów</a:t>
            </a:r>
          </a:p>
          <a:p>
            <a:pPr marL="285750" indent="-285750">
              <a:spcBef>
                <a:spcPts val="423"/>
              </a:spcBef>
              <a:spcAft>
                <a:spcPts val="600"/>
              </a:spcAft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ramach grantu NCN można finansować stypendium doktoranckie </a:t>
            </a:r>
            <a:br>
              <a:rPr lang="pl-PL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jeżeli doktorant przez cały okres realizacji przez niego zadań </a:t>
            </a:r>
            <a:b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projekcie będzie spełniać wymagania niezbędne do pobierania stypendium doktoranckiego</a:t>
            </a:r>
            <a:endParaRPr lang="pl-PL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Bef>
                <a:spcPts val="423"/>
              </a:spcBef>
              <a:spcAft>
                <a:spcPts val="600"/>
              </a:spcAft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doktoranci ze szkół doktorskich, którzy mają finansowane stypendium doktoranckie ze środków NCN w trakcie realizacji zadań w projekcie, </a:t>
            </a: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mogą uzupełnić  to stypendium o dodatkowe środki z wynagrodzeń lub stypendiów naukowych NCN w ramach jednego lub więcej niż jednego projektu badawczego finansowanego przez NCN </a:t>
            </a:r>
            <a:r>
              <a:rPr lang="pl-PL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przy założeniu, że limit możliwych do otrzymania przez doktoranta środków z NCN zostanie utrzymany</a:t>
            </a:r>
          </a:p>
          <a:p>
            <a:pPr marL="285750" indent="-285750">
              <a:spcAft>
                <a:spcPts val="600"/>
              </a:spcAft>
              <a:buClr>
                <a:srgbClr val="DB133C"/>
              </a:buClr>
              <a:buFont typeface="Wingdings" panose="05000000000000000000" pitchFamily="2" charset="2"/>
              <a:buChar char="§"/>
            </a:pPr>
            <a:endParaRPr lang="pl-PL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600"/>
              </a:spcAft>
              <a:buClr>
                <a:srgbClr val="DB133C"/>
              </a:buClr>
              <a:buFont typeface="Wingdings" panose="05000000000000000000" pitchFamily="2" charset="2"/>
              <a:buChar char="§"/>
            </a:pPr>
            <a:endParaRPr lang="pl-PL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1779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>
                <a:solidFill>
                  <a:prstClr val="white"/>
                </a:solidFill>
              </a:rPr>
              <a:pPr/>
              <a:t>27</a:t>
            </a:fld>
            <a:endParaRPr lang="pl-PL" dirty="0">
              <a:solidFill>
                <a:prstClr val="white"/>
              </a:solidFill>
            </a:endParaRPr>
          </a:p>
        </p:txBody>
      </p:sp>
      <p:pic>
        <p:nvPicPr>
          <p:cNvPr id="15" name="Picture 4" descr="http://www.ncn.gov.pl/drupal/sites/all/themes/ncn-nowa/img/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46143"/>
            <a:ext cx="4105275" cy="34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pole tekstowe 1"/>
          <p:cNvSpPr txBox="1"/>
          <p:nvPr/>
        </p:nvSpPr>
        <p:spPr>
          <a:xfrm>
            <a:off x="1259632" y="332656"/>
            <a:ext cx="806489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2200" b="1" dirty="0">
              <a:solidFill>
                <a:srgbClr val="DB13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Stypendia naukowe NCN</a:t>
            </a:r>
          </a:p>
          <a:p>
            <a:endParaRPr lang="pl-PL" sz="2200" b="1" dirty="0">
              <a:solidFill>
                <a:srgbClr val="DB13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495138" y="1333570"/>
            <a:ext cx="86294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395536" y="1333570"/>
            <a:ext cx="8640960" cy="4755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przyznawane wyłącznie na zasadach NCN </a:t>
            </a:r>
            <a:r>
              <a:rPr lang="pl-PL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określonych w </a:t>
            </a:r>
            <a:r>
              <a:rPr lang="pl-PL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Regulaminie przyznawania stypendiów naukowych w projektach badawczych finansowanych ze środków NCN</a:t>
            </a:r>
            <a:endParaRPr lang="pl-PL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600"/>
              </a:spcAft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przyznawane w trybie konkursowym </a:t>
            </a:r>
            <a:r>
              <a:rPr lang="pl-PL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studentom studiów pierwszego </a:t>
            </a:r>
            <a:br>
              <a:rPr lang="pl-PL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drugiego stopnia, studentom jednolitych studiów magisterskich bądź doktorantom na studiach doktoranckich oraz doktorantom w szkołach doktorskich</a:t>
            </a:r>
          </a:p>
          <a:p>
            <a:pPr marL="285750" indent="-285750">
              <a:spcAft>
                <a:spcPts val="600"/>
              </a:spcAft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możliwość łączenia stypendium naukowego NCN z wynagrodzeniem </a:t>
            </a:r>
            <a:b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innym stypendium naukowym NCN lub stypendium doktoranckim </a:t>
            </a:r>
            <a:r>
              <a:rPr lang="pl-PL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przyznanym w ramach więcej niż jednego grantu NCN, o ile łączna kwota pobieranych stypendiów i wynagrodzeń nie przekroczy 5 tys. zł miesięcznie</a:t>
            </a:r>
          </a:p>
          <a:p>
            <a:pPr marL="285750" indent="-285750">
              <a:spcAft>
                <a:spcPts val="600"/>
              </a:spcAft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możliwość pobierania stypendium naukowego NCN przez okres nie dłuższy niż 6 miesięcy</a:t>
            </a:r>
            <a:r>
              <a:rPr lang="pl-PL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wtedy gdy doktorant uzyska stopień naukowy doktora i przestanie spełniać kryterium na podstawie którego przyznano mu stypendium</a:t>
            </a:r>
          </a:p>
        </p:txBody>
      </p:sp>
    </p:spTree>
    <p:extLst>
      <p:ext uri="{BB962C8B-B14F-4D97-AF65-F5344CB8AC3E}">
        <p14:creationId xmlns:p14="http://schemas.microsoft.com/office/powerpoint/2010/main" val="4280995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>
                <a:solidFill>
                  <a:prstClr val="white"/>
                </a:solidFill>
              </a:rPr>
              <a:pPr/>
              <a:t>28</a:t>
            </a:fld>
            <a:endParaRPr lang="pl-PL" dirty="0">
              <a:solidFill>
                <a:prstClr val="white"/>
              </a:solidFill>
            </a:endParaRPr>
          </a:p>
        </p:txBody>
      </p:sp>
      <p:pic>
        <p:nvPicPr>
          <p:cNvPr id="15" name="Picture 4" descr="http://www.ncn.gov.pl/drupal/sites/all/themes/ncn-nowa/img/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46143"/>
            <a:ext cx="4105275" cy="34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pole tekstowe 1"/>
          <p:cNvSpPr txBox="1"/>
          <p:nvPr/>
        </p:nvSpPr>
        <p:spPr>
          <a:xfrm>
            <a:off x="1187624" y="620688"/>
            <a:ext cx="80648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Wynagrodzenia</a:t>
            </a:r>
          </a:p>
          <a:p>
            <a:endParaRPr lang="pl-PL" sz="2200" b="1" dirty="0">
              <a:solidFill>
                <a:srgbClr val="DB13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pole tekstowe 7"/>
          <p:cNvSpPr txBox="1"/>
          <p:nvPr/>
        </p:nvSpPr>
        <p:spPr>
          <a:xfrm>
            <a:off x="405229" y="1772816"/>
            <a:ext cx="8127211" cy="35240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423"/>
              </a:spcBef>
              <a:spcAft>
                <a:spcPts val="600"/>
              </a:spcAft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ramach grantu NCN można finansować wynagrodzenie dla studenta lub doktoranta zaangażowanego do realizacji zadań </a:t>
            </a:r>
            <a:br>
              <a:rPr lang="pl-PL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projekcie badawczym</a:t>
            </a:r>
          </a:p>
          <a:p>
            <a:pPr marL="285750" indent="-285750">
              <a:spcBef>
                <a:spcPts val="423"/>
              </a:spcBef>
              <a:spcAft>
                <a:spcPts val="600"/>
              </a:spcAft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wynagrodzenie może być wypłacane na podstawie umowy o pracę </a:t>
            </a:r>
            <a:b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pełnym lub częściowym wymiarze czasu pracy bądź umowy cywilnoprawnej</a:t>
            </a:r>
            <a:endParaRPr lang="pl-PL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Bef>
                <a:spcPts val="423"/>
              </a:spcBef>
              <a:spcAft>
                <a:spcPts val="600"/>
              </a:spcAft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jeżeli </a:t>
            </a: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 lub doktorant jest zatrudniony </a:t>
            </a:r>
            <a:r>
              <a:rPr lang="pl-PL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podmiocie realizującym projekt badawczy na podstawie umowy o pracę, może otrzymywać </a:t>
            </a: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wynagrodzenie </a:t>
            </a:r>
            <a:r>
              <a:rPr lang="pl-PL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 środków projektu </a:t>
            </a: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innej formie niż na podstawie umowy cywilnoprawnej</a:t>
            </a:r>
          </a:p>
          <a:p>
            <a:pPr>
              <a:spcBef>
                <a:spcPts val="423"/>
              </a:spcBef>
              <a:spcAft>
                <a:spcPts val="600"/>
              </a:spcAft>
            </a:pPr>
            <a:endParaRPr lang="pl-PL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7449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-396552" y="3645024"/>
            <a:ext cx="9361040" cy="1362075"/>
          </a:xfrm>
        </p:spPr>
        <p:txBody>
          <a:bodyPr>
            <a:noAutofit/>
          </a:bodyPr>
          <a:lstStyle/>
          <a:p>
            <a:pPr algn="r"/>
            <a:r>
              <a:rPr lang="pl-PL" sz="36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Oferta NCN</a:t>
            </a:r>
            <a:br>
              <a:rPr lang="pl-PL" sz="36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pl-PL" sz="36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- naukowa współpraca zagraniczna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95264" cy="365125"/>
          </a:xfrm>
        </p:spPr>
        <p:txBody>
          <a:bodyPr/>
          <a:lstStyle/>
          <a:p>
            <a:fld id="{18522CBC-4718-4A64-99D5-269E6258F666}" type="slidenum">
              <a:rPr lang="pl-PL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29</a:t>
            </a:fld>
            <a:endParaRPr lang="pl-PL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9317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>
                <a:solidFill>
                  <a:prstClr val="white"/>
                </a:solidFill>
              </a:rPr>
              <a:pPr/>
              <a:t>3</a:t>
            </a:fld>
            <a:endParaRPr lang="pl-PL" dirty="0">
              <a:solidFill>
                <a:prstClr val="white"/>
              </a:solidFill>
            </a:endParaRPr>
          </a:p>
        </p:txBody>
      </p:sp>
      <p:pic>
        <p:nvPicPr>
          <p:cNvPr id="15" name="Picture 4" descr="http://www.ncn.gov.pl/drupal/sites/all/themes/ncn-nowa/img/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46143"/>
            <a:ext cx="4105275" cy="34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pole tekstowe 8"/>
          <p:cNvSpPr txBox="1"/>
          <p:nvPr/>
        </p:nvSpPr>
        <p:spPr>
          <a:xfrm>
            <a:off x="1047903" y="1052736"/>
            <a:ext cx="774004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DB133C"/>
              </a:buClr>
            </a:pP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Narodowe Centrum Nauki w ramach organizowanych konkursów </a:t>
            </a: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wspiera realizację badań podstawowych 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realizowanych</a:t>
            </a: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formie:</a:t>
            </a:r>
          </a:p>
          <a:p>
            <a:pPr>
              <a:buClr>
                <a:srgbClr val="DB133C"/>
              </a:buClr>
            </a:pPr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projektów badawczych </a:t>
            </a:r>
          </a:p>
          <a:p>
            <a:pPr marL="285750" indent="-285750"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stypendiów doktorskich </a:t>
            </a:r>
          </a:p>
          <a:p>
            <a:pPr marL="285750" indent="-285750"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staży po uzyskaniu stopnia naukowego doktora </a:t>
            </a:r>
          </a:p>
          <a:p>
            <a:pPr marL="285750" indent="-285750"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działań naukowych 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959245" y="4056070"/>
            <a:ext cx="791735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buClr>
                <a:srgbClr val="DB133C"/>
              </a:buClr>
              <a:defRPr/>
            </a:pP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Konkursy NCN uwzględniają różnorodne potrzeby środowiska naukowego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począwszy od naukowców dopiero rozpoczynających swoją karierę, a skończywszy na najbardziej doświadczonych badaczach. </a:t>
            </a:r>
          </a:p>
          <a:p>
            <a:pPr lvl="0" algn="just">
              <a:buClr>
                <a:srgbClr val="DB133C"/>
              </a:buClr>
              <a:defRPr/>
            </a:pPr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1187624" y="540100"/>
            <a:ext cx="433804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NARODOWE CENTRUM NAUKI</a:t>
            </a:r>
            <a:endParaRPr lang="pl-PL" sz="2200" dirty="0"/>
          </a:p>
        </p:txBody>
      </p:sp>
    </p:spTree>
    <p:extLst>
      <p:ext uri="{BB962C8B-B14F-4D97-AF65-F5344CB8AC3E}">
        <p14:creationId xmlns:p14="http://schemas.microsoft.com/office/powerpoint/2010/main" val="403625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>
                <a:solidFill>
                  <a:prstClr val="white"/>
                </a:solidFill>
              </a:rPr>
              <a:pPr/>
              <a:t>30</a:t>
            </a:fld>
            <a:endParaRPr lang="pl-PL" dirty="0">
              <a:solidFill>
                <a:prstClr val="white"/>
              </a:solidFill>
            </a:endParaRPr>
          </a:p>
        </p:txBody>
      </p:sp>
      <p:pic>
        <p:nvPicPr>
          <p:cNvPr id="15" name="Picture 4" descr="http://www.ncn.gov.pl/drupal/sites/all/themes/ncn-nowa/img/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46143"/>
            <a:ext cx="4105275" cy="34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ole tekstowe 6"/>
          <p:cNvSpPr txBox="1"/>
          <p:nvPr/>
        </p:nvSpPr>
        <p:spPr>
          <a:xfrm>
            <a:off x="1187624" y="692338"/>
            <a:ext cx="685629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KONKURSY MIĘDZYNARODOWE NCN 2011-2018</a:t>
            </a:r>
          </a:p>
        </p:txBody>
      </p:sp>
      <p:pic>
        <p:nvPicPr>
          <p:cNvPr id="14" name="Obraz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246" y="3336453"/>
            <a:ext cx="1232771" cy="930394"/>
          </a:xfrm>
          <a:prstGeom prst="rect">
            <a:avLst/>
          </a:prstGeom>
        </p:spPr>
      </p:pic>
      <p:pic>
        <p:nvPicPr>
          <p:cNvPr id="16" name="Obraz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5291" y="3258310"/>
            <a:ext cx="1043548" cy="1119442"/>
          </a:xfrm>
          <a:prstGeom prst="rect">
            <a:avLst/>
          </a:prstGeom>
        </p:spPr>
      </p:pic>
      <p:pic>
        <p:nvPicPr>
          <p:cNvPr id="17" name="Obraz 1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113" y="3143820"/>
            <a:ext cx="1440165" cy="1318246"/>
          </a:xfrm>
          <a:prstGeom prst="rect">
            <a:avLst/>
          </a:prstGeom>
        </p:spPr>
      </p:pic>
      <p:pic>
        <p:nvPicPr>
          <p:cNvPr id="18" name="Obraz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9234" y="3153068"/>
            <a:ext cx="1301410" cy="1354125"/>
          </a:xfrm>
          <a:prstGeom prst="rect">
            <a:avLst/>
          </a:prstGeom>
        </p:spPr>
      </p:pic>
      <p:sp>
        <p:nvSpPr>
          <p:cNvPr id="19" name="object 5"/>
          <p:cNvSpPr txBox="1"/>
          <p:nvPr/>
        </p:nvSpPr>
        <p:spPr>
          <a:xfrm>
            <a:off x="395536" y="4867949"/>
            <a:ext cx="1627171" cy="5796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pl-PL" b="1" spc="-5" dirty="0">
                <a:solidFill>
                  <a:srgbClr val="58595B"/>
                </a:solidFill>
                <a:latin typeface="Arial"/>
                <a:cs typeface="Arial"/>
              </a:rPr>
              <a:t>o</a:t>
            </a:r>
            <a:r>
              <a:rPr b="1" spc="-5" dirty="0" err="1">
                <a:solidFill>
                  <a:srgbClr val="58595B"/>
                </a:solidFill>
                <a:latin typeface="Arial"/>
                <a:cs typeface="Arial"/>
              </a:rPr>
              <a:t>głoszonych</a:t>
            </a:r>
            <a:endParaRPr lang="pl-PL" b="1" spc="-80" dirty="0">
              <a:solidFill>
                <a:srgbClr val="58595B"/>
              </a:solidFill>
              <a:latin typeface="Arial"/>
              <a:cs typeface="Arial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b="1" dirty="0" err="1">
                <a:solidFill>
                  <a:srgbClr val="58595B"/>
                </a:solidFill>
                <a:latin typeface="Arial"/>
                <a:cs typeface="Arial"/>
              </a:rPr>
              <a:t>konkursów</a:t>
            </a:r>
            <a:endParaRPr b="1" dirty="0">
              <a:latin typeface="Arial"/>
              <a:cs typeface="Arial"/>
            </a:endParaRPr>
          </a:p>
        </p:txBody>
      </p:sp>
      <p:sp>
        <p:nvSpPr>
          <p:cNvPr id="20" name="object 5"/>
          <p:cNvSpPr txBox="1"/>
          <p:nvPr/>
        </p:nvSpPr>
        <p:spPr>
          <a:xfrm>
            <a:off x="902267" y="1752441"/>
            <a:ext cx="1008112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pl-PL" sz="5400" b="1" spc="-5" dirty="0">
                <a:solidFill>
                  <a:srgbClr val="E02846"/>
                </a:solidFill>
                <a:latin typeface="Arial"/>
                <a:cs typeface="Arial"/>
              </a:rPr>
              <a:t>51</a:t>
            </a:r>
            <a:endParaRPr sz="5400" dirty="0">
              <a:latin typeface="Arial"/>
              <a:cs typeface="Arial"/>
            </a:endParaRPr>
          </a:p>
        </p:txBody>
      </p:sp>
      <p:sp>
        <p:nvSpPr>
          <p:cNvPr id="21" name="object 5"/>
          <p:cNvSpPr txBox="1"/>
          <p:nvPr/>
        </p:nvSpPr>
        <p:spPr>
          <a:xfrm>
            <a:off x="2305863" y="4805732"/>
            <a:ext cx="1834089" cy="5796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pl-PL" b="1" spc="-5" dirty="0">
                <a:solidFill>
                  <a:srgbClr val="58595B"/>
                </a:solidFill>
                <a:latin typeface="Arial"/>
                <a:cs typeface="Arial"/>
              </a:rPr>
              <a:t>rozstrzygniętych</a:t>
            </a:r>
            <a:endParaRPr lang="pl-PL" b="1" spc="-80" dirty="0">
              <a:solidFill>
                <a:srgbClr val="58595B"/>
              </a:solidFill>
              <a:latin typeface="Arial"/>
              <a:cs typeface="Arial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b="1" dirty="0" err="1">
                <a:solidFill>
                  <a:srgbClr val="58595B"/>
                </a:solidFill>
                <a:latin typeface="Arial"/>
                <a:cs typeface="Arial"/>
              </a:rPr>
              <a:t>konkursów</a:t>
            </a:r>
            <a:endParaRPr b="1" dirty="0">
              <a:latin typeface="Arial"/>
              <a:cs typeface="Arial"/>
            </a:endParaRPr>
          </a:p>
        </p:txBody>
      </p:sp>
      <p:sp>
        <p:nvSpPr>
          <p:cNvPr id="23" name="object 5"/>
          <p:cNvSpPr txBox="1"/>
          <p:nvPr/>
        </p:nvSpPr>
        <p:spPr>
          <a:xfrm>
            <a:off x="4378315" y="4881747"/>
            <a:ext cx="1681759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pl-PL" b="1" spc="-5" dirty="0">
                <a:solidFill>
                  <a:srgbClr val="58595B"/>
                </a:solidFill>
                <a:latin typeface="Arial"/>
                <a:cs typeface="Arial"/>
              </a:rPr>
              <a:t>przyznanych grantów</a:t>
            </a:r>
            <a:endParaRPr b="1" dirty="0">
              <a:latin typeface="Arial"/>
              <a:cs typeface="Arial"/>
            </a:endParaRPr>
          </a:p>
        </p:txBody>
      </p:sp>
      <p:sp>
        <p:nvSpPr>
          <p:cNvPr id="24" name="object 5"/>
          <p:cNvSpPr txBox="1"/>
          <p:nvPr/>
        </p:nvSpPr>
        <p:spPr>
          <a:xfrm>
            <a:off x="2768026" y="1736754"/>
            <a:ext cx="1000359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pl-PL" sz="5400" b="1" dirty="0">
                <a:solidFill>
                  <a:srgbClr val="DB133C"/>
                </a:solidFill>
                <a:latin typeface="Arial"/>
                <a:cs typeface="Arial"/>
              </a:rPr>
              <a:t>41</a:t>
            </a:r>
            <a:endParaRPr sz="5400" b="1" dirty="0">
              <a:solidFill>
                <a:srgbClr val="DB133C"/>
              </a:solidFill>
              <a:latin typeface="Arial"/>
              <a:cs typeface="Arial"/>
            </a:endParaRPr>
          </a:p>
        </p:txBody>
      </p:sp>
      <p:sp>
        <p:nvSpPr>
          <p:cNvPr id="25" name="object 5"/>
          <p:cNvSpPr txBox="1"/>
          <p:nvPr/>
        </p:nvSpPr>
        <p:spPr>
          <a:xfrm>
            <a:off x="4427984" y="1752441"/>
            <a:ext cx="1512168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pl-PL" sz="5400" b="1" spc="-5" dirty="0">
                <a:solidFill>
                  <a:srgbClr val="DB133C"/>
                </a:solidFill>
                <a:latin typeface="Arial"/>
                <a:cs typeface="Arial"/>
              </a:rPr>
              <a:t>240</a:t>
            </a:r>
            <a:endParaRPr sz="5400" dirty="0">
              <a:solidFill>
                <a:srgbClr val="DB133C"/>
              </a:solidFill>
              <a:latin typeface="Arial"/>
              <a:cs typeface="Arial"/>
            </a:endParaRPr>
          </a:p>
        </p:txBody>
      </p:sp>
      <p:sp>
        <p:nvSpPr>
          <p:cNvPr id="26" name="object 5"/>
          <p:cNvSpPr txBox="1"/>
          <p:nvPr/>
        </p:nvSpPr>
        <p:spPr>
          <a:xfrm>
            <a:off x="6375127" y="1752441"/>
            <a:ext cx="2409624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pl-PL" sz="5400" b="1" spc="-5" dirty="0">
                <a:solidFill>
                  <a:srgbClr val="DB133C"/>
                </a:solidFill>
                <a:latin typeface="Arial"/>
                <a:cs typeface="Arial"/>
              </a:rPr>
              <a:t>182,3</a:t>
            </a:r>
            <a:endParaRPr sz="5400" dirty="0">
              <a:solidFill>
                <a:srgbClr val="DB133C"/>
              </a:solidFill>
              <a:latin typeface="Arial"/>
              <a:cs typeface="Arial"/>
            </a:endParaRPr>
          </a:p>
        </p:txBody>
      </p:sp>
      <p:sp>
        <p:nvSpPr>
          <p:cNvPr id="27" name="Prostokąt 26"/>
          <p:cNvSpPr/>
          <p:nvPr/>
        </p:nvSpPr>
        <p:spPr>
          <a:xfrm rot="16200000">
            <a:off x="7953205" y="1973998"/>
            <a:ext cx="9002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b="1" spc="-5" dirty="0">
                <a:solidFill>
                  <a:srgbClr val="DB133C"/>
                </a:solidFill>
                <a:latin typeface="Arial"/>
                <a:cs typeface="Arial"/>
              </a:rPr>
              <a:t>mln </a:t>
            </a:r>
            <a:r>
              <a:rPr lang="pl-PL" b="1" dirty="0">
                <a:solidFill>
                  <a:srgbClr val="DB133C"/>
                </a:solidFill>
                <a:latin typeface="Arial"/>
                <a:cs typeface="Arial"/>
              </a:rPr>
              <a:t>zł </a:t>
            </a:r>
            <a:endParaRPr lang="pl-PL" dirty="0">
              <a:solidFill>
                <a:srgbClr val="DB133C"/>
              </a:solidFill>
            </a:endParaRPr>
          </a:p>
        </p:txBody>
      </p:sp>
      <p:sp>
        <p:nvSpPr>
          <p:cNvPr id="28" name="object 5"/>
          <p:cNvSpPr txBox="1"/>
          <p:nvPr/>
        </p:nvSpPr>
        <p:spPr>
          <a:xfrm>
            <a:off x="6739059" y="4867949"/>
            <a:ext cx="1681759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pl-PL" b="1" spc="-5" dirty="0">
                <a:solidFill>
                  <a:srgbClr val="58595B"/>
                </a:solidFill>
                <a:latin typeface="Arial"/>
                <a:cs typeface="Arial"/>
              </a:rPr>
              <a:t>przyznanych środków</a:t>
            </a:r>
            <a:endParaRPr b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04203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>
                <a:solidFill>
                  <a:prstClr val="white"/>
                </a:solidFill>
              </a:rPr>
              <a:pPr/>
              <a:t>31</a:t>
            </a:fld>
            <a:endParaRPr lang="pl-PL" dirty="0">
              <a:solidFill>
                <a:prstClr val="white"/>
              </a:solidFill>
            </a:endParaRPr>
          </a:p>
        </p:txBody>
      </p:sp>
      <p:pic>
        <p:nvPicPr>
          <p:cNvPr id="15" name="Picture 4" descr="http://www.ncn.gov.pl/drupal/sites/all/themes/ncn-nowa/img/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46143"/>
            <a:ext cx="4105275" cy="34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pole tekstowe 8"/>
          <p:cNvSpPr txBox="1"/>
          <p:nvPr/>
        </p:nvSpPr>
        <p:spPr>
          <a:xfrm>
            <a:off x="845332" y="1592500"/>
            <a:ext cx="8136905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rgbClr val="DB133C"/>
              </a:buClr>
            </a:pP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Narodowe Centrum Nauki włącza się w</a:t>
            </a: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programy międzynarodowe 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organizowane </a:t>
            </a: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współpracy dwustronnej.</a:t>
            </a:r>
          </a:p>
          <a:p>
            <a:pPr algn="just">
              <a:buClr>
                <a:srgbClr val="DB133C"/>
              </a:buClr>
            </a:pPr>
            <a:endParaRPr lang="pl-PL" sz="1200" b="1" dirty="0">
              <a:solidFill>
                <a:srgbClr val="DB133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Clr>
                <a:srgbClr val="DB133C"/>
              </a:buClr>
            </a:pP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Współpraca dwustronna 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obejmuje konkursy przeprowadzane przez Narodowe Centrum Nauki we współpracy z zagranicznymi instytucjami </a:t>
            </a:r>
            <a:b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organizacjami finansującymi badania naukowe, tj.:</a:t>
            </a:r>
          </a:p>
        </p:txBody>
      </p:sp>
      <p:sp>
        <p:nvSpPr>
          <p:cNvPr id="8" name="pole tekstowe 7"/>
          <p:cNvSpPr txBox="1"/>
          <p:nvPr/>
        </p:nvSpPr>
        <p:spPr>
          <a:xfrm>
            <a:off x="971600" y="3443011"/>
            <a:ext cx="7219282" cy="312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pl-PL" b="1" dirty="0" err="1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European</a:t>
            </a: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b="1" dirty="0" err="1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</a:t>
            </a: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b="1" dirty="0" err="1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Council</a:t>
            </a: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(ERC)</a:t>
            </a:r>
          </a:p>
          <a:p>
            <a:pPr marL="285750" indent="-285750">
              <a:spcAft>
                <a:spcPts val="600"/>
              </a:spcAft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Deutsche </a:t>
            </a:r>
            <a:r>
              <a:rPr lang="pl-PL" b="1" dirty="0" err="1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Forschungsgemeinschaft</a:t>
            </a: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(DFG)</a:t>
            </a:r>
          </a:p>
          <a:p>
            <a:pPr marL="285750" indent="-285750">
              <a:spcAft>
                <a:spcPts val="600"/>
              </a:spcAft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Towarzystwo </a:t>
            </a:r>
            <a:r>
              <a:rPr lang="pl-PL" b="1" dirty="0" err="1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Maxa</a:t>
            </a: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Plancka 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(MPG)</a:t>
            </a:r>
          </a:p>
          <a:p>
            <a:pPr marL="285750" indent="-285750">
              <a:spcAft>
                <a:spcPts val="600"/>
              </a:spcAft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pl-PL" b="1" dirty="0" err="1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</a:t>
            </a: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b="1" dirty="0" err="1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Council</a:t>
            </a: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pl-PL" b="1" dirty="0" err="1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Lithuania</a:t>
            </a: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(RCL)</a:t>
            </a:r>
          </a:p>
          <a:p>
            <a:pPr marL="285750" indent="-285750">
              <a:spcAft>
                <a:spcPts val="600"/>
              </a:spcAft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pl-PL" b="1" dirty="0" err="1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Austrian</a:t>
            </a: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Science Fund 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(FWF)</a:t>
            </a:r>
          </a:p>
          <a:p>
            <a:pPr marL="285750" indent="-285750">
              <a:spcAft>
                <a:spcPts val="600"/>
              </a:spcAft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pl-PL" b="1" dirty="0" err="1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National</a:t>
            </a: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Natural Science Foundation of China 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(NSFC)</a:t>
            </a:r>
          </a:p>
          <a:p>
            <a:pPr marL="285750" indent="-285750">
              <a:spcAft>
                <a:spcPts val="600"/>
              </a:spcAft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Swiss </a:t>
            </a:r>
            <a:r>
              <a:rPr lang="pl-PL" b="1" dirty="0" err="1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National</a:t>
            </a: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Science Foundation 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(SNSF)</a:t>
            </a:r>
          </a:p>
          <a:p>
            <a:pPr marL="285750" indent="-285750">
              <a:buClr>
                <a:srgbClr val="DB133C"/>
              </a:buClr>
              <a:buFont typeface="Wingdings" panose="05000000000000000000" pitchFamily="2" charset="2"/>
              <a:buChar char="§"/>
            </a:pPr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DB133C"/>
              </a:buClr>
              <a:buFont typeface="Wingdings" panose="05000000000000000000" pitchFamily="2" charset="2"/>
              <a:buChar char="§"/>
            </a:pPr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Prostokąt 10"/>
          <p:cNvSpPr/>
          <p:nvPr/>
        </p:nvSpPr>
        <p:spPr>
          <a:xfrm>
            <a:off x="1115616" y="289967"/>
            <a:ext cx="813690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KONKURSY MIĘDZYNARODOWE </a:t>
            </a:r>
            <a:b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- WSPÓŁPRACA DWUSTRONNA</a:t>
            </a:r>
          </a:p>
        </p:txBody>
      </p:sp>
    </p:spTree>
    <p:extLst>
      <p:ext uri="{BB962C8B-B14F-4D97-AF65-F5344CB8AC3E}">
        <p14:creationId xmlns:p14="http://schemas.microsoft.com/office/powerpoint/2010/main" val="4020482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>
                <a:solidFill>
                  <a:prstClr val="white"/>
                </a:solidFill>
              </a:rPr>
              <a:pPr/>
              <a:t>32</a:t>
            </a:fld>
            <a:endParaRPr lang="pl-PL" dirty="0">
              <a:solidFill>
                <a:prstClr val="white"/>
              </a:solidFill>
            </a:endParaRPr>
          </a:p>
        </p:txBody>
      </p:sp>
      <p:pic>
        <p:nvPicPr>
          <p:cNvPr id="15" name="Picture 4" descr="http://www.ncn.gov.pl/drupal/sites/all/themes/ncn-nowa/img/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46143"/>
            <a:ext cx="4105275" cy="34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Prostokąt 1"/>
          <p:cNvSpPr/>
          <p:nvPr/>
        </p:nvSpPr>
        <p:spPr>
          <a:xfrm>
            <a:off x="290294" y="1315374"/>
            <a:ext cx="885370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Konkursy na projekty badawcze we współpracy dwustronnej:</a:t>
            </a:r>
          </a:p>
          <a:p>
            <a:endParaRPr lang="pl-PL" b="1" dirty="0">
              <a:solidFill>
                <a:srgbClr val="DB133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b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3" name="Łącznik prostoliniowy 8"/>
          <p:cNvCxnSpPr/>
          <p:nvPr/>
        </p:nvCxnSpPr>
        <p:spPr>
          <a:xfrm>
            <a:off x="357183" y="2132856"/>
            <a:ext cx="8424168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pole tekstowe 23"/>
          <p:cNvSpPr txBox="1"/>
          <p:nvPr/>
        </p:nvSpPr>
        <p:spPr>
          <a:xfrm>
            <a:off x="335363" y="1851880"/>
            <a:ext cx="43640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NAUKOWCY POSIADAJĄCY STOPIEŃ NAUKOWY DOKTORA</a:t>
            </a:r>
          </a:p>
        </p:txBody>
      </p:sp>
      <p:cxnSp>
        <p:nvCxnSpPr>
          <p:cNvPr id="34" name="Łącznik prostoliniowy 8"/>
          <p:cNvCxnSpPr/>
          <p:nvPr/>
        </p:nvCxnSpPr>
        <p:spPr>
          <a:xfrm>
            <a:off x="335363" y="4293096"/>
            <a:ext cx="8424168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5" name="pole tekstowe 54"/>
          <p:cNvSpPr txBox="1"/>
          <p:nvPr/>
        </p:nvSpPr>
        <p:spPr>
          <a:xfrm>
            <a:off x="381470" y="2326183"/>
            <a:ext cx="228717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BEETHOVEN CLASSIC (09.2020)</a:t>
            </a:r>
          </a:p>
          <a:p>
            <a:endParaRPr lang="pl-PL" b="1" dirty="0">
              <a:solidFill>
                <a:srgbClr val="DB13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pl-PL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pole tekstowe 55"/>
          <p:cNvSpPr txBox="1"/>
          <p:nvPr/>
        </p:nvSpPr>
        <p:spPr>
          <a:xfrm>
            <a:off x="369326" y="2935143"/>
            <a:ext cx="199852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Konkurs na polsko-niemieckie projekty badawcze w HS i wybranych dyscyplinach ST organizowany wspólnie </a:t>
            </a:r>
            <a:br>
              <a:rPr lang="pl-PL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l-PL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z DFG</a:t>
            </a:r>
          </a:p>
        </p:txBody>
      </p:sp>
      <p:sp>
        <p:nvSpPr>
          <p:cNvPr id="57" name="pole tekstowe 56"/>
          <p:cNvSpPr txBox="1"/>
          <p:nvPr/>
        </p:nvSpPr>
        <p:spPr>
          <a:xfrm>
            <a:off x="2842535" y="2316247"/>
            <a:ext cx="2520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BEETHOVEN </a:t>
            </a:r>
          </a:p>
          <a:p>
            <a:r>
              <a:rPr lang="pl-PL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LIFE (09.2020)</a:t>
            </a:r>
          </a:p>
          <a:p>
            <a:endParaRPr lang="pl-P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pole tekstowe 57"/>
          <p:cNvSpPr txBox="1"/>
          <p:nvPr/>
        </p:nvSpPr>
        <p:spPr>
          <a:xfrm>
            <a:off x="2839944" y="2948704"/>
            <a:ext cx="2217298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Konkurs na polsko-niemieckie projekty badawcze w NZ organizowany wspólnie z DFG</a:t>
            </a:r>
          </a:p>
        </p:txBody>
      </p:sp>
      <p:sp>
        <p:nvSpPr>
          <p:cNvPr id="59" name="pole tekstowe 58"/>
          <p:cNvSpPr txBox="1"/>
          <p:nvPr/>
        </p:nvSpPr>
        <p:spPr>
          <a:xfrm>
            <a:off x="5358037" y="2959835"/>
            <a:ext cx="19888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Konkurs na polsko-litewskie projekty badawcze organizowany wspólnie </a:t>
            </a:r>
            <a:br>
              <a:rPr lang="pl-PL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l-PL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z RCL </a:t>
            </a:r>
          </a:p>
        </p:txBody>
      </p:sp>
      <p:sp>
        <p:nvSpPr>
          <p:cNvPr id="60" name="pole tekstowe 59"/>
          <p:cNvSpPr txBox="1"/>
          <p:nvPr/>
        </p:nvSpPr>
        <p:spPr>
          <a:xfrm>
            <a:off x="5314536" y="2297821"/>
            <a:ext cx="2232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DAINA (06.2020)</a:t>
            </a:r>
          </a:p>
        </p:txBody>
      </p:sp>
      <p:sp>
        <p:nvSpPr>
          <p:cNvPr id="61" name="pole tekstowe 60"/>
          <p:cNvSpPr txBox="1"/>
          <p:nvPr/>
        </p:nvSpPr>
        <p:spPr>
          <a:xfrm>
            <a:off x="7403228" y="2273459"/>
            <a:ext cx="216002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SHENG </a:t>
            </a:r>
          </a:p>
          <a:p>
            <a:r>
              <a:rPr lang="pl-PL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(12.2020)</a:t>
            </a:r>
            <a:r>
              <a:rPr lang="pl-PL" sz="20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62" name="pole tekstowe 61"/>
          <p:cNvSpPr txBox="1"/>
          <p:nvPr/>
        </p:nvSpPr>
        <p:spPr>
          <a:xfrm>
            <a:off x="7384675" y="2942305"/>
            <a:ext cx="187826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Konkurs na polsko-chińskie projekty badawcze w NZ w ST oraz wybranych dyscyplinach HS organizowany wspólnie z NSFC.</a:t>
            </a:r>
          </a:p>
        </p:txBody>
      </p:sp>
      <p:sp>
        <p:nvSpPr>
          <p:cNvPr id="64" name="pole tekstowe 63"/>
          <p:cNvSpPr txBox="1"/>
          <p:nvPr/>
        </p:nvSpPr>
        <p:spPr>
          <a:xfrm>
            <a:off x="251520" y="4580716"/>
            <a:ext cx="2444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DIOSCURI (12.2019)</a:t>
            </a:r>
          </a:p>
        </p:txBody>
      </p:sp>
      <p:sp>
        <p:nvSpPr>
          <p:cNvPr id="65" name="pole tekstowe 64"/>
          <p:cNvSpPr txBox="1"/>
          <p:nvPr/>
        </p:nvSpPr>
        <p:spPr>
          <a:xfrm>
            <a:off x="388479" y="5002996"/>
            <a:ext cx="200319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Konkurs wspierający tworzenie w polskich jednostkach naukowych Centrów Doskonałości Naukowych organizowany wspólnie z MPG</a:t>
            </a:r>
          </a:p>
        </p:txBody>
      </p:sp>
      <p:sp>
        <p:nvSpPr>
          <p:cNvPr id="67" name="pole tekstowe 66"/>
          <p:cNvSpPr txBox="1"/>
          <p:nvPr/>
        </p:nvSpPr>
        <p:spPr>
          <a:xfrm>
            <a:off x="2808223" y="5002996"/>
            <a:ext cx="205736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>
              <a:spcBef>
                <a:spcPts val="680"/>
              </a:spcBef>
            </a:pPr>
            <a:r>
              <a:rPr lang="pl-PL" sz="1050" b="1" spc="-5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Konkurs na polsko-austriackie projekty badawcze organizowany wspólnie z FWF</a:t>
            </a:r>
          </a:p>
        </p:txBody>
      </p:sp>
      <p:pic>
        <p:nvPicPr>
          <p:cNvPr id="28" name="Obraz 27" descr="C:\Users\BORMA\AppData\Local\Microsoft\Windows\INetCache\Content.Outlook\H48LEGSD\dioscuri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440779"/>
            <a:ext cx="292192" cy="296883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Obraz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5710" y="2182518"/>
            <a:ext cx="582762" cy="582762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09" y="2336370"/>
            <a:ext cx="307622" cy="283652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1504" y="2336370"/>
            <a:ext cx="264856" cy="274946"/>
          </a:xfrm>
          <a:prstGeom prst="rect">
            <a:avLst/>
          </a:prstGeom>
        </p:spPr>
      </p:pic>
      <p:grpSp>
        <p:nvGrpSpPr>
          <p:cNvPr id="29" name="Grupa 28">
            <a:extLst>
              <a:ext uri="{FF2B5EF4-FFF2-40B4-BE49-F238E27FC236}">
                <a16:creationId xmlns:a16="http://schemas.microsoft.com/office/drawing/2014/main" id="{F92B562D-BE13-3548-A63A-3DCD9DEE9894}"/>
              </a:ext>
            </a:extLst>
          </p:cNvPr>
          <p:cNvGrpSpPr/>
          <p:nvPr/>
        </p:nvGrpSpPr>
        <p:grpSpPr>
          <a:xfrm>
            <a:off x="7289989" y="2291298"/>
            <a:ext cx="190933" cy="374649"/>
            <a:chOff x="4768491" y="5880100"/>
            <a:chExt cx="198022" cy="374649"/>
          </a:xfrm>
        </p:grpSpPr>
        <p:sp>
          <p:nvSpPr>
            <p:cNvPr id="30" name="object 29"/>
            <p:cNvSpPr/>
            <p:nvPr/>
          </p:nvSpPr>
          <p:spPr>
            <a:xfrm>
              <a:off x="4768491" y="5995339"/>
              <a:ext cx="198022" cy="259410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0"/>
            <p:cNvSpPr/>
            <p:nvPr/>
          </p:nvSpPr>
          <p:spPr>
            <a:xfrm>
              <a:off x="4781334" y="5880100"/>
              <a:ext cx="0" cy="282575"/>
            </a:xfrm>
            <a:custGeom>
              <a:avLst/>
              <a:gdLst/>
              <a:ahLst/>
              <a:cxnLst/>
              <a:rect l="l" t="t" r="r" b="b"/>
              <a:pathLst>
                <a:path h="282575">
                  <a:moveTo>
                    <a:pt x="0" y="0"/>
                  </a:moveTo>
                  <a:lnTo>
                    <a:pt x="0" y="282409"/>
                  </a:lnTo>
                </a:path>
              </a:pathLst>
            </a:custGeom>
            <a:ln w="25704">
              <a:solidFill>
                <a:srgbClr val="E12A4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1"/>
            <p:cNvSpPr/>
            <p:nvPr/>
          </p:nvSpPr>
          <p:spPr>
            <a:xfrm>
              <a:off x="4872456" y="5880100"/>
              <a:ext cx="0" cy="282575"/>
            </a:xfrm>
            <a:custGeom>
              <a:avLst/>
              <a:gdLst/>
              <a:ahLst/>
              <a:cxnLst/>
              <a:rect l="l" t="t" r="r" b="b"/>
              <a:pathLst>
                <a:path h="282575">
                  <a:moveTo>
                    <a:pt x="0" y="0"/>
                  </a:moveTo>
                  <a:lnTo>
                    <a:pt x="0" y="282409"/>
                  </a:lnTo>
                </a:path>
              </a:pathLst>
            </a:custGeom>
            <a:ln w="25704">
              <a:solidFill>
                <a:srgbClr val="E12A4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" name="pole tekstowe 32"/>
          <p:cNvSpPr txBox="1"/>
          <p:nvPr/>
        </p:nvSpPr>
        <p:spPr>
          <a:xfrm>
            <a:off x="2808223" y="4580716"/>
            <a:ext cx="25498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MOZART (OTWARTY)</a:t>
            </a:r>
          </a:p>
        </p:txBody>
      </p:sp>
      <p:sp>
        <p:nvSpPr>
          <p:cNvPr id="35" name="object 8"/>
          <p:cNvSpPr/>
          <p:nvPr/>
        </p:nvSpPr>
        <p:spPr>
          <a:xfrm>
            <a:off x="2546999" y="4510953"/>
            <a:ext cx="328287" cy="254429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pole tekstowe 35"/>
          <p:cNvSpPr txBox="1"/>
          <p:nvPr/>
        </p:nvSpPr>
        <p:spPr>
          <a:xfrm>
            <a:off x="5646289" y="5002996"/>
            <a:ext cx="1834633" cy="9900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>
              <a:spcBef>
                <a:spcPts val="680"/>
              </a:spcBef>
            </a:pPr>
            <a:r>
              <a:rPr lang="pl-PL" sz="1050" b="1" spc="-5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Konkurs na polsko-szwajcarskie projekty badawcze organizowany wspólnie z FWF</a:t>
            </a:r>
          </a:p>
          <a:p>
            <a:pPr marL="12700">
              <a:spcBef>
                <a:spcPts val="680"/>
              </a:spcBef>
            </a:pPr>
            <a:endParaRPr lang="pl-PL" sz="1050" b="1" spc="-5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37" name="pole tekstowe 36"/>
          <p:cNvSpPr txBox="1"/>
          <p:nvPr/>
        </p:nvSpPr>
        <p:spPr>
          <a:xfrm>
            <a:off x="5640260" y="4580716"/>
            <a:ext cx="3396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ALPHORN (II połowa 2020)</a:t>
            </a:r>
          </a:p>
        </p:txBody>
      </p:sp>
      <p:pic>
        <p:nvPicPr>
          <p:cNvPr id="38" name="Obraz 3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0877" y="4447915"/>
            <a:ext cx="555081" cy="555081"/>
          </a:xfrm>
          <a:prstGeom prst="rect">
            <a:avLst/>
          </a:prstGeom>
        </p:spPr>
      </p:pic>
      <p:sp>
        <p:nvSpPr>
          <p:cNvPr id="39" name="Prostokąt 38"/>
          <p:cNvSpPr/>
          <p:nvPr/>
        </p:nvSpPr>
        <p:spPr>
          <a:xfrm>
            <a:off x="1235675" y="421423"/>
            <a:ext cx="758479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KONKURSY MIĘDZYNARODOWE </a:t>
            </a:r>
            <a:b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- WSPÓŁPRACA DWUSTRONNA</a:t>
            </a:r>
          </a:p>
        </p:txBody>
      </p:sp>
    </p:spTree>
    <p:extLst>
      <p:ext uri="{BB962C8B-B14F-4D97-AF65-F5344CB8AC3E}">
        <p14:creationId xmlns:p14="http://schemas.microsoft.com/office/powerpoint/2010/main" val="45247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/>
              <a:pPr/>
              <a:t>33</a:t>
            </a:fld>
            <a:endParaRPr lang="pl-PL" dirty="0"/>
          </a:p>
        </p:txBody>
      </p:sp>
      <p:sp>
        <p:nvSpPr>
          <p:cNvPr id="15" name="Tytuł 1"/>
          <p:cNvSpPr>
            <a:spLocks noGrp="1"/>
          </p:cNvSpPr>
          <p:nvPr>
            <p:ph type="title"/>
          </p:nvPr>
        </p:nvSpPr>
        <p:spPr>
          <a:xfrm>
            <a:off x="1187624" y="531490"/>
            <a:ext cx="5732394" cy="432041"/>
          </a:xfrm>
        </p:spPr>
        <p:txBody>
          <a:bodyPr>
            <a:noAutofit/>
          </a:bodyPr>
          <a:lstStyle/>
          <a:p>
            <a:pPr algn="l"/>
            <a:r>
              <a:rPr lang="pl-PL" sz="2700" dirty="0">
                <a:solidFill>
                  <a:srgbClr val="E91F2D"/>
                </a:solidFill>
                <a:latin typeface="+mn-lt"/>
              </a:rPr>
              <a:t>MOZART – nabór aktualny</a:t>
            </a:r>
            <a:endParaRPr lang="en-GB" sz="2700" dirty="0">
              <a:solidFill>
                <a:srgbClr val="E91F2D"/>
              </a:solidFill>
              <a:latin typeface="+mn-lt"/>
            </a:endParaRPr>
          </a:p>
        </p:txBody>
      </p:sp>
      <p:sp>
        <p:nvSpPr>
          <p:cNvPr id="22" name="Symbol zastępczy zawartości 2"/>
          <p:cNvSpPr>
            <a:spLocks noGrp="1"/>
          </p:cNvSpPr>
          <p:nvPr>
            <p:ph sz="half" idx="13"/>
          </p:nvPr>
        </p:nvSpPr>
        <p:spPr>
          <a:xfrm>
            <a:off x="539552" y="1294901"/>
            <a:ext cx="7992888" cy="4815588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  <a:spcAft>
                <a:spcPts val="450"/>
              </a:spcAft>
              <a:defRPr/>
            </a:pPr>
            <a:r>
              <a:rPr lang="pl-PL" sz="1800" b="1" spc="-5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Konkurs na polsko-austriackie projekty badawcze we wszystkich dyscyplinach nauki</a:t>
            </a:r>
          </a:p>
          <a:p>
            <a:pPr algn="just">
              <a:spcBef>
                <a:spcPts val="0"/>
              </a:spcBef>
              <a:spcAft>
                <a:spcPts val="450"/>
              </a:spcAft>
              <a:defRPr/>
            </a:pPr>
            <a:r>
              <a:rPr lang="pl-PL" sz="1800" b="1" spc="-5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współpracy z FWF (</a:t>
            </a:r>
            <a:r>
              <a:rPr lang="pl-PL" sz="1800" b="1" spc="-5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Austrian</a:t>
            </a:r>
            <a:r>
              <a:rPr lang="pl-PL" sz="1800" b="1" spc="-5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Science Fund)</a:t>
            </a:r>
          </a:p>
          <a:p>
            <a:pPr marL="266700" indent="-266700" algn="just">
              <a:spcAft>
                <a:spcPts val="900"/>
              </a:spcAft>
              <a:buClr>
                <a:srgbClr val="C00000"/>
              </a:buClr>
              <a:defRPr/>
            </a:pPr>
            <a:r>
              <a:rPr lang="pl-PL" sz="1800" b="1" spc="-5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Konkurs realizowany  w oparciu o LAP (FWF jako agencja wiodąca) </a:t>
            </a:r>
          </a:p>
          <a:p>
            <a:pPr marL="266700" indent="-266700" algn="just">
              <a:spcAft>
                <a:spcPts val="900"/>
              </a:spcAft>
              <a:buClr>
                <a:srgbClr val="C00000"/>
              </a:buClr>
              <a:defRPr/>
            </a:pPr>
            <a:r>
              <a:rPr lang="pl-PL" sz="1800" b="1" spc="-5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Wspólne polsko-austriackie wnioski o finansowanie projektów badawczych są oceniane przez FWF w procedurze przewidzianej dla wniosków austriackich składanych do programu Stand-</a:t>
            </a:r>
            <a:r>
              <a:rPr lang="pl-PL" sz="1800" b="1" spc="-5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Alone</a:t>
            </a:r>
            <a:r>
              <a:rPr lang="pl-PL" sz="1800" b="1" spc="-5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b="1" spc="-5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Projects</a:t>
            </a:r>
            <a:r>
              <a:rPr lang="pl-PL" sz="1800" b="1" spc="-5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FWF i będą konkurować z wnioskami krajowymi oraz innymi wnioskami międzynarodowymi złożonymi przez zespoły austriackie</a:t>
            </a:r>
          </a:p>
          <a:p>
            <a:pPr marL="0" indent="0">
              <a:spcBef>
                <a:spcPts val="0"/>
              </a:spcBef>
              <a:spcAft>
                <a:spcPts val="450"/>
              </a:spcAft>
              <a:buNone/>
              <a:defRPr/>
            </a:pPr>
            <a:r>
              <a:rPr lang="pl-PL" sz="1800" b="1" spc="-5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Harmonogram konkursu MOZART </a:t>
            </a:r>
          </a:p>
          <a:p>
            <a:pPr>
              <a:spcBef>
                <a:spcPts val="0"/>
              </a:spcBef>
              <a:spcAft>
                <a:spcPts val="450"/>
              </a:spcAft>
              <a:buFont typeface="Wingdings" panose="05000000000000000000" pitchFamily="2" charset="2"/>
              <a:buChar char="Ø"/>
              <a:defRPr/>
            </a:pPr>
            <a:r>
              <a:rPr lang="pl-PL" sz="1800" b="1" spc="-5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Ogłoszenie: marzec 2019 r. </a:t>
            </a:r>
          </a:p>
          <a:p>
            <a:pPr>
              <a:spcBef>
                <a:spcPts val="0"/>
              </a:spcBef>
              <a:spcAft>
                <a:spcPts val="450"/>
              </a:spcAft>
              <a:buFont typeface="Wingdings" panose="05000000000000000000" pitchFamily="2" charset="2"/>
              <a:buChar char="Ø"/>
              <a:defRPr/>
            </a:pPr>
            <a:r>
              <a:rPr lang="pl-PL" sz="1800" b="1" spc="-5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Zakończenie naboru: luty 2020 r.</a:t>
            </a:r>
          </a:p>
          <a:p>
            <a:pPr>
              <a:spcBef>
                <a:spcPts val="0"/>
              </a:spcBef>
              <a:spcAft>
                <a:spcPts val="450"/>
              </a:spcAft>
              <a:defRPr/>
            </a:pPr>
            <a:endParaRPr lang="pl-PL" sz="1275" b="1" dirty="0">
              <a:solidFill>
                <a:srgbClr val="000000"/>
              </a:solidFill>
            </a:endParaRPr>
          </a:p>
          <a:p>
            <a:pPr marL="0" indent="0">
              <a:spcBef>
                <a:spcPts val="0"/>
              </a:spcBef>
              <a:spcAft>
                <a:spcPts val="450"/>
              </a:spcAft>
              <a:buNone/>
              <a:defRPr/>
            </a:pPr>
            <a:endParaRPr lang="pl-PL" sz="1275" b="1" dirty="0">
              <a:solidFill>
                <a:srgbClr val="000000"/>
              </a:solidFill>
            </a:endParaRPr>
          </a:p>
          <a:p>
            <a:pPr marL="0" indent="0">
              <a:spcBef>
                <a:spcPts val="0"/>
              </a:spcBef>
              <a:spcAft>
                <a:spcPts val="450"/>
              </a:spcAft>
              <a:buNone/>
              <a:defRPr/>
            </a:pPr>
            <a:endParaRPr lang="pl-PL" sz="1275" b="1" dirty="0">
              <a:solidFill>
                <a:srgbClr val="000000"/>
              </a:solidFill>
            </a:endParaRPr>
          </a:p>
          <a:p>
            <a:pPr marL="457200">
              <a:spcAft>
                <a:spcPts val="900"/>
              </a:spcAft>
              <a:buClr>
                <a:srgbClr val="C00000"/>
              </a:buClr>
              <a:defRPr/>
            </a:pPr>
            <a:endParaRPr lang="pl-PL" sz="1275" b="1" dirty="0"/>
          </a:p>
          <a:p>
            <a:pPr marL="457200">
              <a:spcAft>
                <a:spcPts val="900"/>
              </a:spcAft>
              <a:buClr>
                <a:srgbClr val="C00000"/>
              </a:buClr>
              <a:defRPr/>
            </a:pPr>
            <a:endParaRPr lang="pl-PL" sz="1800" b="1" dirty="0"/>
          </a:p>
          <a:p>
            <a:pPr marL="414338" indent="-214313">
              <a:spcAft>
                <a:spcPts val="900"/>
              </a:spcAft>
              <a:buClr>
                <a:srgbClr val="C00000"/>
              </a:buClr>
              <a:defRPr/>
            </a:pPr>
            <a:endParaRPr lang="pl-PL" sz="1800" b="1" dirty="0">
              <a:solidFill>
                <a:srgbClr val="FF0000"/>
              </a:solidFill>
            </a:endParaRPr>
          </a:p>
          <a:p>
            <a:pPr marL="0" indent="0">
              <a:buNone/>
              <a:defRPr/>
            </a:pPr>
            <a:endParaRPr lang="pl-PL" sz="1800" b="1" dirty="0"/>
          </a:p>
          <a:p>
            <a:pPr marL="0" indent="0">
              <a:buNone/>
              <a:defRPr/>
            </a:pPr>
            <a:endParaRPr lang="pl-PL" sz="1800" b="1" dirty="0"/>
          </a:p>
        </p:txBody>
      </p:sp>
      <p:pic>
        <p:nvPicPr>
          <p:cNvPr id="5" name="Picture 4" descr="http://www.ncn.gov.pl/drupal/sites/all/themes/ncn-nowa/img/logo.png">
            <a:extLst>
              <a:ext uri="{FF2B5EF4-FFF2-40B4-BE49-F238E27FC236}">
                <a16:creationId xmlns:a16="http://schemas.microsoft.com/office/drawing/2014/main" id="{CDDB709F-5892-4136-AA20-BD3C3F9CFE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46143"/>
            <a:ext cx="4105275" cy="34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6730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>
                <a:solidFill>
                  <a:prstClr val="white"/>
                </a:solidFill>
              </a:rPr>
              <a:pPr/>
              <a:t>34</a:t>
            </a:fld>
            <a:endParaRPr lang="pl-PL" dirty="0">
              <a:solidFill>
                <a:prstClr val="white"/>
              </a:solidFill>
            </a:endParaRPr>
          </a:p>
        </p:txBody>
      </p:sp>
      <p:pic>
        <p:nvPicPr>
          <p:cNvPr id="15" name="Picture 4" descr="http://www.ncn.gov.pl/drupal/sites/all/themes/ncn-nowa/img/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46143"/>
            <a:ext cx="4105275" cy="34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pole tekstowe 1"/>
          <p:cNvSpPr txBox="1"/>
          <p:nvPr/>
        </p:nvSpPr>
        <p:spPr>
          <a:xfrm>
            <a:off x="251520" y="1628800"/>
            <a:ext cx="8712968" cy="7679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buClr>
                <a:srgbClr val="DB133C"/>
              </a:buClr>
              <a:defRPr/>
            </a:pPr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Clr>
                <a:srgbClr val="DB133C"/>
              </a:buClr>
              <a:defRPr/>
            </a:pP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ramach współpracy wielostronnej Narodowe Centrum Nauki przeprowadza </a:t>
            </a: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konkursy we współpracy z zagranicznymi agencjami finansującymi badania naukowe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międzynarodowe projekty badawcze. 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Konkursy wielostronne zazwyczaj </a:t>
            </a: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dofinansowane są ze środków Unii Europejskiej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umożliwiają realizację badań przez wielonarodowe grupy badawcze.</a:t>
            </a:r>
          </a:p>
          <a:p>
            <a:pPr lvl="0" algn="just">
              <a:buClr>
                <a:srgbClr val="DB133C"/>
              </a:buClr>
              <a:defRPr/>
            </a:pPr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Clr>
                <a:srgbClr val="DB133C"/>
              </a:buClr>
              <a:defRPr/>
            </a:pPr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spcAft>
                <a:spcPts val="600"/>
              </a:spcAft>
              <a:buClr>
                <a:srgbClr val="DB133C"/>
              </a:buClr>
              <a:buFont typeface="Wingdings" panose="05000000000000000000" pitchFamily="2" charset="2"/>
              <a:buChar char="§"/>
              <a:defRPr/>
            </a:pP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liczba konkursów wielostronnych z udziałem NCN – </a:t>
            </a: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43</a:t>
            </a:r>
          </a:p>
          <a:p>
            <a:pPr marL="285750" lvl="0" indent="-285750">
              <a:spcAft>
                <a:spcPts val="600"/>
              </a:spcAft>
              <a:buClr>
                <a:srgbClr val="DB133C"/>
              </a:buClr>
              <a:buFont typeface="Wingdings" panose="05000000000000000000" pitchFamily="2" charset="2"/>
              <a:buChar char="§"/>
              <a:defRPr/>
            </a:pP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liczba agencji partnerskich NCN w konkursach wielostronnych – </a:t>
            </a: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ok. 120</a:t>
            </a:r>
          </a:p>
          <a:p>
            <a:pPr marL="285750" lvl="0" indent="-285750">
              <a:spcAft>
                <a:spcPts val="600"/>
              </a:spcAft>
              <a:buClr>
                <a:srgbClr val="DB133C"/>
              </a:buClr>
              <a:buFont typeface="Wingdings" panose="05000000000000000000" pitchFamily="2" charset="2"/>
              <a:buChar char="§"/>
              <a:defRPr/>
            </a:pP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liczba projektów finansowanych 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ramach konkursów wielostronnych, </a:t>
            </a: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realizowanych przez polskie zespoły naukowe 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52</a:t>
            </a:r>
          </a:p>
          <a:p>
            <a:pPr marL="285750" indent="-285750">
              <a:spcAft>
                <a:spcPts val="600"/>
              </a:spcAft>
              <a:buClr>
                <a:srgbClr val="DB133C"/>
              </a:buClr>
              <a:buFont typeface="Wingdings" panose="05000000000000000000" pitchFamily="2" charset="2"/>
              <a:buChar char="§"/>
              <a:defRPr/>
            </a:pP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łączny budżet polskich zespołów w konkursach wielostronnych – </a:t>
            </a:r>
            <a:b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ok. 10 300 000 EUR w tym ok. 1 700 000 EUR ze środków UE</a:t>
            </a:r>
          </a:p>
          <a:p>
            <a:pPr marL="285750" indent="-285750" algn="just">
              <a:spcAft>
                <a:spcPts val="600"/>
              </a:spcAft>
              <a:buClr>
                <a:srgbClr val="DB133C"/>
              </a:buClr>
              <a:buFont typeface="Wingdings" panose="05000000000000000000" pitchFamily="2" charset="2"/>
              <a:buChar char="§"/>
              <a:defRPr/>
            </a:pPr>
            <a:endParaRPr lang="pl-PL" b="1" dirty="0">
              <a:solidFill>
                <a:srgbClr val="DB133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 algn="just">
              <a:buClr>
                <a:srgbClr val="DB133C"/>
              </a:buClr>
              <a:buFont typeface="Wingdings" panose="05000000000000000000" pitchFamily="2" charset="2"/>
              <a:buChar char="§"/>
              <a:defRPr/>
            </a:pPr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Clr>
                <a:srgbClr val="DB133C"/>
              </a:buClr>
              <a:defRPr/>
            </a:pPr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Clr>
                <a:srgbClr val="DB133C"/>
              </a:buClr>
              <a:defRPr/>
            </a:pPr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Clr>
                <a:srgbClr val="DB133C"/>
              </a:buClr>
              <a:defRPr/>
            </a:pPr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Clr>
                <a:srgbClr val="DB133C"/>
              </a:buClr>
              <a:defRPr/>
            </a:pPr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Clr>
                <a:srgbClr val="DB133C"/>
              </a:buClr>
              <a:defRPr/>
            </a:pPr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Clr>
                <a:srgbClr val="DB133C"/>
              </a:buClr>
              <a:defRPr/>
            </a:pPr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Clr>
                <a:srgbClr val="DB133C"/>
              </a:buClr>
              <a:defRPr/>
            </a:pPr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Clr>
                <a:srgbClr val="DB133C"/>
              </a:buClr>
              <a:defRPr/>
            </a:pPr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Clr>
                <a:srgbClr val="DB133C"/>
              </a:buClr>
              <a:defRPr/>
            </a:pPr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Clr>
                <a:srgbClr val="DB133C"/>
              </a:buClr>
              <a:defRPr/>
            </a:pPr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Prostokąt 9"/>
          <p:cNvSpPr/>
          <p:nvPr/>
        </p:nvSpPr>
        <p:spPr>
          <a:xfrm>
            <a:off x="1115616" y="620688"/>
            <a:ext cx="770485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KONKURSY MIĘDZYNARODOWE </a:t>
            </a:r>
            <a:b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- WSPÓŁPRACA WIELOSTRONNA</a:t>
            </a:r>
          </a:p>
        </p:txBody>
      </p:sp>
    </p:spTree>
    <p:extLst>
      <p:ext uri="{BB962C8B-B14F-4D97-AF65-F5344CB8AC3E}">
        <p14:creationId xmlns:p14="http://schemas.microsoft.com/office/powerpoint/2010/main" val="331783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>
                <a:solidFill>
                  <a:prstClr val="white"/>
                </a:solidFill>
              </a:rPr>
              <a:pPr/>
              <a:t>35</a:t>
            </a:fld>
            <a:endParaRPr lang="pl-PL" dirty="0">
              <a:solidFill>
                <a:prstClr val="white"/>
              </a:solidFill>
            </a:endParaRPr>
          </a:p>
        </p:txBody>
      </p:sp>
      <p:pic>
        <p:nvPicPr>
          <p:cNvPr id="15" name="Picture 4" descr="http://www.ncn.gov.pl/drupal/sites/all/themes/ncn-nowa/img/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46143"/>
            <a:ext cx="4105275" cy="34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pole tekstowe 1"/>
          <p:cNvSpPr txBox="1"/>
          <p:nvPr/>
        </p:nvSpPr>
        <p:spPr>
          <a:xfrm>
            <a:off x="1004536" y="658328"/>
            <a:ext cx="7972978" cy="989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buClr>
                <a:srgbClr val="DB133C"/>
              </a:buClr>
              <a:defRPr/>
            </a:pPr>
            <a:endParaRPr lang="pl-PL" b="1" dirty="0">
              <a:solidFill>
                <a:srgbClr val="DB133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buClr>
                <a:srgbClr val="DB133C"/>
              </a:buClr>
              <a:defRPr/>
            </a:pP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lvl="0" indent="-285750" algn="just">
              <a:buClr>
                <a:srgbClr val="DB133C"/>
              </a:buClr>
              <a:buFont typeface="Wingdings" panose="05000000000000000000" pitchFamily="2" charset="2"/>
              <a:buChar char="§"/>
              <a:defRPr/>
            </a:pP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HERA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– humanistyka </a:t>
            </a:r>
          </a:p>
          <a:p>
            <a:pPr marL="285750" lvl="1" indent="-2857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B133C"/>
              </a:buClr>
              <a:buFont typeface="Wingdings" panose="05000000000000000000" pitchFamily="2" charset="2"/>
              <a:buChar char="§"/>
              <a:tabLst>
                <a:tab pos="985838" algn="l"/>
              </a:tabLst>
              <a:defRPr/>
            </a:pPr>
            <a:r>
              <a:rPr lang="pl-PL" b="1" dirty="0">
                <a:solidFill>
                  <a:srgbClr val="DB133C"/>
                </a:solidFill>
                <a:latin typeface="Arial" pitchFamily="34" charset="0"/>
                <a:cs typeface="Arial" pitchFamily="34" charset="0"/>
              </a:rPr>
              <a:t>NORFACE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– nauki społeczne</a:t>
            </a:r>
          </a:p>
          <a:p>
            <a:pPr marL="285750" lvl="1" indent="-2857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B133C"/>
              </a:buClr>
              <a:buFont typeface="Wingdings" panose="05000000000000000000" pitchFamily="2" charset="2"/>
              <a:buChar char="§"/>
              <a:tabLst>
                <a:tab pos="985838" algn="l"/>
              </a:tabLst>
              <a:defRPr/>
            </a:pPr>
            <a:r>
              <a:rPr lang="pl-PL" b="1" dirty="0" err="1">
                <a:solidFill>
                  <a:srgbClr val="DB133C"/>
                </a:solidFill>
                <a:latin typeface="Arial" pitchFamily="34" charset="0"/>
                <a:cs typeface="Arial" pitchFamily="34" charset="0"/>
              </a:rPr>
              <a:t>EqUIP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– humanistyka i nauki społeczne</a:t>
            </a:r>
          </a:p>
          <a:p>
            <a:pPr lvl="0">
              <a:buClr>
                <a:srgbClr val="DB133C"/>
              </a:buClr>
              <a:defRPr/>
            </a:pPr>
            <a:endParaRPr lang="pl-PL" b="1" dirty="0">
              <a:solidFill>
                <a:srgbClr val="DB133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Clr>
                <a:srgbClr val="DB133C"/>
              </a:buClr>
              <a:buFont typeface="Wingdings" panose="05000000000000000000" pitchFamily="2" charset="2"/>
              <a:buChar char="§"/>
              <a:defRPr/>
            </a:pP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JPI AMR 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– oporność na antybiotyki</a:t>
            </a:r>
          </a:p>
          <a:p>
            <a:pPr marL="285750" lvl="0" indent="-285750">
              <a:buClr>
                <a:srgbClr val="DB133C"/>
              </a:buClr>
              <a:buFont typeface="Wingdings" panose="05000000000000000000" pitchFamily="2" charset="2"/>
              <a:buChar char="§"/>
              <a:defRPr/>
            </a:pPr>
            <a:r>
              <a:rPr lang="pl-PL" b="1" dirty="0" err="1">
                <a:solidFill>
                  <a:srgbClr val="DB133C"/>
                </a:solidFill>
                <a:latin typeface="Arial" pitchFamily="34" charset="0"/>
                <a:cs typeface="Arial" pitchFamily="34" charset="0"/>
              </a:rPr>
              <a:t>JPcofuND</a:t>
            </a:r>
            <a:r>
              <a:rPr lang="pl-PL" b="1" dirty="0">
                <a:solidFill>
                  <a:srgbClr val="DB133C"/>
                </a:solidFill>
                <a:latin typeface="Arial" pitchFamily="34" charset="0"/>
                <a:cs typeface="Arial" pitchFamily="34" charset="0"/>
              </a:rPr>
              <a:t> 2 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– choroby neurodegeneracyjne</a:t>
            </a:r>
          </a:p>
          <a:p>
            <a:pPr marL="285750" lvl="0" indent="-285750">
              <a:buClr>
                <a:srgbClr val="DB133C"/>
              </a:buClr>
              <a:buFont typeface="Wingdings" panose="05000000000000000000" pitchFamily="2" charset="2"/>
              <a:buChar char="§"/>
              <a:defRPr/>
            </a:pPr>
            <a:r>
              <a:rPr lang="pl-PL" b="1" dirty="0">
                <a:solidFill>
                  <a:srgbClr val="DB133C"/>
                </a:solidFill>
                <a:latin typeface="Arial" pitchFamily="34" charset="0"/>
                <a:cs typeface="Arial" pitchFamily="34" charset="0"/>
              </a:rPr>
              <a:t>ERA-CAPS 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– biologia molekularna roślin</a:t>
            </a:r>
          </a:p>
          <a:p>
            <a:pPr lvl="0">
              <a:buClr>
                <a:srgbClr val="DB133C"/>
              </a:buClr>
              <a:defRPr/>
            </a:pPr>
            <a:endParaRPr lang="pl-PL" b="1" dirty="0">
              <a:solidFill>
                <a:srgbClr val="DB133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Clr>
                <a:srgbClr val="DB133C"/>
              </a:buClr>
              <a:buFont typeface="Wingdings" panose="05000000000000000000" pitchFamily="2" charset="2"/>
              <a:buChar char="§"/>
              <a:defRPr/>
            </a:pP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CHIST-ERA 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technologie komunikacyjne i informacyjne (grudzień 2019)</a:t>
            </a:r>
          </a:p>
          <a:p>
            <a:pPr marL="285750" lvl="0" indent="-285750">
              <a:buClr>
                <a:srgbClr val="DB133C"/>
              </a:buClr>
              <a:buFont typeface="Wingdings" panose="05000000000000000000" pitchFamily="2" charset="2"/>
              <a:buChar char="§"/>
              <a:defRPr/>
            </a:pP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M-ERA 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nauki o materiałach (I połowa 2020)</a:t>
            </a:r>
          </a:p>
          <a:p>
            <a:pPr marL="285750" lvl="0" indent="-285750">
              <a:buClr>
                <a:srgbClr val="DB133C"/>
              </a:buClr>
              <a:buFont typeface="Wingdings" panose="05000000000000000000" pitchFamily="2" charset="2"/>
              <a:buChar char="§"/>
              <a:defRPr/>
            </a:pP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Solar-</a:t>
            </a:r>
            <a:r>
              <a:rPr lang="pl-PL" b="1" dirty="0" err="1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Driven</a:t>
            </a: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b="1" dirty="0" err="1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Chemistry</a:t>
            </a: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fotochemia, fotokataliza (I połowa 2020)</a:t>
            </a:r>
          </a:p>
          <a:p>
            <a:pPr marL="285750" lvl="0" indent="-285750">
              <a:buClr>
                <a:srgbClr val="DB133C"/>
              </a:buClr>
              <a:buFont typeface="Wingdings" panose="05000000000000000000" pitchFamily="2" charset="2"/>
              <a:buChar char="§"/>
              <a:defRPr/>
            </a:pPr>
            <a:r>
              <a:rPr lang="pl-PL" b="1" dirty="0" err="1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QuantERA</a:t>
            </a: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technologie kwantowe (przełom 2020/2021)</a:t>
            </a:r>
          </a:p>
          <a:p>
            <a:pPr marL="285750" lvl="0" indent="-285750">
              <a:buClr>
                <a:srgbClr val="DB133C"/>
              </a:buClr>
              <a:buFont typeface="Wingdings" panose="05000000000000000000" pitchFamily="2" charset="2"/>
              <a:buChar char="§"/>
              <a:defRPr/>
            </a:pPr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 algn="just">
              <a:buClr>
                <a:srgbClr val="DB133C"/>
              </a:buClr>
              <a:buFont typeface="Wingdings" panose="05000000000000000000" pitchFamily="2" charset="2"/>
              <a:buChar char="§"/>
              <a:defRPr/>
            </a:pPr>
            <a:r>
              <a:rPr lang="pl-PL" b="1" dirty="0" err="1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BiodivERsA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bioróżnorodność</a:t>
            </a:r>
          </a:p>
          <a:p>
            <a:pPr marL="285750" lvl="0" indent="-285750" algn="just">
              <a:buClr>
                <a:srgbClr val="DB133C"/>
              </a:buClr>
              <a:buFont typeface="Wingdings" panose="05000000000000000000" pitchFamily="2" charset="2"/>
              <a:buChar char="§"/>
              <a:defRPr/>
            </a:pPr>
            <a:r>
              <a:rPr lang="pl-PL" b="1" dirty="0" err="1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ForestValue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gospodarka leśna</a:t>
            </a:r>
          </a:p>
          <a:p>
            <a:pPr marL="285750" lvl="0" indent="-285750" algn="just">
              <a:buClr>
                <a:srgbClr val="DB133C"/>
              </a:buClr>
              <a:buFont typeface="Wingdings" panose="05000000000000000000" pitchFamily="2" charset="2"/>
              <a:buChar char="§"/>
              <a:defRPr/>
            </a:pP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SUGI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wyzwania współczesnych miast</a:t>
            </a:r>
          </a:p>
          <a:p>
            <a:pPr marL="285750" lvl="0" indent="-285750" algn="just">
              <a:buClr>
                <a:srgbClr val="DB133C"/>
              </a:buClr>
              <a:buFont typeface="Wingdings" panose="05000000000000000000" pitchFamily="2" charset="2"/>
              <a:buChar char="§"/>
              <a:defRPr/>
            </a:pP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JPI UE + Chiny 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wyzwania współczesnych miast</a:t>
            </a:r>
          </a:p>
          <a:p>
            <a:pPr lvl="0" algn="just">
              <a:buClr>
                <a:srgbClr val="DB133C"/>
              </a:buClr>
              <a:defRPr/>
            </a:pPr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Clr>
                <a:srgbClr val="DB133C"/>
              </a:buClr>
              <a:defRPr/>
            </a:pPr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Clr>
                <a:srgbClr val="DB133C"/>
              </a:buClr>
              <a:defRPr/>
            </a:pPr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Clr>
                <a:srgbClr val="DB133C"/>
              </a:buClr>
              <a:defRPr/>
            </a:pPr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Clr>
                <a:srgbClr val="DB133C"/>
              </a:buClr>
              <a:defRPr/>
            </a:pPr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Clr>
                <a:srgbClr val="DB133C"/>
              </a:buClr>
              <a:defRPr/>
            </a:pPr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Clr>
                <a:srgbClr val="DB133C"/>
              </a:buClr>
              <a:defRPr/>
            </a:pPr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Clr>
                <a:srgbClr val="DB133C"/>
              </a:buClr>
              <a:defRPr/>
            </a:pPr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Clr>
                <a:srgbClr val="DB133C"/>
              </a:buClr>
              <a:defRPr/>
            </a:pPr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Clr>
                <a:srgbClr val="DB133C"/>
              </a:buClr>
              <a:defRPr/>
            </a:pPr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Clr>
                <a:srgbClr val="DB133C"/>
              </a:buClr>
              <a:defRPr/>
            </a:pPr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Clr>
                <a:srgbClr val="DB133C"/>
              </a:buClr>
              <a:defRPr/>
            </a:pPr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Clr>
                <a:srgbClr val="DB133C"/>
              </a:buClr>
              <a:defRPr/>
            </a:pPr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Clr>
                <a:srgbClr val="DB133C"/>
              </a:buClr>
              <a:defRPr/>
            </a:pPr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Clr>
                <a:srgbClr val="DB133C"/>
              </a:buClr>
              <a:defRPr/>
            </a:pPr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Prostokąt 9"/>
          <p:cNvSpPr/>
          <p:nvPr/>
        </p:nvSpPr>
        <p:spPr>
          <a:xfrm>
            <a:off x="1121694" y="258976"/>
            <a:ext cx="770485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KONKURSY MIĘDZYNARODOWE </a:t>
            </a:r>
            <a:b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- WSPÓŁPRACA WIELOSTRONNA</a:t>
            </a: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609" y="2615914"/>
            <a:ext cx="208229" cy="406542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496" y="4011253"/>
            <a:ext cx="409446" cy="406542"/>
          </a:xfrm>
          <a:prstGeom prst="rect">
            <a:avLst/>
          </a:prstGeom>
        </p:spPr>
      </p:pic>
      <p:sp>
        <p:nvSpPr>
          <p:cNvPr id="7" name="Prostokąt 6"/>
          <p:cNvSpPr/>
          <p:nvPr/>
        </p:nvSpPr>
        <p:spPr>
          <a:xfrm>
            <a:off x="7348369" y="789906"/>
            <a:ext cx="3996445" cy="12187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buClr>
                <a:srgbClr val="DB133C"/>
              </a:buClr>
              <a:defRPr/>
            </a:pPr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Clr>
                <a:srgbClr val="DB133C"/>
              </a:buClr>
              <a:defRPr/>
            </a:pPr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Clr>
                <a:srgbClr val="DB133C"/>
              </a:buClr>
              <a:defRPr/>
            </a:pPr>
            <a:endParaRPr lang="pl-PL" b="1" dirty="0">
              <a:solidFill>
                <a:srgbClr val="DB133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1" indent="-2857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B133C"/>
              </a:buClr>
              <a:buFont typeface="Wingdings" panose="05000000000000000000" pitchFamily="2" charset="2"/>
              <a:buChar char="§"/>
              <a:tabLst>
                <a:tab pos="985838" algn="l"/>
              </a:tabLst>
              <a:defRPr/>
            </a:pPr>
            <a:endParaRPr lang="pl-PL" sz="16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083" y="1472120"/>
            <a:ext cx="296272" cy="291899"/>
          </a:xfrm>
          <a:prstGeom prst="rect">
            <a:avLst/>
          </a:prstGeom>
        </p:spPr>
      </p:pic>
      <p:pic>
        <p:nvPicPr>
          <p:cNvPr id="12" name="Obraz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609" y="5561819"/>
            <a:ext cx="347853" cy="322555"/>
          </a:xfrm>
          <a:prstGeom prst="rect">
            <a:avLst/>
          </a:prstGeom>
        </p:spPr>
      </p:pic>
      <p:sp>
        <p:nvSpPr>
          <p:cNvPr id="3" name="Prostokąt 2">
            <a:extLst>
              <a:ext uri="{FF2B5EF4-FFF2-40B4-BE49-F238E27FC236}">
                <a16:creationId xmlns:a16="http://schemas.microsoft.com/office/drawing/2014/main" id="{F6026107-5279-464A-A180-A0EB54AF44A7}"/>
              </a:ext>
            </a:extLst>
          </p:cNvPr>
          <p:cNvSpPr/>
          <p:nvPr/>
        </p:nvSpPr>
        <p:spPr>
          <a:xfrm>
            <a:off x="971600" y="3428999"/>
            <a:ext cx="8005913" cy="157105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4065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>
                <a:solidFill>
                  <a:prstClr val="white"/>
                </a:solidFill>
              </a:rPr>
              <a:pPr/>
              <a:t>36</a:t>
            </a:fld>
            <a:endParaRPr lang="pl-PL" dirty="0">
              <a:solidFill>
                <a:prstClr val="white"/>
              </a:solidFill>
            </a:endParaRPr>
          </a:p>
        </p:txBody>
      </p:sp>
      <p:pic>
        <p:nvPicPr>
          <p:cNvPr id="15" name="Picture 4" descr="http://www.ncn.gov.pl/drupal/sites/all/themes/ncn-nowa/img/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46143"/>
            <a:ext cx="4105275" cy="34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pole tekstowe 2"/>
          <p:cNvSpPr txBox="1">
            <a:spLocks noChangeArrowheads="1"/>
          </p:cNvSpPr>
          <p:nvPr/>
        </p:nvSpPr>
        <p:spPr bwMode="auto">
          <a:xfrm>
            <a:off x="395536" y="2883195"/>
            <a:ext cx="2592388" cy="3659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171450" indent="-171450">
              <a:lnSpc>
                <a:spcPct val="150000"/>
              </a:lnSpc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en-US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Austria – FWF</a:t>
            </a:r>
            <a:r>
              <a:rPr lang="pl-PL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FFG</a:t>
            </a:r>
          </a:p>
          <a:p>
            <a:pPr marL="171450" indent="-171450">
              <a:lnSpc>
                <a:spcPct val="150000"/>
              </a:lnSpc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en-US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Bel</a:t>
            </a:r>
            <a:r>
              <a:rPr lang="pl-PL" altLang="en-US" sz="12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gia</a:t>
            </a:r>
            <a:r>
              <a:rPr lang="en-US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– FNRS, FWO</a:t>
            </a:r>
            <a:endParaRPr lang="pl-PL" altLang="en-US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lnSpc>
                <a:spcPct val="150000"/>
              </a:lnSpc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en-US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Bu</a:t>
            </a:r>
            <a:r>
              <a:rPr lang="pl-PL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ł</a:t>
            </a:r>
            <a:r>
              <a:rPr lang="en-US" altLang="en-US" sz="12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garia</a:t>
            </a:r>
            <a:r>
              <a:rPr lang="en-US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– NBSF</a:t>
            </a:r>
            <a:endParaRPr lang="pl-PL" altLang="en-US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lnSpc>
                <a:spcPct val="150000"/>
              </a:lnSpc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en-US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Czech</a:t>
            </a:r>
            <a:r>
              <a:rPr lang="pl-PL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y</a:t>
            </a:r>
            <a:r>
              <a:rPr lang="en-US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– M</a:t>
            </a:r>
            <a:r>
              <a:rPr lang="pl-PL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EYS</a:t>
            </a:r>
          </a:p>
          <a:p>
            <a:pPr marL="171450" indent="-171450">
              <a:lnSpc>
                <a:spcPct val="150000"/>
              </a:lnSpc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en-US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</a:t>
            </a:r>
            <a:r>
              <a:rPr lang="pl-PL" altLang="en-US" sz="12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ania</a:t>
            </a:r>
            <a:r>
              <a:rPr lang="en-US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– IFD</a:t>
            </a:r>
            <a:endParaRPr lang="pl-PL" altLang="en-US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lnSpc>
                <a:spcPct val="150000"/>
              </a:lnSpc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en-US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Finland</a:t>
            </a:r>
            <a:r>
              <a:rPr lang="pl-PL" altLang="en-US" sz="12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ia</a:t>
            </a:r>
            <a:r>
              <a:rPr lang="en-US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– AKA</a:t>
            </a:r>
            <a:endParaRPr lang="pl-PL" altLang="en-US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lnSpc>
                <a:spcPct val="150000"/>
              </a:lnSpc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en-US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Fran</a:t>
            </a:r>
            <a:r>
              <a:rPr lang="pl-PL" altLang="en-US" sz="12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cja</a:t>
            </a:r>
            <a:r>
              <a:rPr lang="en-US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– ANR</a:t>
            </a:r>
            <a:endParaRPr lang="pl-PL" altLang="en-US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lnSpc>
                <a:spcPct val="150000"/>
              </a:lnSpc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pl-PL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Niemcy –</a:t>
            </a:r>
            <a:r>
              <a:rPr lang="en-US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BMBF, VDI-TZ</a:t>
            </a:r>
            <a:endParaRPr lang="pl-PL" altLang="en-US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lnSpc>
                <a:spcPct val="150000"/>
              </a:lnSpc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en-US" altLang="en-US" sz="12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Gre</a:t>
            </a:r>
            <a:r>
              <a:rPr lang="pl-PL" altLang="en-US" sz="12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cja</a:t>
            </a:r>
            <a:r>
              <a:rPr lang="en-US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– GSRT</a:t>
            </a:r>
            <a:endParaRPr lang="pl-PL" altLang="en-US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lnSpc>
                <a:spcPct val="150000"/>
              </a:lnSpc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pl-PL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Węgry</a:t>
            </a:r>
            <a:r>
              <a:rPr lang="en-US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– NKFIH</a:t>
            </a:r>
            <a:endParaRPr lang="pl-PL" altLang="en-US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lnSpc>
                <a:spcPct val="150000"/>
              </a:lnSpc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en-US" altLang="en-US" sz="12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Ir</a:t>
            </a:r>
            <a:r>
              <a:rPr lang="pl-PL" altLang="en-US" sz="12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landia</a:t>
            </a:r>
            <a:r>
              <a:rPr lang="en-US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– SFI</a:t>
            </a:r>
            <a:endParaRPr lang="pl-PL" altLang="en-US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lnSpc>
                <a:spcPct val="150000"/>
              </a:lnSpc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en-US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</a:t>
            </a:r>
            <a:r>
              <a:rPr lang="pl-PL" altLang="en-US" sz="12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zrael</a:t>
            </a:r>
            <a:r>
              <a:rPr lang="en-US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– MATIMOP</a:t>
            </a:r>
            <a:endParaRPr lang="pl-PL" altLang="en-US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lnSpc>
                <a:spcPct val="150000"/>
              </a:lnSpc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pl-PL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Włochy</a:t>
            </a:r>
            <a:r>
              <a:rPr lang="en-US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– MIUR, CNR</a:t>
            </a:r>
          </a:p>
        </p:txBody>
      </p:sp>
      <p:sp>
        <p:nvSpPr>
          <p:cNvPr id="10" name="pole tekstowe 9"/>
          <p:cNvSpPr txBox="1"/>
          <p:nvPr/>
        </p:nvSpPr>
        <p:spPr>
          <a:xfrm>
            <a:off x="2521869" y="2634060"/>
            <a:ext cx="2519362" cy="415498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171450" indent="-171450">
              <a:lnSpc>
                <a:spcPct val="150000"/>
              </a:lnSpc>
              <a:buClr>
                <a:srgbClr val="DB133C"/>
              </a:buClr>
              <a:buFont typeface="Wingdings" panose="05000000000000000000" pitchFamily="2" charset="2"/>
              <a:buChar char="§"/>
              <a:defRPr/>
            </a:pPr>
            <a:r>
              <a:rPr lang="pl-PL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Łotwa</a:t>
            </a: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VIAA</a:t>
            </a:r>
            <a:endParaRPr lang="pl-PL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50000"/>
              </a:lnSpc>
              <a:buClr>
                <a:srgbClr val="DB133C"/>
              </a:buClr>
              <a:buFont typeface="Wingdings" panose="05000000000000000000" pitchFamily="2" charset="2"/>
              <a:buChar char="§"/>
              <a:defRPr/>
            </a:pPr>
            <a:r>
              <a:rPr lang="pl-PL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Holandia</a:t>
            </a: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pl-PL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NOW</a:t>
            </a:r>
          </a:p>
          <a:p>
            <a:pPr marL="171450" indent="-171450">
              <a:lnSpc>
                <a:spcPct val="150000"/>
              </a:lnSpc>
              <a:buClr>
                <a:srgbClr val="DB133C"/>
              </a:buClr>
              <a:buFont typeface="Wingdings" panose="05000000000000000000" pitchFamily="2" charset="2"/>
              <a:buChar char="§"/>
              <a:defRPr/>
            </a:pP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</a:t>
            </a:r>
            <a:r>
              <a:rPr lang="pl-PL" sz="1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wegia</a:t>
            </a: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RCN</a:t>
            </a:r>
            <a:endParaRPr lang="pl-PL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50000"/>
              </a:lnSpc>
              <a:buClr>
                <a:srgbClr val="DB133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</a:t>
            </a:r>
            <a:r>
              <a:rPr lang="pl-PL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ska</a:t>
            </a:r>
            <a:r>
              <a:rPr lang="en-US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NCN, NCBR</a:t>
            </a:r>
            <a:endParaRPr lang="pl-PL" altLang="en-US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50000"/>
              </a:lnSpc>
              <a:buClr>
                <a:srgbClr val="DB133C"/>
              </a:buClr>
              <a:buFont typeface="Wingdings" panose="05000000000000000000" pitchFamily="2" charset="2"/>
              <a:buChar char="§"/>
              <a:defRPr/>
            </a:pP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Portugal</a:t>
            </a:r>
            <a:r>
              <a:rPr lang="pl-PL" sz="1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</a:t>
            </a: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FCT</a:t>
            </a:r>
            <a:endParaRPr lang="pl-PL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50000"/>
              </a:lnSpc>
              <a:buClr>
                <a:srgbClr val="DB133C"/>
              </a:buClr>
              <a:buFont typeface="Wingdings" panose="05000000000000000000" pitchFamily="2" charset="2"/>
              <a:buChar char="§"/>
              <a:defRPr/>
            </a:pP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pl-PL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pl-PL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sz="1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nia</a:t>
            </a: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UEFISCDI</a:t>
            </a:r>
            <a:endParaRPr lang="pl-PL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50000"/>
              </a:lnSpc>
              <a:buClr>
                <a:srgbClr val="DB133C"/>
              </a:buClr>
              <a:buFont typeface="Wingdings" panose="05000000000000000000" pitchFamily="2" charset="2"/>
              <a:buChar char="§"/>
              <a:defRPr/>
            </a:pP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pl-PL" sz="1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łowacja</a:t>
            </a: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SAS</a:t>
            </a:r>
            <a:endParaRPr lang="pl-PL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50000"/>
              </a:lnSpc>
              <a:buClr>
                <a:srgbClr val="DB133C"/>
              </a:buClr>
              <a:buFont typeface="Wingdings" panose="05000000000000000000" pitchFamily="2" charset="2"/>
              <a:buChar char="§"/>
              <a:defRPr/>
            </a:pP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pl-PL" sz="1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łowenia</a:t>
            </a: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MIZS</a:t>
            </a:r>
            <a:endParaRPr lang="pl-PL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50000"/>
              </a:lnSpc>
              <a:buClr>
                <a:srgbClr val="DB133C"/>
              </a:buClr>
              <a:buFont typeface="Wingdings" panose="05000000000000000000" pitchFamily="2" charset="2"/>
              <a:buChar char="§"/>
              <a:defRPr/>
            </a:pPr>
            <a:r>
              <a:rPr lang="pl-PL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Hiszpania</a:t>
            </a: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MINECO</a:t>
            </a:r>
            <a:r>
              <a:rPr lang="pl-PL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-AEI</a:t>
            </a:r>
          </a:p>
          <a:p>
            <a:pPr marL="171450" indent="-171450">
              <a:lnSpc>
                <a:spcPct val="150000"/>
              </a:lnSpc>
              <a:buClr>
                <a:srgbClr val="DB133C"/>
              </a:buClr>
              <a:buFont typeface="Wingdings" panose="05000000000000000000" pitchFamily="2" charset="2"/>
              <a:buChar char="§"/>
              <a:defRPr/>
            </a:pP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pl-PL" sz="1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zwecja</a:t>
            </a: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VR</a:t>
            </a:r>
            <a:endParaRPr lang="pl-PL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50000"/>
              </a:lnSpc>
              <a:buClr>
                <a:srgbClr val="DB133C"/>
              </a:buClr>
              <a:buFont typeface="Wingdings" panose="05000000000000000000" pitchFamily="2" charset="2"/>
              <a:buChar char="§"/>
              <a:defRPr/>
            </a:pP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pl-PL" sz="1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zwajcaria</a:t>
            </a: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SNSF</a:t>
            </a:r>
            <a:endParaRPr lang="pl-PL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50000"/>
              </a:lnSpc>
              <a:buClr>
                <a:srgbClr val="DB133C"/>
              </a:buClr>
              <a:buFont typeface="Wingdings" panose="05000000000000000000" pitchFamily="2" charset="2"/>
              <a:buChar char="§"/>
              <a:defRPr/>
            </a:pP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</a:t>
            </a:r>
            <a:r>
              <a:rPr lang="pl-PL" sz="1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cja</a:t>
            </a: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TUBITAK</a:t>
            </a:r>
            <a:endParaRPr lang="pl-PL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50000"/>
              </a:lnSpc>
              <a:buClr>
                <a:srgbClr val="DB133C"/>
              </a:buClr>
              <a:buFont typeface="Wingdings" panose="05000000000000000000" pitchFamily="2" charset="2"/>
              <a:buChar char="§"/>
              <a:defRPr/>
            </a:pPr>
            <a:r>
              <a:rPr lang="pl-PL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Wielka Brytania</a:t>
            </a: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EPSRC, </a:t>
            </a:r>
            <a:r>
              <a:rPr lang="en-US" sz="1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InnovateUK</a:t>
            </a:r>
            <a:endParaRPr lang="en-US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n-US" sz="1200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6795" y="1439633"/>
            <a:ext cx="4571428" cy="5108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2" name="Obraz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2443" y="221325"/>
            <a:ext cx="3470332" cy="857983"/>
          </a:xfrm>
          <a:prstGeom prst="rect">
            <a:avLst/>
          </a:prstGeom>
        </p:spPr>
      </p:pic>
      <p:sp>
        <p:nvSpPr>
          <p:cNvPr id="3" name="pole tekstowe 2"/>
          <p:cNvSpPr txBox="1"/>
          <p:nvPr/>
        </p:nvSpPr>
        <p:spPr>
          <a:xfrm>
            <a:off x="395536" y="1151408"/>
            <a:ext cx="8352928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pl-PL" altLang="en-US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ERA-NET </a:t>
            </a:r>
            <a:r>
              <a:rPr lang="pl-PL" altLang="en-US" b="1" dirty="0" err="1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Cofund</a:t>
            </a:r>
            <a:r>
              <a:rPr lang="pl-PL" altLang="en-US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koordynowany przez NCN </a:t>
            </a:r>
            <a:r>
              <a:rPr lang="pl-PL" alt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największa na świecie sieć agencji finansujących </a:t>
            </a:r>
            <a:r>
              <a:rPr lang="pl-PL" altLang="en-US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badania naukowe w dziedzinie technologii  kwantowych </a:t>
            </a:r>
            <a:r>
              <a:rPr lang="pl-PL" alt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złożoną z </a:t>
            </a: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32 organizacji z 27 państw.  </a:t>
            </a:r>
          </a:p>
          <a:p>
            <a:pPr>
              <a:spcAft>
                <a:spcPts val="600"/>
              </a:spcAft>
              <a:defRPr/>
            </a:pP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Budżet programu 34 mln Euro</a:t>
            </a:r>
          </a:p>
        </p:txBody>
      </p:sp>
    </p:spTree>
    <p:extLst>
      <p:ext uri="{BB962C8B-B14F-4D97-AF65-F5344CB8AC3E}">
        <p14:creationId xmlns:p14="http://schemas.microsoft.com/office/powerpoint/2010/main" val="1417040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>
                <a:solidFill>
                  <a:prstClr val="white"/>
                </a:solidFill>
              </a:rPr>
              <a:pPr/>
              <a:t>37</a:t>
            </a:fld>
            <a:endParaRPr lang="pl-PL" dirty="0">
              <a:solidFill>
                <a:prstClr val="white"/>
              </a:solidFill>
            </a:endParaRPr>
          </a:p>
        </p:txBody>
      </p:sp>
      <p:pic>
        <p:nvPicPr>
          <p:cNvPr id="15" name="Picture 4" descr="http://www.ncn.gov.pl/drupal/sites/all/themes/ncn-nowa/img/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46143"/>
            <a:ext cx="4105275" cy="34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Prostokąt 38"/>
          <p:cNvSpPr/>
          <p:nvPr/>
        </p:nvSpPr>
        <p:spPr>
          <a:xfrm>
            <a:off x="1109612" y="457501"/>
            <a:ext cx="843094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KONKURSY MIĘDZYNARODOWE -</a:t>
            </a:r>
          </a:p>
          <a:p>
            <a:r>
              <a:rPr lang="pl-PL" sz="2200" b="1" dirty="0">
                <a:solidFill>
                  <a:srgbClr val="E0284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FUNDUSZE EOG I FUNDUSZE NORWESKIE</a:t>
            </a:r>
            <a:endParaRPr lang="pl-PL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40" name="object 9">
            <a:extLst>
              <a:ext uri="{FF2B5EF4-FFF2-40B4-BE49-F238E27FC236}">
                <a16:creationId xmlns:a16="http://schemas.microsoft.com/office/drawing/2014/main" id="{585E85C3-E03C-4C10-B95F-9C82EF3483F5}"/>
              </a:ext>
            </a:extLst>
          </p:cNvPr>
          <p:cNvSpPr txBox="1"/>
          <p:nvPr/>
        </p:nvSpPr>
        <p:spPr>
          <a:xfrm>
            <a:off x="674024" y="2871833"/>
            <a:ext cx="7930424" cy="3424014"/>
          </a:xfrm>
          <a:prstGeom prst="rect">
            <a:avLst/>
          </a:prstGeom>
        </p:spPr>
        <p:txBody>
          <a:bodyPr vert="horz" wrap="square" lIns="0" tIns="9906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lang="pl-PL" b="1" spc="-5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IDEALAB konkurs na innowacyjne, przełomowe projekty badawcze </a:t>
            </a:r>
            <a:r>
              <a:rPr lang="pl-PL" b="1" spc="-5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odpowiadające na ważne wyzwania społeczne, realizowane we współpracy z zespołami z Norwegii, Islandii i Liechtensteinu, </a:t>
            </a: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budżet 4,43 mln €. W trakcie oceny.</a:t>
            </a:r>
          </a:p>
          <a:p>
            <a:pPr marL="12700" algn="just">
              <a:lnSpc>
                <a:spcPct val="100000"/>
              </a:lnSpc>
            </a:pPr>
            <a:endParaRPr lang="pl-PL" b="1" spc="-5" dirty="0">
              <a:solidFill>
                <a:srgbClr val="DB133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algn="just">
              <a:lnSpc>
                <a:spcPct val="100000"/>
              </a:lnSpc>
            </a:pPr>
            <a:r>
              <a:rPr lang="pl-PL" b="1" spc="-5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GRIEG</a:t>
            </a:r>
            <a:r>
              <a:rPr lang="pl-PL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b="1" dirty="0">
                <a:solidFill>
                  <a:srgbClr val="DB133C"/>
                </a:solidFill>
                <a:latin typeface="Arial"/>
                <a:cs typeface="Arial"/>
              </a:rPr>
              <a:t>konkurs na polsko-norweskie projekty badawcze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, ze szczególnym uwzględnieniem badań polarnych i badań z zakresu nauk społecznych, </a:t>
            </a:r>
            <a:r>
              <a:rPr lang="pl-PL" b="1" dirty="0">
                <a:solidFill>
                  <a:srgbClr val="DB133C"/>
                </a:solidFill>
                <a:latin typeface="Arial"/>
                <a:cs typeface="Arial"/>
              </a:rPr>
              <a:t>budżet </a:t>
            </a:r>
            <a:r>
              <a:rPr lang="pl-PL" b="1" dirty="0">
                <a:solidFill>
                  <a:srgbClr val="DB133C"/>
                </a:solidFill>
                <a:latin typeface="Arial" pitchFamily="34" charset="0"/>
                <a:cs typeface="Arial" pitchFamily="34" charset="0"/>
              </a:rPr>
              <a:t>37,34 mln €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pl-PL" b="1" dirty="0">
                <a:solidFill>
                  <a:srgbClr val="DB133C"/>
                </a:solidFill>
                <a:latin typeface="Arial" pitchFamily="34" charset="0"/>
                <a:cs typeface="Arial" pitchFamily="34" charset="0"/>
              </a:rPr>
              <a:t>W trakcie oceny.</a:t>
            </a:r>
          </a:p>
          <a:p>
            <a:pPr marL="12700" algn="just">
              <a:lnSpc>
                <a:spcPct val="100000"/>
              </a:lnSpc>
            </a:pP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 marL="12700" algn="just">
              <a:lnSpc>
                <a:spcPct val="100000"/>
              </a:lnSpc>
            </a:pPr>
            <a:r>
              <a:rPr lang="pl-PL" b="1" dirty="0">
                <a:solidFill>
                  <a:srgbClr val="DB133C"/>
                </a:solidFill>
                <a:latin typeface="Arial"/>
                <a:cs typeface="Arial"/>
              </a:rPr>
              <a:t>POLS</a:t>
            </a:r>
            <a:r>
              <a:rPr lang="pl-PL" dirty="0">
                <a:solidFill>
                  <a:srgbClr val="DB133C"/>
                </a:solidFill>
                <a:latin typeface="Arial"/>
                <a:cs typeface="Arial"/>
              </a:rPr>
              <a:t> 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k</a:t>
            </a:r>
            <a:r>
              <a:rPr lang="pl-PL" b="1" spc="-5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onkurs na projekty badawcze, dla naukowców przyjeżdżających </a:t>
            </a:r>
            <a:br>
              <a:rPr lang="pl-PL" b="1" spc="-5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</a:br>
            <a:r>
              <a:rPr lang="pl-PL" b="1" spc="-5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z zagranicy chcących prowadzić badania w Polsce, </a:t>
            </a:r>
            <a:r>
              <a:rPr lang="pl-PL" b="1" dirty="0">
                <a:solidFill>
                  <a:srgbClr val="DB133C"/>
                </a:solidFill>
                <a:latin typeface="Arial"/>
                <a:cs typeface="Arial"/>
              </a:rPr>
              <a:t>budżet</a:t>
            </a:r>
            <a:r>
              <a:rPr lang="pl-PL" b="1" spc="-5" dirty="0">
                <a:solidFill>
                  <a:srgbClr val="DB133C"/>
                </a:solidFill>
                <a:latin typeface="Arial"/>
                <a:cs typeface="Arial"/>
              </a:rPr>
              <a:t> 7 mln €.  Ogłoszenie 16 marca 2020.</a:t>
            </a:r>
            <a:endParaRPr b="1" dirty="0">
              <a:solidFill>
                <a:srgbClr val="DB133C"/>
              </a:solidFill>
              <a:latin typeface="Arial"/>
              <a:cs typeface="Arial"/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087" y="4054905"/>
            <a:ext cx="1030863" cy="1030863"/>
          </a:xfrm>
          <a:prstGeom prst="rect">
            <a:avLst/>
          </a:prstGeom>
        </p:spPr>
      </p:pic>
      <p:pic>
        <p:nvPicPr>
          <p:cNvPr id="8" name="Obraz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751" y="2841584"/>
            <a:ext cx="841300" cy="841300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751" y="5172187"/>
            <a:ext cx="884192" cy="884192"/>
          </a:xfrm>
          <a:prstGeom prst="rect">
            <a:avLst/>
          </a:prstGeom>
        </p:spPr>
      </p:pic>
      <p:sp>
        <p:nvSpPr>
          <p:cNvPr id="41" name="pole tekstowe 40"/>
          <p:cNvSpPr txBox="1"/>
          <p:nvPr/>
        </p:nvSpPr>
        <p:spPr>
          <a:xfrm>
            <a:off x="398177" y="1412779"/>
            <a:ext cx="82062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„Badania” 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 edycja Funduszy Norweskich Narodowe </a:t>
            </a:r>
          </a:p>
          <a:p>
            <a:pPr algn="just"/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Budżet programu: </a:t>
            </a: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48.77 mln €. </a:t>
            </a:r>
          </a:p>
          <a:p>
            <a:pPr algn="just"/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Operator: </a:t>
            </a:r>
            <a:r>
              <a:rPr lang="pl-PL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Narodowe Centrum Nauki</a:t>
            </a:r>
          </a:p>
          <a:p>
            <a:pPr algn="just"/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Parter programu: </a:t>
            </a:r>
            <a:r>
              <a:rPr lang="en-US" b="1" dirty="0" err="1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Norweska</a:t>
            </a:r>
            <a:r>
              <a:rPr lang="en-US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Rada </a:t>
            </a:r>
            <a:r>
              <a:rPr lang="en-US" b="1" dirty="0" err="1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Badań</a:t>
            </a:r>
            <a:r>
              <a:rPr lang="en-US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(Research Council of Norway)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spcAft>
                <a:spcPts val="600"/>
              </a:spcAft>
            </a:pP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3115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158E816-E1A4-4D2F-BB06-B934A553A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200" dirty="0">
                <a:solidFill>
                  <a:srgbClr val="E0284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+mn-ea"/>
                <a:cs typeface="Arial"/>
              </a:rPr>
              <a:t>PROGRAM CEUS – rozpoczęcie luty 2020 r.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DAB1F7C-4D60-4417-A2A9-75216C429A30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395536" y="1340768"/>
            <a:ext cx="8568952" cy="51125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spc="-5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Projekty badawcze:</a:t>
            </a:r>
          </a:p>
          <a:p>
            <a:pPr lvl="0"/>
            <a:r>
              <a:rPr lang="pl-PL" sz="1800" b="1" spc="-5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 zakresu badań podstawowych, </a:t>
            </a:r>
          </a:p>
          <a:p>
            <a:pPr lvl="0"/>
            <a:r>
              <a:rPr lang="pl-PL" sz="1800" b="1" spc="-5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wszystkich dyscyplinach naukowych,</a:t>
            </a:r>
          </a:p>
          <a:p>
            <a:pPr lvl="0"/>
            <a:r>
              <a:rPr lang="pl-PL" sz="1800" b="1" spc="-5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planowane do realizacji we współpracy dwu- lub trójstronnej przez zespoły badawcze z Polski, Austrii, Czech i Słowenii,</a:t>
            </a:r>
          </a:p>
          <a:p>
            <a:pPr lvl="0"/>
            <a:r>
              <a:rPr lang="pl-PL" sz="1800" b="1" spc="-5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zaplanowane na 24,36 albo 48 miesięcy, począwszy od 2021 roku.</a:t>
            </a:r>
          </a:p>
          <a:p>
            <a:r>
              <a:rPr lang="pl-PL" sz="1800" b="1" spc="-5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NCN we współpracy z zagranicznymi instytucjami partnerskimi z: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GB" sz="1800" b="1" spc="-5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Austrii</a:t>
            </a:r>
            <a:r>
              <a:rPr lang="en-GB" sz="1800" b="1" spc="-5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(FWF - Austrian Science Fun</a:t>
            </a:r>
            <a:r>
              <a:rPr lang="pl-PL" sz="1800" b="1" spc="-5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d)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GB" sz="1800" b="1" spc="-5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Czech (GAČR - Czech Science</a:t>
            </a:r>
            <a:r>
              <a:rPr lang="pl-PL" sz="1800" b="1" spc="-5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pl-PL" sz="1800" b="1" spc="-5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Słowenii (ARRS- </a:t>
            </a:r>
            <a:r>
              <a:rPr lang="pl-PL" sz="1800" b="1" spc="-5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Slovenian</a:t>
            </a:r>
            <a:r>
              <a:rPr lang="pl-PL" sz="1800" b="1" spc="-5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b="1" spc="-5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</a:t>
            </a:r>
            <a:r>
              <a:rPr lang="pl-PL" sz="1800" b="1" spc="-5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b="1" spc="-5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Agency</a:t>
            </a:r>
            <a:r>
              <a:rPr lang="pl-PL" sz="1800" b="1" spc="-5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r>
              <a:rPr lang="pl-PL" sz="1800" b="1" spc="-5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Ocena oparciu o procedurę agencji wiodącej (</a:t>
            </a:r>
            <a:r>
              <a:rPr lang="pl-PL" sz="1800" b="1" spc="-5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Lead</a:t>
            </a:r>
            <a:r>
              <a:rPr lang="pl-PL" sz="1800" b="1" spc="-5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l-PL" sz="1800" b="1" spc="-5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Agency</a:t>
            </a:r>
            <a:r>
              <a:rPr lang="pl-PL" sz="1800" b="1" spc="-5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b="1" spc="-5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Procedure</a:t>
            </a:r>
            <a:r>
              <a:rPr lang="pl-PL" sz="1800" b="1" spc="-5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</a:p>
          <a:p>
            <a:pPr marL="0" indent="0">
              <a:buNone/>
            </a:pPr>
            <a:endParaRPr lang="pl-PL" sz="1800" b="1" spc="-5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1800" b="1" spc="-5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 września 2020 r. w ramach konkursu OPUS zostanie otwarty nabór wniosków na projekty badawcze planowane do realizacji we współpracy dwu- lub trójstronnej przez zespoły badawcze z Polski, Austrii, Czech i Słowenii.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49029F0-1D5D-4178-BAC7-874AE4E66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>
                <a:solidFill>
                  <a:srgbClr val="FFFFFF"/>
                </a:solidFill>
              </a:rPr>
              <a:pPr/>
              <a:t>38</a:t>
            </a:fld>
            <a:endParaRPr lang="pl-PL" dirty="0">
              <a:solidFill>
                <a:srgbClr val="FFFFFF"/>
              </a:solidFill>
            </a:endParaRPr>
          </a:p>
        </p:txBody>
      </p:sp>
      <p:pic>
        <p:nvPicPr>
          <p:cNvPr id="5" name="Picture 4" descr="http://www.ncn.gov.pl/drupal/sites/all/themes/ncn-nowa/img/logo.png">
            <a:extLst>
              <a:ext uri="{FF2B5EF4-FFF2-40B4-BE49-F238E27FC236}">
                <a16:creationId xmlns:a16="http://schemas.microsoft.com/office/drawing/2014/main" id="{DB6B74B3-9C83-453F-B43A-54ADD8E27B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46143"/>
            <a:ext cx="4105275" cy="34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3949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>
                <a:solidFill>
                  <a:prstClr val="white"/>
                </a:solidFill>
              </a:rPr>
              <a:pPr/>
              <a:t>39</a:t>
            </a:fld>
            <a:endParaRPr lang="pl-PL" dirty="0">
              <a:solidFill>
                <a:prstClr val="white"/>
              </a:solidFill>
            </a:endParaRPr>
          </a:p>
        </p:txBody>
      </p:sp>
      <p:pic>
        <p:nvPicPr>
          <p:cNvPr id="15" name="Picture 4" descr="http://www.ncn.gov.pl/drupal/sites/all/themes/ncn-nowa/img/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46143"/>
            <a:ext cx="4105275" cy="34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Prostokąt 9"/>
          <p:cNvSpPr/>
          <p:nvPr/>
        </p:nvSpPr>
        <p:spPr>
          <a:xfrm>
            <a:off x="251520" y="1484784"/>
            <a:ext cx="8388424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0"/>
              </a:spcBef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rgbClr val="DB133C"/>
                </a:solidFill>
                <a:latin typeface="Arial"/>
              </a:rPr>
              <a:t>finansowanie najlepszych projektów 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w obszarze badań podstawowych</a:t>
            </a:r>
          </a:p>
          <a:p>
            <a:pPr marL="285750" indent="-285750">
              <a:spcBef>
                <a:spcPts val="0"/>
              </a:spcBef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rgbClr val="DB133C"/>
                </a:solidFill>
                <a:latin typeface="Arial"/>
              </a:rPr>
              <a:t>wspieranie 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rozwoju naukowego </a:t>
            </a:r>
            <a:r>
              <a:rPr lang="pl-PL" b="1" dirty="0">
                <a:solidFill>
                  <a:srgbClr val="DB133C"/>
                </a:solidFill>
                <a:latin typeface="Arial"/>
              </a:rPr>
              <a:t>młodych uczonych</a:t>
            </a:r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/>
            </a:endParaRPr>
          </a:p>
          <a:p>
            <a:pPr marL="285750" indent="-285750">
              <a:spcBef>
                <a:spcPts val="0"/>
              </a:spcBef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rgbClr val="DB133C"/>
                </a:solidFill>
                <a:latin typeface="Arial"/>
              </a:rPr>
              <a:t>wspieranie tworzenia dużych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 </a:t>
            </a:r>
            <a:r>
              <a:rPr lang="pl-PL" b="1" dirty="0">
                <a:solidFill>
                  <a:srgbClr val="DB133C"/>
                </a:solidFill>
                <a:latin typeface="Arial"/>
              </a:rPr>
              <a:t>zespołów badawczych 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zdolnych konkurować na arenie międzynarodowej</a:t>
            </a:r>
          </a:p>
          <a:p>
            <a:pPr marL="285750" indent="-285750">
              <a:spcBef>
                <a:spcPts val="0"/>
              </a:spcBef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rgbClr val="DB133C"/>
                </a:solidFill>
                <a:latin typeface="Arial"/>
              </a:rPr>
              <a:t>kreowanie nowych miejsc pracy przy jednoczesnym promowaniu „mobilności” </a:t>
            </a:r>
          </a:p>
          <a:p>
            <a:pPr marL="285750" indent="-285750">
              <a:spcBef>
                <a:spcPts val="0"/>
              </a:spcBef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rgbClr val="DB133C"/>
                </a:solidFill>
                <a:latin typeface="Arial"/>
              </a:rPr>
              <a:t>nawiązywanie współpracy międzynarodowej</a:t>
            </a:r>
          </a:p>
          <a:p>
            <a:pPr marL="285750" indent="-285750">
              <a:spcBef>
                <a:spcPts val="0"/>
              </a:spcBef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proces recenzyjny monografii będących efektem realizacji grantów NCN, w celu zwiększenia kontroli NCN nad jakością monografii finansowanych ze środków projektów</a:t>
            </a:r>
          </a:p>
          <a:p>
            <a:pPr marL="285750" indent="-285750">
              <a:spcBef>
                <a:spcPts val="0"/>
              </a:spcBef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wsparcie badaczy pracujących w polskich jednostkach w </a:t>
            </a:r>
            <a:r>
              <a:rPr lang="pl-PL" b="1" dirty="0">
                <a:solidFill>
                  <a:srgbClr val="DB133C"/>
                </a:solidFill>
                <a:latin typeface="Arial"/>
              </a:rPr>
              <a:t>ubieganiu się </a:t>
            </a: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o finansowanie w konkursach ERC oraz w innych programach realizowanych w ramach Horyzontu 2020</a:t>
            </a:r>
          </a:p>
          <a:p>
            <a:pPr marL="285750" indent="-285750">
              <a:spcBef>
                <a:spcPts val="0"/>
              </a:spcBef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wspieranie polityki otwartego dostępu do danych i publikacji będących wynikiem realizacji grantów</a:t>
            </a:r>
          </a:p>
          <a:p>
            <a:pPr marL="285750" indent="-285750">
              <a:spcBef>
                <a:spcPts val="0"/>
              </a:spcBef>
              <a:buClr>
                <a:srgbClr val="DB133C"/>
              </a:buClr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promowanie polskich jednostek za granicą jako atrakcyjnych miejsc do prowadzenia zaawansowanych badań</a:t>
            </a:r>
          </a:p>
          <a:p>
            <a:pPr>
              <a:spcBef>
                <a:spcPts val="0"/>
              </a:spcBef>
              <a:buClr>
                <a:srgbClr val="DB133C"/>
              </a:buClr>
            </a:pPr>
            <a:endParaRPr lang="pl-PL" sz="1600" b="1" dirty="0">
              <a:solidFill>
                <a:schemeClr val="tx1">
                  <a:lumMod val="65000"/>
                  <a:lumOff val="35000"/>
                </a:schemeClr>
              </a:solidFill>
              <a:latin typeface="Arial"/>
            </a:endParaRPr>
          </a:p>
          <a:p>
            <a:pPr>
              <a:spcBef>
                <a:spcPts val="0"/>
              </a:spcBef>
              <a:buClr>
                <a:srgbClr val="DB133C"/>
              </a:buClr>
            </a:pPr>
            <a:endParaRPr lang="pl-PL" sz="1600" b="1" dirty="0">
              <a:solidFill>
                <a:schemeClr val="tx1">
                  <a:lumMod val="65000"/>
                  <a:lumOff val="35000"/>
                </a:schemeClr>
              </a:solidFill>
              <a:latin typeface="Arial"/>
            </a:endParaRPr>
          </a:p>
          <a:p>
            <a:pPr>
              <a:spcBef>
                <a:spcPts val="0"/>
              </a:spcBef>
              <a:buClr>
                <a:srgbClr val="DB133C"/>
              </a:buClr>
            </a:pPr>
            <a:endParaRPr lang="pl-PL" b="1" dirty="0">
              <a:solidFill>
                <a:schemeClr val="tx1">
                  <a:lumMod val="65000"/>
                  <a:lumOff val="35000"/>
                </a:schemeClr>
              </a:solidFill>
              <a:latin typeface="Arial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1259632" y="507403"/>
            <a:ext cx="684076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NARODOWE CENTRUM NAUKI</a:t>
            </a:r>
            <a:endParaRPr lang="pl-PL" sz="2200" dirty="0"/>
          </a:p>
        </p:txBody>
      </p:sp>
    </p:spTree>
    <p:extLst>
      <p:ext uri="{BB962C8B-B14F-4D97-AF65-F5344CB8AC3E}">
        <p14:creationId xmlns:p14="http://schemas.microsoft.com/office/powerpoint/2010/main" val="861816509"/>
      </p:ext>
    </p:extLst>
  </p:cSld>
  <p:clrMapOvr>
    <a:masterClrMapping/>
  </p:clrMapOvr>
  <p:transition>
    <p:cov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>
                <a:solidFill>
                  <a:prstClr val="white"/>
                </a:solidFill>
              </a:rPr>
              <a:pPr/>
              <a:t>4</a:t>
            </a:fld>
            <a:endParaRPr lang="pl-PL" dirty="0">
              <a:solidFill>
                <a:prstClr val="white"/>
              </a:solidFill>
            </a:endParaRPr>
          </a:p>
        </p:txBody>
      </p:sp>
      <p:pic>
        <p:nvPicPr>
          <p:cNvPr id="15" name="Picture 4" descr="http://www.ncn.gov.pl/drupal/sites/all/themes/ncn-nowa/img/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46143"/>
            <a:ext cx="4105275" cy="34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ole tekstowe 6"/>
          <p:cNvSpPr txBox="1"/>
          <p:nvPr/>
        </p:nvSpPr>
        <p:spPr>
          <a:xfrm>
            <a:off x="1226711" y="659506"/>
            <a:ext cx="602313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KONKURSY  NCN 2011-2018</a:t>
            </a:r>
          </a:p>
        </p:txBody>
      </p:sp>
      <p:pic>
        <p:nvPicPr>
          <p:cNvPr id="14" name="Obraz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246" y="3336453"/>
            <a:ext cx="1232771" cy="930394"/>
          </a:xfrm>
          <a:prstGeom prst="rect">
            <a:avLst/>
          </a:prstGeom>
        </p:spPr>
      </p:pic>
      <p:pic>
        <p:nvPicPr>
          <p:cNvPr id="17" name="Obraz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6712" y="3109145"/>
            <a:ext cx="1440165" cy="1318246"/>
          </a:xfrm>
          <a:prstGeom prst="rect">
            <a:avLst/>
          </a:prstGeom>
        </p:spPr>
      </p:pic>
      <p:pic>
        <p:nvPicPr>
          <p:cNvPr id="18" name="Obraz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2600" y="3140968"/>
            <a:ext cx="1301410" cy="1354125"/>
          </a:xfrm>
          <a:prstGeom prst="rect">
            <a:avLst/>
          </a:prstGeom>
        </p:spPr>
      </p:pic>
      <p:sp>
        <p:nvSpPr>
          <p:cNvPr id="19" name="object 5"/>
          <p:cNvSpPr txBox="1"/>
          <p:nvPr/>
        </p:nvSpPr>
        <p:spPr>
          <a:xfrm>
            <a:off x="539552" y="4866703"/>
            <a:ext cx="1550847" cy="5796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pl-PL" b="1" spc="-5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o</a:t>
            </a:r>
            <a:r>
              <a:rPr b="1" spc="-5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głoszonych</a:t>
            </a:r>
            <a:endParaRPr lang="pl-PL" b="1" spc="-8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konkursów</a:t>
            </a:r>
            <a:endParaRPr b="1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0" name="object 5"/>
          <p:cNvSpPr txBox="1"/>
          <p:nvPr/>
        </p:nvSpPr>
        <p:spPr>
          <a:xfrm>
            <a:off x="683568" y="1752441"/>
            <a:ext cx="1800200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pl-PL" sz="5400" b="1" spc="-5" dirty="0">
                <a:solidFill>
                  <a:srgbClr val="E02846"/>
                </a:solidFill>
                <a:latin typeface="Arial"/>
                <a:cs typeface="Arial"/>
              </a:rPr>
              <a:t>&gt;100</a:t>
            </a:r>
            <a:endParaRPr sz="5400" dirty="0">
              <a:latin typeface="Arial"/>
              <a:cs typeface="Arial"/>
            </a:endParaRPr>
          </a:p>
        </p:txBody>
      </p:sp>
      <p:sp>
        <p:nvSpPr>
          <p:cNvPr id="23" name="object 5"/>
          <p:cNvSpPr txBox="1"/>
          <p:nvPr/>
        </p:nvSpPr>
        <p:spPr>
          <a:xfrm>
            <a:off x="3515914" y="4917441"/>
            <a:ext cx="1681759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pl-PL" b="1" spc="-5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przyznanych grantów</a:t>
            </a:r>
            <a:endParaRPr b="1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5" name="object 5"/>
          <p:cNvSpPr txBox="1"/>
          <p:nvPr/>
        </p:nvSpPr>
        <p:spPr>
          <a:xfrm>
            <a:off x="3396433" y="1775274"/>
            <a:ext cx="2654488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pl-PL" sz="5400" b="1" spc="-5" dirty="0">
                <a:solidFill>
                  <a:srgbClr val="DB133C"/>
                </a:solidFill>
                <a:latin typeface="Arial"/>
                <a:cs typeface="Arial"/>
              </a:rPr>
              <a:t>18 432</a:t>
            </a:r>
            <a:endParaRPr sz="5400" dirty="0">
              <a:solidFill>
                <a:srgbClr val="DB133C"/>
              </a:solidFill>
              <a:latin typeface="Arial"/>
              <a:cs typeface="Arial"/>
            </a:endParaRPr>
          </a:p>
        </p:txBody>
      </p:sp>
      <p:sp>
        <p:nvSpPr>
          <p:cNvPr id="26" name="object 5"/>
          <p:cNvSpPr txBox="1"/>
          <p:nvPr/>
        </p:nvSpPr>
        <p:spPr>
          <a:xfrm>
            <a:off x="7339241" y="1752441"/>
            <a:ext cx="1445509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pl-PL" sz="5400" b="1" spc="-5" dirty="0">
                <a:solidFill>
                  <a:srgbClr val="DB133C"/>
                </a:solidFill>
                <a:latin typeface="Arial"/>
                <a:cs typeface="Arial"/>
              </a:rPr>
              <a:t>7,7</a:t>
            </a:r>
            <a:endParaRPr sz="5400" dirty="0">
              <a:solidFill>
                <a:srgbClr val="DB133C"/>
              </a:solidFill>
              <a:latin typeface="Arial"/>
              <a:cs typeface="Arial"/>
            </a:endParaRPr>
          </a:p>
        </p:txBody>
      </p:sp>
      <p:sp>
        <p:nvSpPr>
          <p:cNvPr id="27" name="Prostokąt 26"/>
          <p:cNvSpPr/>
          <p:nvPr/>
        </p:nvSpPr>
        <p:spPr>
          <a:xfrm rot="16200000">
            <a:off x="8185684" y="1989685"/>
            <a:ext cx="9002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b="1" spc="-5" dirty="0">
                <a:solidFill>
                  <a:srgbClr val="DB133C"/>
                </a:solidFill>
                <a:latin typeface="Arial"/>
                <a:cs typeface="Arial"/>
              </a:rPr>
              <a:t>mld </a:t>
            </a:r>
            <a:r>
              <a:rPr lang="pl-PL" b="1" dirty="0">
                <a:solidFill>
                  <a:srgbClr val="DB133C"/>
                </a:solidFill>
                <a:latin typeface="Arial"/>
                <a:cs typeface="Arial"/>
              </a:rPr>
              <a:t>zł </a:t>
            </a:r>
            <a:endParaRPr lang="pl-PL" dirty="0">
              <a:solidFill>
                <a:srgbClr val="DB133C"/>
              </a:solidFill>
            </a:endParaRPr>
          </a:p>
        </p:txBody>
      </p:sp>
      <p:sp>
        <p:nvSpPr>
          <p:cNvPr id="28" name="object 5"/>
          <p:cNvSpPr txBox="1"/>
          <p:nvPr/>
        </p:nvSpPr>
        <p:spPr>
          <a:xfrm>
            <a:off x="7221115" y="4960363"/>
            <a:ext cx="1681759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pl-PL" b="1" spc="-5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przyznanych środków</a:t>
            </a:r>
            <a:endParaRPr b="1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90338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6525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22CBC-4718-4A64-99D5-269E6258F666}" type="slidenum">
              <a:rPr lang="pl-PL" smtClean="0">
                <a:solidFill>
                  <a:srgbClr val="FF0000"/>
                </a:solidFill>
              </a:rPr>
              <a:t>40</a:t>
            </a:fld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7" name="Symbol zastępczy zawartości 7"/>
          <p:cNvSpPr txBox="1">
            <a:spLocks/>
          </p:cNvSpPr>
          <p:nvPr/>
        </p:nvSpPr>
        <p:spPr>
          <a:xfrm>
            <a:off x="0" y="2632687"/>
            <a:ext cx="9144000" cy="159262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rgbClr val="58585A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rgbClr val="58585A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rgbClr val="58585A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rgbClr val="58585A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rgbClr val="58585A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l-PL" sz="6000" b="1" dirty="0">
                <a:solidFill>
                  <a:schemeClr val="bg1"/>
                </a:solidFill>
              </a:rPr>
              <a:t>www.ncn.gov.pl</a:t>
            </a:r>
          </a:p>
          <a:p>
            <a:pPr marL="0" indent="0" algn="ctr">
              <a:buNone/>
            </a:pPr>
            <a:endParaRPr lang="pl-PL" sz="7200" b="1" dirty="0">
              <a:solidFill>
                <a:srgbClr val="DB133C"/>
              </a:solidFill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2987824" y="4225313"/>
            <a:ext cx="29883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Dziękuję za uwagę!</a:t>
            </a:r>
          </a:p>
        </p:txBody>
      </p:sp>
    </p:spTree>
    <p:extLst>
      <p:ext uri="{BB962C8B-B14F-4D97-AF65-F5344CB8AC3E}">
        <p14:creationId xmlns:p14="http://schemas.microsoft.com/office/powerpoint/2010/main" val="3510617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>
                <a:solidFill>
                  <a:prstClr val="white"/>
                </a:solidFill>
              </a:rPr>
              <a:pPr/>
              <a:t>5</a:t>
            </a:fld>
            <a:endParaRPr lang="pl-PL" dirty="0">
              <a:solidFill>
                <a:prstClr val="white"/>
              </a:solidFill>
            </a:endParaRPr>
          </a:p>
        </p:txBody>
      </p:sp>
      <p:pic>
        <p:nvPicPr>
          <p:cNvPr id="15" name="Picture 4" descr="http://www.ncn.gov.pl/drupal/sites/all/themes/ncn-nowa/img/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404814"/>
            <a:ext cx="4105275" cy="34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Prostokąt 1"/>
          <p:cNvSpPr/>
          <p:nvPr/>
        </p:nvSpPr>
        <p:spPr>
          <a:xfrm>
            <a:off x="1218947" y="260648"/>
            <a:ext cx="763284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GRANTY NCN 2011-2018 </a:t>
            </a:r>
            <a:b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liczba wniosków i wysokość finansowania</a:t>
            </a:r>
          </a:p>
        </p:txBody>
      </p:sp>
      <p:graphicFrame>
        <p:nvGraphicFramePr>
          <p:cNvPr id="6" name="Wykres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4104604"/>
              </p:ext>
            </p:extLst>
          </p:nvPr>
        </p:nvGraphicFramePr>
        <p:xfrm>
          <a:off x="1" y="1119496"/>
          <a:ext cx="9144000" cy="51178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Prostokąt 4"/>
          <p:cNvSpPr/>
          <p:nvPr/>
        </p:nvSpPr>
        <p:spPr>
          <a:xfrm>
            <a:off x="439174" y="6161559"/>
            <a:ext cx="878497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l-PL" sz="105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Konkurs MINIATURA 2, rozstrzygnięty w latach 2018-2019, został w całości włączony do roku 2018.</a:t>
            </a:r>
          </a:p>
        </p:txBody>
      </p:sp>
    </p:spTree>
    <p:extLst>
      <p:ext uri="{BB962C8B-B14F-4D97-AF65-F5344CB8AC3E}">
        <p14:creationId xmlns:p14="http://schemas.microsoft.com/office/powerpoint/2010/main" val="2362365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>
                <a:solidFill>
                  <a:prstClr val="white"/>
                </a:solidFill>
              </a:rPr>
              <a:pPr/>
              <a:t>6</a:t>
            </a:fld>
            <a:endParaRPr lang="pl-PL" dirty="0">
              <a:solidFill>
                <a:prstClr val="white"/>
              </a:solidFill>
            </a:endParaRPr>
          </a:p>
        </p:txBody>
      </p:sp>
      <p:pic>
        <p:nvPicPr>
          <p:cNvPr id="15" name="Picture 4" descr="http://www.ncn.gov.pl/drupal/sites/all/themes/ncn-nowa/img/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46143"/>
            <a:ext cx="4105275" cy="34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1144514" y="299092"/>
            <a:ext cx="789198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GRANTY NCN 2011-2018 </a:t>
            </a:r>
            <a:b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- wartości liczbowego wskaźnika sukcesu dla HS, ST, NZ</a:t>
            </a:r>
          </a:p>
        </p:txBody>
      </p:sp>
      <p:graphicFrame>
        <p:nvGraphicFramePr>
          <p:cNvPr id="7" name="Wykres 6"/>
          <p:cNvGraphicFramePr>
            <a:graphicFrameLocks/>
          </p:cNvGraphicFramePr>
          <p:nvPr/>
        </p:nvGraphicFramePr>
        <p:xfrm>
          <a:off x="179512" y="1645178"/>
          <a:ext cx="8964488" cy="40160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Prostokąt 7"/>
          <p:cNvSpPr/>
          <p:nvPr/>
        </p:nvSpPr>
        <p:spPr>
          <a:xfrm>
            <a:off x="323528" y="5949280"/>
            <a:ext cx="8784976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l-PL" sz="105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Konkurs MINIATURA 2, rozstrzygnięty w latach 2018-2019, został w całości włączony do roku 2018.</a:t>
            </a:r>
          </a:p>
          <a:p>
            <a:pPr algn="r"/>
            <a:r>
              <a:rPr lang="pl-PL" sz="105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 konkursu TANGO.</a:t>
            </a:r>
          </a:p>
        </p:txBody>
      </p:sp>
    </p:spTree>
    <p:extLst>
      <p:ext uri="{BB962C8B-B14F-4D97-AF65-F5344CB8AC3E}">
        <p14:creationId xmlns:p14="http://schemas.microsoft.com/office/powerpoint/2010/main" val="41056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>
                <a:solidFill>
                  <a:prstClr val="white"/>
                </a:solidFill>
              </a:rPr>
              <a:pPr/>
              <a:t>7</a:t>
            </a:fld>
            <a:endParaRPr lang="pl-PL" dirty="0">
              <a:solidFill>
                <a:prstClr val="white"/>
              </a:solidFill>
            </a:endParaRPr>
          </a:p>
        </p:txBody>
      </p:sp>
      <p:pic>
        <p:nvPicPr>
          <p:cNvPr id="15" name="Picture 4" descr="http://www.ncn.gov.pl/drupal/sites/all/themes/ncn-nowa/img/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429074"/>
            <a:ext cx="4105275" cy="34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pole tekstowe 11"/>
          <p:cNvSpPr txBox="1"/>
          <p:nvPr/>
        </p:nvSpPr>
        <p:spPr>
          <a:xfrm>
            <a:off x="2026731" y="1311151"/>
            <a:ext cx="5328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24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1079105" y="278940"/>
            <a:ext cx="806489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GRANTY NCN 2011-2018 </a:t>
            </a:r>
            <a:b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- wnioski złożone i zakwalifikowane do finansowania </a:t>
            </a:r>
            <a:b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 konkursach NCN</a:t>
            </a:r>
          </a:p>
        </p:txBody>
      </p:sp>
      <p:sp>
        <p:nvSpPr>
          <p:cNvPr id="8" name="pole tekstowe 1"/>
          <p:cNvSpPr txBox="1"/>
          <p:nvPr/>
        </p:nvSpPr>
        <p:spPr>
          <a:xfrm flipV="1">
            <a:off x="5652120" y="4869160"/>
            <a:ext cx="72046" cy="72019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pl-PL" sz="1100" dirty="0">
              <a:ln>
                <a:solidFill>
                  <a:sysClr val="windowText" lastClr="000000"/>
                </a:solidFill>
              </a:ln>
            </a:endParaRPr>
          </a:p>
        </p:txBody>
      </p:sp>
      <p:graphicFrame>
        <p:nvGraphicFramePr>
          <p:cNvPr id="11" name="Wykres 10"/>
          <p:cNvGraphicFramePr>
            <a:graphicFrameLocks/>
          </p:cNvGraphicFramePr>
          <p:nvPr/>
        </p:nvGraphicFramePr>
        <p:xfrm>
          <a:off x="1" y="2012949"/>
          <a:ext cx="9121838" cy="33602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pole tekstowe 1"/>
          <p:cNvSpPr txBox="1"/>
          <p:nvPr/>
        </p:nvSpPr>
        <p:spPr>
          <a:xfrm>
            <a:off x="1056943" y="3522208"/>
            <a:ext cx="698873" cy="341748"/>
          </a:xfrm>
          <a:prstGeom prst="roundRect">
            <a:avLst/>
          </a:prstGeom>
          <a:ln w="19050">
            <a:solidFill>
              <a:srgbClr val="DB133C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8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22%</a:t>
            </a:r>
          </a:p>
        </p:txBody>
      </p:sp>
      <p:sp>
        <p:nvSpPr>
          <p:cNvPr id="14" name="pole tekstowe 1"/>
          <p:cNvSpPr txBox="1"/>
          <p:nvPr/>
        </p:nvSpPr>
        <p:spPr>
          <a:xfrm>
            <a:off x="1056942" y="2655204"/>
            <a:ext cx="698873" cy="341748"/>
          </a:xfrm>
          <a:prstGeom prst="roundRect">
            <a:avLst/>
          </a:prstGeom>
          <a:ln w="19050">
            <a:solidFill>
              <a:srgbClr val="DB133C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8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20%</a:t>
            </a:r>
          </a:p>
        </p:txBody>
      </p:sp>
    </p:spTree>
    <p:extLst>
      <p:ext uri="{BB962C8B-B14F-4D97-AF65-F5344CB8AC3E}">
        <p14:creationId xmlns:p14="http://schemas.microsoft.com/office/powerpoint/2010/main" val="1167817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>
                <a:solidFill>
                  <a:prstClr val="white"/>
                </a:solidFill>
              </a:rPr>
              <a:pPr/>
              <a:t>8</a:t>
            </a:fld>
            <a:endParaRPr lang="pl-PL" dirty="0">
              <a:solidFill>
                <a:prstClr val="white"/>
              </a:solidFill>
            </a:endParaRPr>
          </a:p>
        </p:txBody>
      </p:sp>
      <p:pic>
        <p:nvPicPr>
          <p:cNvPr id="15" name="Picture 4" descr="http://www.ncn.gov.pl/drupal/sites/all/themes/ncn-nowa/img/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46143"/>
            <a:ext cx="4105275" cy="34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pole tekstowe 11"/>
          <p:cNvSpPr txBox="1"/>
          <p:nvPr/>
        </p:nvSpPr>
        <p:spPr>
          <a:xfrm>
            <a:off x="2026731" y="1311151"/>
            <a:ext cx="5328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24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1259632" y="254838"/>
            <a:ext cx="80617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GRANTY NCN 2011-2018 </a:t>
            </a:r>
            <a:b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- wnioski złożone i zakwalifikowane do finansowania </a:t>
            </a:r>
          </a:p>
          <a:p>
            <a: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 konkursach NCN</a:t>
            </a:r>
          </a:p>
        </p:txBody>
      </p:sp>
      <p:graphicFrame>
        <p:nvGraphicFramePr>
          <p:cNvPr id="7" name="Wykres 6"/>
          <p:cNvGraphicFramePr>
            <a:graphicFrameLocks/>
          </p:cNvGraphicFramePr>
          <p:nvPr/>
        </p:nvGraphicFramePr>
        <p:xfrm>
          <a:off x="35497" y="2060848"/>
          <a:ext cx="9086342" cy="37997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pole tekstowe 1"/>
          <p:cNvSpPr txBox="1"/>
          <p:nvPr/>
        </p:nvSpPr>
        <p:spPr>
          <a:xfrm>
            <a:off x="1259632" y="2780928"/>
            <a:ext cx="576064" cy="288032"/>
          </a:xfrm>
          <a:prstGeom prst="roundRect">
            <a:avLst/>
          </a:prstGeom>
          <a:ln>
            <a:solidFill>
              <a:srgbClr val="DB133C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400" b="1" dirty="0">
                <a:solidFill>
                  <a:srgbClr val="DB13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22%</a:t>
            </a:r>
          </a:p>
        </p:txBody>
      </p:sp>
    </p:spTree>
    <p:extLst>
      <p:ext uri="{BB962C8B-B14F-4D97-AF65-F5344CB8AC3E}">
        <p14:creationId xmlns:p14="http://schemas.microsoft.com/office/powerpoint/2010/main" val="3828513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>
                <a:solidFill>
                  <a:prstClr val="white"/>
                </a:solidFill>
              </a:rPr>
              <a:pPr/>
              <a:t>9</a:t>
            </a:fld>
            <a:endParaRPr lang="pl-PL" dirty="0">
              <a:solidFill>
                <a:prstClr val="white"/>
              </a:solidFill>
            </a:endParaRPr>
          </a:p>
        </p:txBody>
      </p:sp>
      <p:pic>
        <p:nvPicPr>
          <p:cNvPr id="15" name="Picture 4" descr="http://www.ncn.gov.pl/drupal/sites/all/themes/ncn-nowa/img/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46143"/>
            <a:ext cx="4105275" cy="34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Prostokąt 1"/>
          <p:cNvSpPr/>
          <p:nvPr/>
        </p:nvSpPr>
        <p:spPr>
          <a:xfrm>
            <a:off x="1170290" y="436200"/>
            <a:ext cx="829825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GRANTY NCN 2011-2018</a:t>
            </a:r>
          </a:p>
          <a:p>
            <a:r>
              <a:rPr lang="pl-PL" sz="2200" b="1" dirty="0">
                <a:solidFill>
                  <a:srgbClr val="DB13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- beneficjenci konkursów NCN</a:t>
            </a:r>
            <a:endParaRPr lang="pl-PL" sz="2200" b="1" dirty="0">
              <a:solidFill>
                <a:srgbClr val="DB13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8" name="Wykres 7"/>
          <p:cNvGraphicFramePr>
            <a:graphicFrameLocks/>
          </p:cNvGraphicFramePr>
          <p:nvPr/>
        </p:nvGraphicFramePr>
        <p:xfrm>
          <a:off x="28673" y="1844824"/>
          <a:ext cx="5191399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Wykres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0481236"/>
              </p:ext>
            </p:extLst>
          </p:nvPr>
        </p:nvGraphicFramePr>
        <p:xfrm>
          <a:off x="5220072" y="2049264"/>
          <a:ext cx="3923928" cy="36119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087161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Pakiet 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Pakiet 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Pakiet 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Pakiet 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Pakiet 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Pakiet 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Pakiet 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5569</TotalTime>
  <Words>3148</Words>
  <Application>Microsoft Office PowerPoint</Application>
  <PresentationFormat>Pokaz na ekranie (4:3)</PresentationFormat>
  <Paragraphs>514</Paragraphs>
  <Slides>40</Slides>
  <Notes>27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40</vt:i4>
      </vt:variant>
    </vt:vector>
  </HeadingPairs>
  <TitlesOfParts>
    <vt:vector size="44" baseType="lpstr">
      <vt:lpstr>Arial</vt:lpstr>
      <vt:lpstr>Calibri</vt:lpstr>
      <vt:lpstr>Wingdings</vt:lpstr>
      <vt:lpstr>Motyw pakietu Office</vt:lpstr>
      <vt:lpstr> Narodowe Centrum Nauki  – gramy dla polskiej nauki   XXIX Konferencja Kolegium Prorektorów ds. Nauki i Rozwoju  publicznych wyższych szkół technicznych   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FINANSOWANIE NAUKI 2019 </vt:lpstr>
      <vt:lpstr>Prezentacja programu PowerPoint</vt:lpstr>
      <vt:lpstr>Kalendarz konkursowy</vt:lpstr>
      <vt:lpstr>Granty NCN - konkursy dla młodych badaczy</vt:lpstr>
      <vt:lpstr>PRELUDIUM - konkurs dla młodych badaczy przed doktoratem </vt:lpstr>
      <vt:lpstr>PRELUDIUM BIS  - nowy konkurs na wsparcie kształcenia doktorantów    w szkołach doktorskich </vt:lpstr>
      <vt:lpstr>PRELUDIUM BIS  - nowy konkurs na wsparcie kształcenia doktorantów    w szkołach doktorskich </vt:lpstr>
      <vt:lpstr>ETIUDA - konkurs na stypendia doktorskie </vt:lpstr>
      <vt:lpstr>SONATINA - konkurs dla młodych badaczy do 3 lat po doktoracie*</vt:lpstr>
      <vt:lpstr>   SONATA - konkurs dla młodych badaczy od 2 do 7 lat po doktoracie </vt:lpstr>
      <vt:lpstr>MINIATURA - konkurs na działania naukowe</vt:lpstr>
      <vt:lpstr>Prezentacja programu PowerPoint</vt:lpstr>
      <vt:lpstr>Granty NCN - finansowanie studentów i doktorantów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Oferta NCN  - naukowa współpraca zagraniczna</vt:lpstr>
      <vt:lpstr>Prezentacja programu PowerPoint</vt:lpstr>
      <vt:lpstr>Prezentacja programu PowerPoint</vt:lpstr>
      <vt:lpstr>Prezentacja programu PowerPoint</vt:lpstr>
      <vt:lpstr>MOZART – nabór aktualny</vt:lpstr>
      <vt:lpstr>Prezentacja programu PowerPoint</vt:lpstr>
      <vt:lpstr>Prezentacja programu PowerPoint</vt:lpstr>
      <vt:lpstr>Prezentacja programu PowerPoint</vt:lpstr>
      <vt:lpstr>Prezentacja programu PowerPoint</vt:lpstr>
      <vt:lpstr>PROGRAM CEUS – rozpoczęcie luty 2020 r.</vt:lpstr>
      <vt:lpstr>Prezentacja programu PowerPoint</vt:lpstr>
      <vt:lpstr>Prezentacja programu PowerPoint</vt:lpstr>
    </vt:vector>
  </TitlesOfParts>
  <Company>ATC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SCIENCE CENTRE</dc:title>
  <dc:creator>Grzegorz Gilewski</dc:creator>
  <cp:lastModifiedBy>Tomasz Szumełda</cp:lastModifiedBy>
  <cp:revision>630</cp:revision>
  <cp:lastPrinted>2018-04-19T10:56:09Z</cp:lastPrinted>
  <dcterms:created xsi:type="dcterms:W3CDTF">2015-09-24T09:32:23Z</dcterms:created>
  <dcterms:modified xsi:type="dcterms:W3CDTF">2019-12-06T17:26:03Z</dcterms:modified>
</cp:coreProperties>
</file>