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26" r:id="rId3"/>
    <p:sldId id="322" r:id="rId4"/>
    <p:sldId id="341" r:id="rId5"/>
    <p:sldId id="272" r:id="rId6"/>
    <p:sldId id="333" r:id="rId7"/>
    <p:sldId id="274" r:id="rId8"/>
    <p:sldId id="275" r:id="rId9"/>
    <p:sldId id="288" r:id="rId10"/>
    <p:sldId id="289" r:id="rId11"/>
    <p:sldId id="290" r:id="rId12"/>
    <p:sldId id="291" r:id="rId13"/>
    <p:sldId id="339" r:id="rId14"/>
    <p:sldId id="342" r:id="rId15"/>
    <p:sldId id="340" r:id="rId16"/>
    <p:sldId id="304" r:id="rId17"/>
    <p:sldId id="307" r:id="rId18"/>
    <p:sldId id="309" r:id="rId19"/>
    <p:sldId id="336" r:id="rId20"/>
    <p:sldId id="344" r:id="rId21"/>
  </p:sldIdLst>
  <p:sldSz cx="24384000" cy="13716000"/>
  <p:notesSz cx="6858000" cy="9144000"/>
  <p:defaultTextStyle>
    <a:defPPr>
      <a:defRPr lang="pl-PL"/>
    </a:defPPr>
    <a:lvl1pPr algn="l" defTabSz="825500" rtl="0" fontAlgn="base">
      <a:spcBef>
        <a:spcPct val="0"/>
      </a:spcBef>
      <a:spcAft>
        <a:spcPct val="0"/>
      </a:spcAft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1pPr>
    <a:lvl2pPr marL="457200" algn="l" defTabSz="825500" rtl="0" fontAlgn="base">
      <a:spcBef>
        <a:spcPct val="0"/>
      </a:spcBef>
      <a:spcAft>
        <a:spcPct val="0"/>
      </a:spcAft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2pPr>
    <a:lvl3pPr marL="914400" algn="l" defTabSz="825500" rtl="0" fontAlgn="base">
      <a:spcBef>
        <a:spcPct val="0"/>
      </a:spcBef>
      <a:spcAft>
        <a:spcPct val="0"/>
      </a:spcAft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3pPr>
    <a:lvl4pPr marL="1371600" algn="l" defTabSz="825500" rtl="0" fontAlgn="base">
      <a:spcBef>
        <a:spcPct val="0"/>
      </a:spcBef>
      <a:spcAft>
        <a:spcPct val="0"/>
      </a:spcAft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4pPr>
    <a:lvl5pPr marL="1828800" algn="l" defTabSz="825500" rtl="0" fontAlgn="base">
      <a:spcBef>
        <a:spcPct val="0"/>
      </a:spcBef>
      <a:spcAft>
        <a:spcPct val="0"/>
      </a:spcAft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5pPr>
    <a:lvl6pPr marL="2286000" algn="l" defTabSz="914400" rtl="0" eaLnBrk="1" latinLnBrk="0" hangingPunct="1"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6pPr>
    <a:lvl7pPr marL="2743200" algn="l" defTabSz="914400" rtl="0" eaLnBrk="1" latinLnBrk="0" hangingPunct="1"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7pPr>
    <a:lvl8pPr marL="3200400" algn="l" defTabSz="914400" rtl="0" eaLnBrk="1" latinLnBrk="0" hangingPunct="1"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8pPr>
    <a:lvl9pPr marL="3657600" algn="l" defTabSz="914400" rtl="0" eaLnBrk="1" latinLnBrk="0" hangingPunct="1">
      <a:defRPr sz="5000" kern="1200">
        <a:solidFill>
          <a:srgbClr val="000000"/>
        </a:solidFill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2205"/>
    <a:srgbClr val="A72005"/>
    <a:srgbClr val="DB1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2" autoAdjust="0"/>
  </p:normalViewPr>
  <p:slideViewPr>
    <p:cSldViewPr>
      <p:cViewPr varScale="1">
        <p:scale>
          <a:sx n="55" d="100"/>
          <a:sy n="55" d="100"/>
        </p:scale>
        <p:origin x="636" y="60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9B36D9-BA1A-4569-901B-9A1D514E15F4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085C8E6-8405-47B9-8BD6-D09FDB8FDD4D}">
      <dgm:prSet phldrT="[Tekst]"/>
      <dgm:spPr>
        <a:gradFill flip="none" rotWithShape="1">
          <a:gsLst>
            <a:gs pos="0">
              <a:srgbClr val="DB173D"/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Polskie Powroty</a:t>
          </a:r>
        </a:p>
      </dgm:t>
    </dgm:pt>
    <dgm:pt modelId="{D3A10B35-6C76-4EDD-9389-A6882C453076}" type="parTrans" cxnId="{0861E733-7B5D-4BCF-B0D3-B912A074A039}">
      <dgm:prSet/>
      <dgm:spPr/>
      <dgm:t>
        <a:bodyPr/>
        <a:lstStyle/>
        <a:p>
          <a:endParaRPr lang="pl-PL"/>
        </a:p>
      </dgm:t>
    </dgm:pt>
    <dgm:pt modelId="{35AF4FD1-B462-47F1-937A-88DA77B335B5}" type="sibTrans" cxnId="{0861E733-7B5D-4BCF-B0D3-B912A074A039}">
      <dgm:prSet/>
      <dgm:spPr/>
      <dgm:t>
        <a:bodyPr/>
        <a:lstStyle/>
        <a:p>
          <a:endParaRPr lang="pl-PL"/>
        </a:p>
      </dgm:t>
    </dgm:pt>
    <dgm:pt modelId="{61F61943-7648-4963-A1D5-75108FA207CB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Wymiana bilateralna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4FCE51-5979-435F-AAFC-49373E0BA76A}" type="parTrans" cxnId="{FA27930D-D53C-4329-95FF-351E47204402}">
      <dgm:prSet/>
      <dgm:spPr/>
      <dgm:t>
        <a:bodyPr/>
        <a:lstStyle/>
        <a:p>
          <a:endParaRPr lang="pl-PL"/>
        </a:p>
      </dgm:t>
    </dgm:pt>
    <dgm:pt modelId="{E098F63A-B690-4CAD-818A-90006BEC64C9}" type="sibTrans" cxnId="{FA27930D-D53C-4329-95FF-351E47204402}">
      <dgm:prSet/>
      <dgm:spPr/>
      <dgm:t>
        <a:bodyPr/>
        <a:lstStyle/>
        <a:p>
          <a:endParaRPr lang="pl-PL"/>
        </a:p>
      </dgm:t>
    </dgm:pt>
    <dgm:pt modelId="{B65913C3-A817-43D2-A1DB-7E79010A9C4B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Program im. </a:t>
          </a:r>
          <a:r>
            <a:rPr lang="pl-PL" dirty="0" err="1" smtClean="0">
              <a:latin typeface="Arial" panose="020B0604020202020204" pitchFamily="34" charset="0"/>
              <a:cs typeface="Arial" panose="020B0604020202020204" pitchFamily="34" charset="0"/>
            </a:rPr>
            <a:t>Ulama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519261-7D1C-4B81-88FB-3BCAF428A40C}" type="parTrans" cxnId="{BEFC4F39-6E3C-4B70-83E7-9E3EB5309964}">
      <dgm:prSet/>
      <dgm:spPr/>
      <dgm:t>
        <a:bodyPr/>
        <a:lstStyle/>
        <a:p>
          <a:endParaRPr lang="pl-PL"/>
        </a:p>
      </dgm:t>
    </dgm:pt>
    <dgm:pt modelId="{4182FCAC-7086-441B-A4CA-A3578FE0018F}" type="sibTrans" cxnId="{BEFC4F39-6E3C-4B70-83E7-9E3EB5309964}">
      <dgm:prSet/>
      <dgm:spPr/>
      <dgm:t>
        <a:bodyPr/>
        <a:lstStyle/>
        <a:p>
          <a:endParaRPr lang="pl-PL"/>
        </a:p>
      </dgm:t>
    </dgm:pt>
    <dgm:pt modelId="{D8E6B081-05EB-4F7F-B9CA-C98CB00F63C4}">
      <dgm:prSet phldrT="[Tekst]"/>
      <dgm:spPr>
        <a:gradFill flip="none" rotWithShape="1">
          <a:gsLst>
            <a:gs pos="0">
              <a:srgbClr val="DB173D"/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Program im. </a:t>
          </a:r>
          <a:r>
            <a:rPr lang="pl-PL" dirty="0" err="1" smtClean="0">
              <a:latin typeface="Arial" panose="020B0604020202020204" pitchFamily="34" charset="0"/>
              <a:cs typeface="Arial" panose="020B0604020202020204" pitchFamily="34" charset="0"/>
            </a:rPr>
            <a:t>Bekkera</a:t>
          </a:r>
          <a:endParaRPr lang="pl-PL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B24148-E433-4AF9-8FA4-D7BE45C7BD80}" type="parTrans" cxnId="{3BF7DBC1-43CD-478D-B313-EA78C1E9BFDB}">
      <dgm:prSet/>
      <dgm:spPr/>
      <dgm:t>
        <a:bodyPr/>
        <a:lstStyle/>
        <a:p>
          <a:endParaRPr lang="pl-PL"/>
        </a:p>
      </dgm:t>
    </dgm:pt>
    <dgm:pt modelId="{5B48D4DD-F5CF-463B-909A-2BA64F36E6B6}" type="sibTrans" cxnId="{3BF7DBC1-43CD-478D-B313-EA78C1E9BFDB}">
      <dgm:prSet/>
      <dgm:spPr/>
      <dgm:t>
        <a:bodyPr/>
        <a:lstStyle/>
        <a:p>
          <a:endParaRPr lang="pl-PL"/>
        </a:p>
      </dgm:t>
    </dgm:pt>
    <dgm:pt modelId="{33BC958A-BC60-4FEA-BB09-D594F2815758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err="1" smtClean="0">
              <a:latin typeface="Arial" panose="020B0604020202020204" pitchFamily="34" charset="0"/>
              <a:cs typeface="Arial" panose="020B0604020202020204" pitchFamily="34" charset="0"/>
            </a:rPr>
            <a:t>Ulam</a:t>
          </a:r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dirty="0" err="1" smtClean="0">
              <a:latin typeface="Arial" panose="020B0604020202020204" pitchFamily="34" charset="0"/>
              <a:cs typeface="Arial" panose="020B0604020202020204" pitchFamily="34" charset="0"/>
            </a:rPr>
            <a:t>Seal</a:t>
          </a:r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 of Excellence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55FFBA-2E34-410F-817C-4BE92490344D}" type="parTrans" cxnId="{962C58FB-A11D-4032-A175-745ACFEFB3CC}">
      <dgm:prSet/>
      <dgm:spPr/>
      <dgm:t>
        <a:bodyPr/>
        <a:lstStyle/>
        <a:p>
          <a:endParaRPr lang="pl-PL"/>
        </a:p>
      </dgm:t>
    </dgm:pt>
    <dgm:pt modelId="{6257119A-1F88-41A9-A465-4B0059795F1E}" type="sibTrans" cxnId="{962C58FB-A11D-4032-A175-745ACFEFB3CC}">
      <dgm:prSet/>
      <dgm:spPr/>
      <dgm:t>
        <a:bodyPr/>
        <a:lstStyle/>
        <a:p>
          <a:endParaRPr lang="pl-PL"/>
        </a:p>
      </dgm:t>
    </dgm:pt>
    <dgm:pt modelId="{4F63722C-1BB4-4155-A017-ACF124D382F1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Granty Interwencyjne NAWA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866137-8199-42E6-8E5F-736E6BF7BBD3}" type="parTrans" cxnId="{2E1A8DBB-DDDF-4C71-A60C-7149B17A0064}">
      <dgm:prSet/>
      <dgm:spPr/>
      <dgm:t>
        <a:bodyPr/>
        <a:lstStyle/>
        <a:p>
          <a:endParaRPr lang="pl-PL"/>
        </a:p>
      </dgm:t>
    </dgm:pt>
    <dgm:pt modelId="{9397AB0D-315C-49AA-B2A2-790DC31D9E32}" type="sibTrans" cxnId="{2E1A8DBB-DDDF-4C71-A60C-7149B17A0064}">
      <dgm:prSet/>
      <dgm:spPr/>
      <dgm:t>
        <a:bodyPr/>
        <a:lstStyle/>
        <a:p>
          <a:endParaRPr lang="pl-PL"/>
        </a:p>
      </dgm:t>
    </dgm:pt>
    <dgm:pt modelId="{0028BAD0-C937-4623-881C-E44F181E23E7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Profesura gościnna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F54411-AFD0-495F-9CEB-A461107BD0F6}" type="parTrans" cxnId="{3EEF92E4-E5A3-4949-AB66-E7FB220C3787}">
      <dgm:prSet/>
      <dgm:spPr/>
      <dgm:t>
        <a:bodyPr/>
        <a:lstStyle/>
        <a:p>
          <a:endParaRPr lang="pl-PL"/>
        </a:p>
      </dgm:t>
    </dgm:pt>
    <dgm:pt modelId="{CC3C7BCC-CFD0-4F0C-AAC4-63A9B4C46E3B}" type="sibTrans" cxnId="{3EEF92E4-E5A3-4949-AB66-E7FB220C3787}">
      <dgm:prSet/>
      <dgm:spPr/>
      <dgm:t>
        <a:bodyPr/>
        <a:lstStyle/>
        <a:p>
          <a:endParaRPr lang="pl-PL"/>
        </a:p>
      </dgm:t>
    </dgm:pt>
    <dgm:pt modelId="{9A19A4E2-33B0-4FF5-BD69-12B4C2A8B51E}">
      <dgm:prSet phldrT="[Tekst]"/>
      <dgm:sp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Program im. Walczaka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E3D3CB-F271-4D70-9523-C473A6201B95}" type="parTrans" cxnId="{90D9AFDE-5D16-4CC6-A62C-DDA6D3DDC8F5}">
      <dgm:prSet/>
      <dgm:spPr/>
      <dgm:t>
        <a:bodyPr/>
        <a:lstStyle/>
        <a:p>
          <a:endParaRPr lang="pl-PL"/>
        </a:p>
      </dgm:t>
    </dgm:pt>
    <dgm:pt modelId="{C6E68F3F-5E92-4075-93CB-0523407E256F}" type="sibTrans" cxnId="{90D9AFDE-5D16-4CC6-A62C-DDA6D3DDC8F5}">
      <dgm:prSet/>
      <dgm:spPr/>
      <dgm:t>
        <a:bodyPr/>
        <a:lstStyle/>
        <a:p>
          <a:endParaRPr lang="pl-PL"/>
        </a:p>
      </dgm:t>
    </dgm:pt>
    <dgm:pt modelId="{3D9B08EA-4DBF-4C05-AEC7-965DC721ABA9}" type="pres">
      <dgm:prSet presAssocID="{069B36D9-BA1A-4569-901B-9A1D514E15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B8BEF18-57AD-4C56-9C15-AF8309205DCF}" type="pres">
      <dgm:prSet presAssocID="{D8E6B081-05EB-4F7F-B9CA-C98CB00F63C4}" presName="node" presStyleLbl="node1" presStyleIdx="0" presStyleCnt="8" custScaleX="95718" custScaleY="89033" custLinFactX="100000" custLinFactNeighborX="114871" custLinFactNeighborY="-114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75891D-585B-49A3-ADE4-6F5A1FB74FB5}" type="pres">
      <dgm:prSet presAssocID="{5B48D4DD-F5CF-463B-909A-2BA64F36E6B6}" presName="sibTrans" presStyleCnt="0"/>
      <dgm:spPr/>
    </dgm:pt>
    <dgm:pt modelId="{B7EB89E5-83D3-4C7E-85FD-BFDBF6C6B999}" type="pres">
      <dgm:prSet presAssocID="{F085C8E6-8405-47B9-8BD6-D09FDB8FDD4D}" presName="node" presStyleLbl="node1" presStyleIdx="1" presStyleCnt="8" custScaleX="97431" custScaleY="87206" custLinFactNeighborX="4001" custLinFactNeighborY="-476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F0591FE-23BB-4234-9250-49071B23BD1A}" type="pres">
      <dgm:prSet presAssocID="{35AF4FD1-B462-47F1-937A-88DA77B335B5}" presName="sibTrans" presStyleCnt="0"/>
      <dgm:spPr/>
    </dgm:pt>
    <dgm:pt modelId="{DADC220C-8B41-44BA-8787-FBA043939776}" type="pres">
      <dgm:prSet presAssocID="{61F61943-7648-4963-A1D5-75108FA207CB}" presName="node" presStyleLbl="node1" presStyleIdx="2" presStyleCnt="8" custScaleX="93651" custScaleY="89444" custLinFactY="5427" custLinFactNeighborX="2565" custLinFactNeighborY="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236A60-6F31-4A86-91C2-4357127CDCAF}" type="pres">
      <dgm:prSet presAssocID="{E098F63A-B690-4CAD-818A-90006BEC64C9}" presName="sibTrans" presStyleCnt="0"/>
      <dgm:spPr/>
    </dgm:pt>
    <dgm:pt modelId="{112E0AB8-9F66-4A6B-BC5C-6D751851EC09}" type="pres">
      <dgm:prSet presAssocID="{B65913C3-A817-43D2-A1DB-7E79010A9C4B}" presName="node" presStyleLbl="node1" presStyleIdx="3" presStyleCnt="8" custScaleX="95895" custScaleY="93811" custLinFactX="11557" custLinFactNeighborX="100000" custLinFactNeighborY="-50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94F91F7-A104-499E-B5B3-3A35B8FAFCF3}" type="pres">
      <dgm:prSet presAssocID="{4182FCAC-7086-441B-A4CA-A3578FE0018F}" presName="sibTrans" presStyleCnt="0"/>
      <dgm:spPr/>
    </dgm:pt>
    <dgm:pt modelId="{C42D40F3-5445-4437-A2D0-156889DA8263}" type="pres">
      <dgm:prSet presAssocID="{33BC958A-BC60-4FEA-BB09-D594F2815758}" presName="node" presStyleLbl="node1" presStyleIdx="4" presStyleCnt="8" custScaleX="96487" custScaleY="90792" custLinFactX="-45341" custLinFactNeighborX="-100000" custLinFactNeighborY="-576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15975D6-7627-4923-B06E-19A937EB2FC7}" type="pres">
      <dgm:prSet presAssocID="{6257119A-1F88-41A9-A465-4B0059795F1E}" presName="sibTrans" presStyleCnt="0"/>
      <dgm:spPr/>
    </dgm:pt>
    <dgm:pt modelId="{57F46CD0-F098-4070-A5C5-B50DD81356D2}" type="pres">
      <dgm:prSet presAssocID="{4F63722C-1BB4-4155-A017-ACF124D382F1}" presName="node" presStyleLbl="node1" presStyleIdx="5" presStyleCnt="8" custScaleX="96651" custScaleY="90365" custLinFactX="-100000" custLinFactY="-18103" custLinFactNeighborX="-154539" custLinFactNeighborY="-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ACBB0A-1B7E-4D16-8BE4-CC4B31FD7D63}" type="pres">
      <dgm:prSet presAssocID="{9397AB0D-315C-49AA-B2A2-790DC31D9E32}" presName="sibTrans" presStyleCnt="0"/>
      <dgm:spPr/>
    </dgm:pt>
    <dgm:pt modelId="{220B2F95-8AB6-4FA5-87A5-43D0E2531408}" type="pres">
      <dgm:prSet presAssocID="{0028BAD0-C937-4623-881C-E44F181E23E7}" presName="node" presStyleLbl="node1" presStyleIdx="6" presStyleCnt="8" custScaleX="93868" custScaleY="87935" custLinFactNeighborX="56209" custLinFactNeighborY="-126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D472EE3-83B1-4B7D-8FC5-134019C2B839}" type="pres">
      <dgm:prSet presAssocID="{CC3C7BCC-CFD0-4F0C-AAC4-63A9B4C46E3B}" presName="sibTrans" presStyleCnt="0"/>
      <dgm:spPr/>
    </dgm:pt>
    <dgm:pt modelId="{65487047-646C-4C79-86D0-4FD7212256B6}" type="pres">
      <dgm:prSet presAssocID="{9A19A4E2-33B0-4FF5-BD69-12B4C2A8B51E}" presName="node" presStyleLbl="node1" presStyleIdx="7" presStyleCnt="8" custScaleX="91869" custScaleY="87483" custLinFactNeighborX="57614" custLinFactNeighborY="-126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FFBE1CC-F9A1-4245-88A6-10E1E98176AC}" type="presOf" srcId="{4F63722C-1BB4-4155-A017-ACF124D382F1}" destId="{57F46CD0-F098-4070-A5C5-B50DD81356D2}" srcOrd="0" destOrd="0" presId="urn:microsoft.com/office/officeart/2005/8/layout/default#1"/>
    <dgm:cxn modelId="{AC3BABF0-6725-4859-A953-3617D27E2E85}" type="presOf" srcId="{0028BAD0-C937-4623-881C-E44F181E23E7}" destId="{220B2F95-8AB6-4FA5-87A5-43D0E2531408}" srcOrd="0" destOrd="0" presId="urn:microsoft.com/office/officeart/2005/8/layout/default#1"/>
    <dgm:cxn modelId="{3EEF92E4-E5A3-4949-AB66-E7FB220C3787}" srcId="{069B36D9-BA1A-4569-901B-9A1D514E15F4}" destId="{0028BAD0-C937-4623-881C-E44F181E23E7}" srcOrd="6" destOrd="0" parTransId="{F7F54411-AFD0-495F-9CEB-A461107BD0F6}" sibTransId="{CC3C7BCC-CFD0-4F0C-AAC4-63A9B4C46E3B}"/>
    <dgm:cxn modelId="{775E0C08-5D99-4113-AC7B-78EB99A3C85C}" type="presOf" srcId="{33BC958A-BC60-4FEA-BB09-D594F2815758}" destId="{C42D40F3-5445-4437-A2D0-156889DA8263}" srcOrd="0" destOrd="0" presId="urn:microsoft.com/office/officeart/2005/8/layout/default#1"/>
    <dgm:cxn modelId="{3BF7DBC1-43CD-478D-B313-EA78C1E9BFDB}" srcId="{069B36D9-BA1A-4569-901B-9A1D514E15F4}" destId="{D8E6B081-05EB-4F7F-B9CA-C98CB00F63C4}" srcOrd="0" destOrd="0" parTransId="{52B24148-E433-4AF9-8FA4-D7BE45C7BD80}" sibTransId="{5B48D4DD-F5CF-463B-909A-2BA64F36E6B6}"/>
    <dgm:cxn modelId="{836B6DD1-6C50-4754-A288-EC32A70AF737}" type="presOf" srcId="{D8E6B081-05EB-4F7F-B9CA-C98CB00F63C4}" destId="{2B8BEF18-57AD-4C56-9C15-AF8309205DCF}" srcOrd="0" destOrd="0" presId="urn:microsoft.com/office/officeart/2005/8/layout/default#1"/>
    <dgm:cxn modelId="{90D9AFDE-5D16-4CC6-A62C-DDA6D3DDC8F5}" srcId="{069B36D9-BA1A-4569-901B-9A1D514E15F4}" destId="{9A19A4E2-33B0-4FF5-BD69-12B4C2A8B51E}" srcOrd="7" destOrd="0" parTransId="{74E3D3CB-F271-4D70-9523-C473A6201B95}" sibTransId="{C6E68F3F-5E92-4075-93CB-0523407E256F}"/>
    <dgm:cxn modelId="{CC0EBB51-CBBB-4981-9F43-5F8CD7E6FC75}" type="presOf" srcId="{F085C8E6-8405-47B9-8BD6-D09FDB8FDD4D}" destId="{B7EB89E5-83D3-4C7E-85FD-BFDBF6C6B999}" srcOrd="0" destOrd="0" presId="urn:microsoft.com/office/officeart/2005/8/layout/default#1"/>
    <dgm:cxn modelId="{FA27930D-D53C-4329-95FF-351E47204402}" srcId="{069B36D9-BA1A-4569-901B-9A1D514E15F4}" destId="{61F61943-7648-4963-A1D5-75108FA207CB}" srcOrd="2" destOrd="0" parTransId="{8E4FCE51-5979-435F-AAFC-49373E0BA76A}" sibTransId="{E098F63A-B690-4CAD-818A-90006BEC64C9}"/>
    <dgm:cxn modelId="{2E1A8DBB-DDDF-4C71-A60C-7149B17A0064}" srcId="{069B36D9-BA1A-4569-901B-9A1D514E15F4}" destId="{4F63722C-1BB4-4155-A017-ACF124D382F1}" srcOrd="5" destOrd="0" parTransId="{14866137-8199-42E6-8E5F-736E6BF7BBD3}" sibTransId="{9397AB0D-315C-49AA-B2A2-790DC31D9E32}"/>
    <dgm:cxn modelId="{0B31C768-85C0-4BEE-936D-CE85101EE22F}" type="presOf" srcId="{9A19A4E2-33B0-4FF5-BD69-12B4C2A8B51E}" destId="{65487047-646C-4C79-86D0-4FD7212256B6}" srcOrd="0" destOrd="0" presId="urn:microsoft.com/office/officeart/2005/8/layout/default#1"/>
    <dgm:cxn modelId="{840C5936-651A-4AE1-A7BA-3B4A7559790B}" type="presOf" srcId="{B65913C3-A817-43D2-A1DB-7E79010A9C4B}" destId="{112E0AB8-9F66-4A6B-BC5C-6D751851EC09}" srcOrd="0" destOrd="0" presId="urn:microsoft.com/office/officeart/2005/8/layout/default#1"/>
    <dgm:cxn modelId="{9A60D2DF-46BA-4CD3-A0AA-A12F940EE817}" type="presOf" srcId="{61F61943-7648-4963-A1D5-75108FA207CB}" destId="{DADC220C-8B41-44BA-8787-FBA043939776}" srcOrd="0" destOrd="0" presId="urn:microsoft.com/office/officeart/2005/8/layout/default#1"/>
    <dgm:cxn modelId="{BEFC4F39-6E3C-4B70-83E7-9E3EB5309964}" srcId="{069B36D9-BA1A-4569-901B-9A1D514E15F4}" destId="{B65913C3-A817-43D2-A1DB-7E79010A9C4B}" srcOrd="3" destOrd="0" parTransId="{7C519261-7D1C-4B81-88FB-3BCAF428A40C}" sibTransId="{4182FCAC-7086-441B-A4CA-A3578FE0018F}"/>
    <dgm:cxn modelId="{E839BE42-49CA-4E45-90C7-3171C0901CE9}" type="presOf" srcId="{069B36D9-BA1A-4569-901B-9A1D514E15F4}" destId="{3D9B08EA-4DBF-4C05-AEC7-965DC721ABA9}" srcOrd="0" destOrd="0" presId="urn:microsoft.com/office/officeart/2005/8/layout/default#1"/>
    <dgm:cxn modelId="{962C58FB-A11D-4032-A175-745ACFEFB3CC}" srcId="{069B36D9-BA1A-4569-901B-9A1D514E15F4}" destId="{33BC958A-BC60-4FEA-BB09-D594F2815758}" srcOrd="4" destOrd="0" parTransId="{E755FFBA-2E34-410F-817C-4BE92490344D}" sibTransId="{6257119A-1F88-41A9-A465-4B0059795F1E}"/>
    <dgm:cxn modelId="{0861E733-7B5D-4BCF-B0D3-B912A074A039}" srcId="{069B36D9-BA1A-4569-901B-9A1D514E15F4}" destId="{F085C8E6-8405-47B9-8BD6-D09FDB8FDD4D}" srcOrd="1" destOrd="0" parTransId="{D3A10B35-6C76-4EDD-9389-A6882C453076}" sibTransId="{35AF4FD1-B462-47F1-937A-88DA77B335B5}"/>
    <dgm:cxn modelId="{D4AFE962-3F9A-4201-A9EF-47094EAC8826}" type="presParOf" srcId="{3D9B08EA-4DBF-4C05-AEC7-965DC721ABA9}" destId="{2B8BEF18-57AD-4C56-9C15-AF8309205DCF}" srcOrd="0" destOrd="0" presId="urn:microsoft.com/office/officeart/2005/8/layout/default#1"/>
    <dgm:cxn modelId="{8C9E9B7D-BC47-4F88-9E0F-796212573B94}" type="presParOf" srcId="{3D9B08EA-4DBF-4C05-AEC7-965DC721ABA9}" destId="{6975891D-585B-49A3-ADE4-6F5A1FB74FB5}" srcOrd="1" destOrd="0" presId="urn:microsoft.com/office/officeart/2005/8/layout/default#1"/>
    <dgm:cxn modelId="{6E4FC585-B65A-4DC1-A332-FE2FC8BDF542}" type="presParOf" srcId="{3D9B08EA-4DBF-4C05-AEC7-965DC721ABA9}" destId="{B7EB89E5-83D3-4C7E-85FD-BFDBF6C6B999}" srcOrd="2" destOrd="0" presId="urn:microsoft.com/office/officeart/2005/8/layout/default#1"/>
    <dgm:cxn modelId="{7F3C5685-77A3-4819-B338-63F51BD60EB3}" type="presParOf" srcId="{3D9B08EA-4DBF-4C05-AEC7-965DC721ABA9}" destId="{9F0591FE-23BB-4234-9250-49071B23BD1A}" srcOrd="3" destOrd="0" presId="urn:microsoft.com/office/officeart/2005/8/layout/default#1"/>
    <dgm:cxn modelId="{8A0A15D8-7741-452B-8966-573637554EF0}" type="presParOf" srcId="{3D9B08EA-4DBF-4C05-AEC7-965DC721ABA9}" destId="{DADC220C-8B41-44BA-8787-FBA043939776}" srcOrd="4" destOrd="0" presId="urn:microsoft.com/office/officeart/2005/8/layout/default#1"/>
    <dgm:cxn modelId="{759A6E55-FEBB-401E-BBE7-022012ECB1C0}" type="presParOf" srcId="{3D9B08EA-4DBF-4C05-AEC7-965DC721ABA9}" destId="{0C236A60-6F31-4A86-91C2-4357127CDCAF}" srcOrd="5" destOrd="0" presId="urn:microsoft.com/office/officeart/2005/8/layout/default#1"/>
    <dgm:cxn modelId="{B3EA9579-4403-4AD0-8809-63C5DE80853C}" type="presParOf" srcId="{3D9B08EA-4DBF-4C05-AEC7-965DC721ABA9}" destId="{112E0AB8-9F66-4A6B-BC5C-6D751851EC09}" srcOrd="6" destOrd="0" presId="urn:microsoft.com/office/officeart/2005/8/layout/default#1"/>
    <dgm:cxn modelId="{A317F663-95ED-4467-AD7E-56C7B20279BC}" type="presParOf" srcId="{3D9B08EA-4DBF-4C05-AEC7-965DC721ABA9}" destId="{A94F91F7-A104-499E-B5B3-3A35B8FAFCF3}" srcOrd="7" destOrd="0" presId="urn:microsoft.com/office/officeart/2005/8/layout/default#1"/>
    <dgm:cxn modelId="{7DD271F6-6022-4B29-9136-66646600C252}" type="presParOf" srcId="{3D9B08EA-4DBF-4C05-AEC7-965DC721ABA9}" destId="{C42D40F3-5445-4437-A2D0-156889DA8263}" srcOrd="8" destOrd="0" presId="urn:microsoft.com/office/officeart/2005/8/layout/default#1"/>
    <dgm:cxn modelId="{329BE524-D835-4D10-BF4A-6C1B4D7BFCFD}" type="presParOf" srcId="{3D9B08EA-4DBF-4C05-AEC7-965DC721ABA9}" destId="{815975D6-7627-4923-B06E-19A937EB2FC7}" srcOrd="9" destOrd="0" presId="urn:microsoft.com/office/officeart/2005/8/layout/default#1"/>
    <dgm:cxn modelId="{D660AF6C-7EC2-4DE9-A812-6E576B1B2D0A}" type="presParOf" srcId="{3D9B08EA-4DBF-4C05-AEC7-965DC721ABA9}" destId="{57F46CD0-F098-4070-A5C5-B50DD81356D2}" srcOrd="10" destOrd="0" presId="urn:microsoft.com/office/officeart/2005/8/layout/default#1"/>
    <dgm:cxn modelId="{E7715FBC-E84E-4E6B-AEC7-8CC5ADC81BF3}" type="presParOf" srcId="{3D9B08EA-4DBF-4C05-AEC7-965DC721ABA9}" destId="{84ACBB0A-1B7E-4D16-8BE4-CC4B31FD7D63}" srcOrd="11" destOrd="0" presId="urn:microsoft.com/office/officeart/2005/8/layout/default#1"/>
    <dgm:cxn modelId="{05A575B9-63D2-4A05-93D7-97999FA8A991}" type="presParOf" srcId="{3D9B08EA-4DBF-4C05-AEC7-965DC721ABA9}" destId="{220B2F95-8AB6-4FA5-87A5-43D0E2531408}" srcOrd="12" destOrd="0" presId="urn:microsoft.com/office/officeart/2005/8/layout/default#1"/>
    <dgm:cxn modelId="{0010514A-19D8-4264-8671-8CF8954E498E}" type="presParOf" srcId="{3D9B08EA-4DBF-4C05-AEC7-965DC721ABA9}" destId="{ED472EE3-83B1-4B7D-8FC5-134019C2B839}" srcOrd="13" destOrd="0" presId="urn:microsoft.com/office/officeart/2005/8/layout/default#1"/>
    <dgm:cxn modelId="{207401A0-51D8-471F-A54E-00A087AF45D4}" type="presParOf" srcId="{3D9B08EA-4DBF-4C05-AEC7-965DC721ABA9}" destId="{65487047-646C-4C79-86D0-4FD7212256B6}" srcOrd="14" destOrd="0" presId="urn:microsoft.com/office/officeart/2005/8/layout/default#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D2B97F-0671-45F1-8316-0D9AC4E2383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C2B7D8F-48F4-4C0F-A38B-383D588DA14F}">
      <dgm:prSet phldrT="[Tekst]"/>
      <dgm:spPr>
        <a:solidFill>
          <a:srgbClr val="DB173D"/>
        </a:soli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Program im. Stanisława </a:t>
          </a:r>
          <a:r>
            <a:rPr lang="pl-PL" dirty="0" err="1" smtClean="0">
              <a:latin typeface="Arial" panose="020B0604020202020204" pitchFamily="34" charset="0"/>
              <a:cs typeface="Arial" panose="020B0604020202020204" pitchFamily="34" charset="0"/>
            </a:rPr>
            <a:t>Ulama</a:t>
          </a:r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 – II nabór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FF40EC-F746-474F-BE7F-15E79B97743A}" type="parTrans" cxnId="{8B51A9AB-D5D7-4786-B825-06FA634A96BA}">
      <dgm:prSet/>
      <dgm:spPr/>
      <dgm:t>
        <a:bodyPr/>
        <a:lstStyle/>
        <a:p>
          <a:endParaRPr lang="pl-PL"/>
        </a:p>
      </dgm:t>
    </dgm:pt>
    <dgm:pt modelId="{85D0888C-F559-496D-A1B0-81251FEE4F3C}" type="sibTrans" cxnId="{8B51A9AB-D5D7-4786-B825-06FA634A96BA}">
      <dgm:prSet/>
      <dgm:spPr/>
      <dgm:t>
        <a:bodyPr/>
        <a:lstStyle/>
        <a:p>
          <a:endParaRPr lang="pl-PL"/>
        </a:p>
      </dgm:t>
    </dgm:pt>
    <dgm:pt modelId="{DBA5EFC9-06B5-43D0-8788-EF72FD0ADF4D}">
      <dgm:prSet phldrT="[Tekst]"/>
      <dgm:spPr>
        <a:solidFill>
          <a:srgbClr val="DB173D"/>
        </a:solidFill>
      </dgm:spPr>
      <dgm:t>
        <a:bodyPr/>
        <a:lstStyle/>
        <a:p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Polskie Powroty – </a:t>
          </a:r>
          <a:b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dirty="0" smtClean="0">
              <a:latin typeface="Arial" panose="020B0604020202020204" pitchFamily="34" charset="0"/>
              <a:cs typeface="Arial" panose="020B0604020202020204" pitchFamily="34" charset="0"/>
            </a:rPr>
            <a:t>II nabór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28A1BF-C596-432D-B58F-563CF2033F38}" type="parTrans" cxnId="{2CE6FBA5-6F0C-4E2D-B3D3-C52C2629B8F3}">
      <dgm:prSet/>
      <dgm:spPr/>
      <dgm:t>
        <a:bodyPr/>
        <a:lstStyle/>
        <a:p>
          <a:endParaRPr lang="pl-PL"/>
        </a:p>
      </dgm:t>
    </dgm:pt>
    <dgm:pt modelId="{08C0FA10-2B62-4D4A-9358-CBCC1B51391C}" type="sibTrans" cxnId="{2CE6FBA5-6F0C-4E2D-B3D3-C52C2629B8F3}">
      <dgm:prSet/>
      <dgm:spPr/>
      <dgm:t>
        <a:bodyPr/>
        <a:lstStyle/>
        <a:p>
          <a:endParaRPr lang="pl-PL"/>
        </a:p>
      </dgm:t>
    </dgm:pt>
    <dgm:pt modelId="{898B55FC-E03D-41D5-A0D5-5A95A08F0DFD}" type="pres">
      <dgm:prSet presAssocID="{90D2B97F-0671-45F1-8316-0D9AC4E238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56B49903-6442-4E7B-A5AE-909ECDD0A780}" type="pres">
      <dgm:prSet presAssocID="{90D2B97F-0671-45F1-8316-0D9AC4E2383E}" presName="Name1" presStyleCnt="0"/>
      <dgm:spPr/>
    </dgm:pt>
    <dgm:pt modelId="{B13D35EB-213A-4C6F-8449-62503731CDA1}" type="pres">
      <dgm:prSet presAssocID="{90D2B97F-0671-45F1-8316-0D9AC4E2383E}" presName="cycle" presStyleCnt="0"/>
      <dgm:spPr/>
    </dgm:pt>
    <dgm:pt modelId="{D4DB21B4-6501-435C-975F-3BCB8A22F0CE}" type="pres">
      <dgm:prSet presAssocID="{90D2B97F-0671-45F1-8316-0D9AC4E2383E}" presName="srcNode" presStyleLbl="node1" presStyleIdx="0" presStyleCnt="2"/>
      <dgm:spPr/>
    </dgm:pt>
    <dgm:pt modelId="{1AA38B06-6151-46EA-986F-B39BDCD11AF2}" type="pres">
      <dgm:prSet presAssocID="{90D2B97F-0671-45F1-8316-0D9AC4E2383E}" presName="conn" presStyleLbl="parChTrans1D2" presStyleIdx="0" presStyleCnt="1"/>
      <dgm:spPr/>
      <dgm:t>
        <a:bodyPr/>
        <a:lstStyle/>
        <a:p>
          <a:endParaRPr lang="pl-PL"/>
        </a:p>
      </dgm:t>
    </dgm:pt>
    <dgm:pt modelId="{A66F6E59-DA5F-4F91-AB76-2554317408A7}" type="pres">
      <dgm:prSet presAssocID="{90D2B97F-0671-45F1-8316-0D9AC4E2383E}" presName="extraNode" presStyleLbl="node1" presStyleIdx="0" presStyleCnt="2"/>
      <dgm:spPr/>
    </dgm:pt>
    <dgm:pt modelId="{16DFF3DE-D7AE-4278-AA58-17EDFB8A63A5}" type="pres">
      <dgm:prSet presAssocID="{90D2B97F-0671-45F1-8316-0D9AC4E2383E}" presName="dstNode" presStyleLbl="node1" presStyleIdx="0" presStyleCnt="2"/>
      <dgm:spPr/>
    </dgm:pt>
    <dgm:pt modelId="{94812118-A241-4996-AF58-9BB6F70C956A}" type="pres">
      <dgm:prSet presAssocID="{AC2B7D8F-48F4-4C0F-A38B-383D588DA14F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F9E816-C195-424E-9D8A-4CB84E52ED6C}" type="pres">
      <dgm:prSet presAssocID="{AC2B7D8F-48F4-4C0F-A38B-383D588DA14F}" presName="accent_1" presStyleCnt="0"/>
      <dgm:spPr/>
    </dgm:pt>
    <dgm:pt modelId="{5D848268-1C1C-4F14-8971-104FFBD84D84}" type="pres">
      <dgm:prSet presAssocID="{AC2B7D8F-48F4-4C0F-A38B-383D588DA14F}" presName="accentRepeatNode" presStyleLbl="solidFgAcc1" presStyleIdx="0" presStyleCnt="2"/>
      <dgm:spPr>
        <a:ln>
          <a:solidFill>
            <a:srgbClr val="DB173D"/>
          </a:solidFill>
        </a:ln>
      </dgm:spPr>
    </dgm:pt>
    <dgm:pt modelId="{218BEB9B-2948-46B5-9195-D7E88B1DC504}" type="pres">
      <dgm:prSet presAssocID="{DBA5EFC9-06B5-43D0-8788-EF72FD0ADF4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E1E1524-CAFB-4C1B-BD80-16785C10AFF2}" type="pres">
      <dgm:prSet presAssocID="{DBA5EFC9-06B5-43D0-8788-EF72FD0ADF4D}" presName="accent_2" presStyleCnt="0"/>
      <dgm:spPr/>
    </dgm:pt>
    <dgm:pt modelId="{576895EA-5416-4199-B695-22013B1E0480}" type="pres">
      <dgm:prSet presAssocID="{DBA5EFC9-06B5-43D0-8788-EF72FD0ADF4D}" presName="accentRepeatNode" presStyleLbl="solidFgAcc1" presStyleIdx="1" presStyleCnt="2"/>
      <dgm:spPr>
        <a:ln>
          <a:solidFill>
            <a:srgbClr val="DB173D"/>
          </a:solidFill>
        </a:ln>
      </dgm:spPr>
    </dgm:pt>
  </dgm:ptLst>
  <dgm:cxnLst>
    <dgm:cxn modelId="{D2153C88-82A8-4754-B8CE-9B6D8A1CF108}" type="presOf" srcId="{90D2B97F-0671-45F1-8316-0D9AC4E2383E}" destId="{898B55FC-E03D-41D5-A0D5-5A95A08F0DFD}" srcOrd="0" destOrd="0" presId="urn:microsoft.com/office/officeart/2008/layout/VerticalCurvedList"/>
    <dgm:cxn modelId="{2CE6FBA5-6F0C-4E2D-B3D3-C52C2629B8F3}" srcId="{90D2B97F-0671-45F1-8316-0D9AC4E2383E}" destId="{DBA5EFC9-06B5-43D0-8788-EF72FD0ADF4D}" srcOrd="1" destOrd="0" parTransId="{EC28A1BF-C596-432D-B58F-563CF2033F38}" sibTransId="{08C0FA10-2B62-4D4A-9358-CBCC1B51391C}"/>
    <dgm:cxn modelId="{B7832F79-C3C7-4646-A5EC-5C3D9E23D61A}" type="presOf" srcId="{85D0888C-F559-496D-A1B0-81251FEE4F3C}" destId="{1AA38B06-6151-46EA-986F-B39BDCD11AF2}" srcOrd="0" destOrd="0" presId="urn:microsoft.com/office/officeart/2008/layout/VerticalCurvedList"/>
    <dgm:cxn modelId="{8B51A9AB-D5D7-4786-B825-06FA634A96BA}" srcId="{90D2B97F-0671-45F1-8316-0D9AC4E2383E}" destId="{AC2B7D8F-48F4-4C0F-A38B-383D588DA14F}" srcOrd="0" destOrd="0" parTransId="{E7FF40EC-F746-474F-BE7F-15E79B97743A}" sibTransId="{85D0888C-F559-496D-A1B0-81251FEE4F3C}"/>
    <dgm:cxn modelId="{6FC30F03-A513-42BE-852B-953D09FBF077}" type="presOf" srcId="{AC2B7D8F-48F4-4C0F-A38B-383D588DA14F}" destId="{94812118-A241-4996-AF58-9BB6F70C956A}" srcOrd="0" destOrd="0" presId="urn:microsoft.com/office/officeart/2008/layout/VerticalCurvedList"/>
    <dgm:cxn modelId="{6D338875-BA49-48CC-ACD4-1D36BE804023}" type="presOf" srcId="{DBA5EFC9-06B5-43D0-8788-EF72FD0ADF4D}" destId="{218BEB9B-2948-46B5-9195-D7E88B1DC504}" srcOrd="0" destOrd="0" presId="urn:microsoft.com/office/officeart/2008/layout/VerticalCurvedList"/>
    <dgm:cxn modelId="{D19F4A3B-1E1D-4A0F-AD09-A37842208FD1}" type="presParOf" srcId="{898B55FC-E03D-41D5-A0D5-5A95A08F0DFD}" destId="{56B49903-6442-4E7B-A5AE-909ECDD0A780}" srcOrd="0" destOrd="0" presId="urn:microsoft.com/office/officeart/2008/layout/VerticalCurvedList"/>
    <dgm:cxn modelId="{9E50CF3D-E992-488C-9527-CB47D915C9E6}" type="presParOf" srcId="{56B49903-6442-4E7B-A5AE-909ECDD0A780}" destId="{B13D35EB-213A-4C6F-8449-62503731CDA1}" srcOrd="0" destOrd="0" presId="urn:microsoft.com/office/officeart/2008/layout/VerticalCurvedList"/>
    <dgm:cxn modelId="{764AE5E3-3CAB-45A1-8586-55AAAA671CFF}" type="presParOf" srcId="{B13D35EB-213A-4C6F-8449-62503731CDA1}" destId="{D4DB21B4-6501-435C-975F-3BCB8A22F0CE}" srcOrd="0" destOrd="0" presId="urn:microsoft.com/office/officeart/2008/layout/VerticalCurvedList"/>
    <dgm:cxn modelId="{0D72E6F8-618A-40C0-9543-CA2D029EFC7D}" type="presParOf" srcId="{B13D35EB-213A-4C6F-8449-62503731CDA1}" destId="{1AA38B06-6151-46EA-986F-B39BDCD11AF2}" srcOrd="1" destOrd="0" presId="urn:microsoft.com/office/officeart/2008/layout/VerticalCurvedList"/>
    <dgm:cxn modelId="{C2079754-8684-4B0C-8611-BF90CC034D7B}" type="presParOf" srcId="{B13D35EB-213A-4C6F-8449-62503731CDA1}" destId="{A66F6E59-DA5F-4F91-AB76-2554317408A7}" srcOrd="2" destOrd="0" presId="urn:microsoft.com/office/officeart/2008/layout/VerticalCurvedList"/>
    <dgm:cxn modelId="{B7942A27-6EF3-4E0A-8B21-B9C6DCF87D51}" type="presParOf" srcId="{B13D35EB-213A-4C6F-8449-62503731CDA1}" destId="{16DFF3DE-D7AE-4278-AA58-17EDFB8A63A5}" srcOrd="3" destOrd="0" presId="urn:microsoft.com/office/officeart/2008/layout/VerticalCurvedList"/>
    <dgm:cxn modelId="{F2902781-70E2-4357-B499-CB01B1F10BAA}" type="presParOf" srcId="{56B49903-6442-4E7B-A5AE-909ECDD0A780}" destId="{94812118-A241-4996-AF58-9BB6F70C956A}" srcOrd="1" destOrd="0" presId="urn:microsoft.com/office/officeart/2008/layout/VerticalCurvedList"/>
    <dgm:cxn modelId="{512F9BA0-6C94-4B60-AF3C-CEC1E0E26399}" type="presParOf" srcId="{56B49903-6442-4E7B-A5AE-909ECDD0A780}" destId="{14F9E816-C195-424E-9D8A-4CB84E52ED6C}" srcOrd="2" destOrd="0" presId="urn:microsoft.com/office/officeart/2008/layout/VerticalCurvedList"/>
    <dgm:cxn modelId="{222421BC-0476-42EE-9378-202864C4F3B1}" type="presParOf" srcId="{14F9E816-C195-424E-9D8A-4CB84E52ED6C}" destId="{5D848268-1C1C-4F14-8971-104FFBD84D84}" srcOrd="0" destOrd="0" presId="urn:microsoft.com/office/officeart/2008/layout/VerticalCurvedList"/>
    <dgm:cxn modelId="{342F4978-2845-4F50-8134-F54E3EFF866D}" type="presParOf" srcId="{56B49903-6442-4E7B-A5AE-909ECDD0A780}" destId="{218BEB9B-2948-46B5-9195-D7E88B1DC504}" srcOrd="3" destOrd="0" presId="urn:microsoft.com/office/officeart/2008/layout/VerticalCurvedList"/>
    <dgm:cxn modelId="{55543D12-8D3C-4FA4-BE2B-E9958BB545E1}" type="presParOf" srcId="{56B49903-6442-4E7B-A5AE-909ECDD0A780}" destId="{8E1E1524-CAFB-4C1B-BD80-16785C10AFF2}" srcOrd="4" destOrd="0" presId="urn:microsoft.com/office/officeart/2008/layout/VerticalCurvedList"/>
    <dgm:cxn modelId="{27345A26-4917-4631-B2CC-CA9C840FCE9B}" type="presParOf" srcId="{8E1E1524-CAFB-4C1B-BD80-16785C10AFF2}" destId="{576895EA-5416-4199-B695-22013B1E048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8BEF18-57AD-4C56-9C15-AF8309205DCF}">
      <dsp:nvSpPr>
        <dsp:cNvPr id="0" name=""/>
        <dsp:cNvSpPr/>
      </dsp:nvSpPr>
      <dsp:spPr>
        <a:xfrm>
          <a:off x="13483041" y="0"/>
          <a:ext cx="5303266" cy="2959729"/>
        </a:xfrm>
        <a:prstGeom prst="rect">
          <a:avLst/>
        </a:prstGeom>
        <a:gradFill flip="none" rotWithShape="1">
          <a:gsLst>
            <a:gs pos="0">
              <a:srgbClr val="DB173D"/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Program im. </a:t>
          </a:r>
          <a:r>
            <a:rPr lang="pl-PL" sz="6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Bekkera</a:t>
          </a:r>
          <a:endParaRPr lang="pl-PL" sz="62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483041" y="0"/>
        <a:ext cx="5303266" cy="2959729"/>
      </dsp:txXfrm>
    </dsp:sp>
    <dsp:sp modelId="{B7EB89E5-83D3-4C7E-85FD-BFDBF6C6B999}">
      <dsp:nvSpPr>
        <dsp:cNvPr id="0" name=""/>
        <dsp:cNvSpPr/>
      </dsp:nvSpPr>
      <dsp:spPr>
        <a:xfrm>
          <a:off x="7657083" y="0"/>
          <a:ext cx="5398175" cy="2898994"/>
        </a:xfrm>
        <a:prstGeom prst="rect">
          <a:avLst/>
        </a:prstGeom>
        <a:gradFill flip="none" rotWithShape="1">
          <a:gsLst>
            <a:gs pos="0">
              <a:srgbClr val="DB173D"/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Polskie Powroty</a:t>
          </a:r>
        </a:p>
      </dsp:txBody>
      <dsp:txXfrm>
        <a:off x="7657083" y="0"/>
        <a:ext cx="5398175" cy="2898994"/>
      </dsp:txXfrm>
    </dsp:sp>
    <dsp:sp modelId="{DADC220C-8B41-44BA-8787-FBA043939776}">
      <dsp:nvSpPr>
        <dsp:cNvPr id="0" name=""/>
        <dsp:cNvSpPr/>
      </dsp:nvSpPr>
      <dsp:spPr>
        <a:xfrm>
          <a:off x="13529748" y="3510864"/>
          <a:ext cx="5188743" cy="2973392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Wymiana bilateralna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29748" y="3510864"/>
        <a:ext cx="5188743" cy="2973392"/>
      </dsp:txXfrm>
    </dsp:sp>
    <dsp:sp modelId="{112E0AB8-9F66-4A6B-BC5C-6D751851EC09}">
      <dsp:nvSpPr>
        <dsp:cNvPr id="0" name=""/>
        <dsp:cNvSpPr/>
      </dsp:nvSpPr>
      <dsp:spPr>
        <a:xfrm>
          <a:off x="7697058" y="3366844"/>
          <a:ext cx="5313072" cy="3118565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Program im. </a:t>
          </a:r>
          <a:r>
            <a:rPr lang="pl-PL" sz="6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Ulama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97058" y="3366844"/>
        <a:ext cx="5313072" cy="3118565"/>
      </dsp:txXfrm>
    </dsp:sp>
    <dsp:sp modelId="{C42D40F3-5445-4437-A2D0-156889DA8263}">
      <dsp:nvSpPr>
        <dsp:cNvPr id="0" name=""/>
        <dsp:cNvSpPr/>
      </dsp:nvSpPr>
      <dsp:spPr>
        <a:xfrm>
          <a:off x="0" y="3392225"/>
          <a:ext cx="5345872" cy="3018204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Ulam</a:t>
          </a: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l-PL" sz="6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Seal</a:t>
          </a: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 of Excellence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92225"/>
        <a:ext cx="5345872" cy="3018204"/>
      </dsp:txXfrm>
    </dsp:sp>
    <dsp:sp modelId="{57F46CD0-F098-4070-A5C5-B50DD81356D2}">
      <dsp:nvSpPr>
        <dsp:cNvPr id="0" name=""/>
        <dsp:cNvSpPr/>
      </dsp:nvSpPr>
      <dsp:spPr>
        <a:xfrm>
          <a:off x="0" y="0"/>
          <a:ext cx="5354959" cy="3004009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Granty Interwencyjne NAWA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354959" cy="3004009"/>
      </dsp:txXfrm>
    </dsp:sp>
    <dsp:sp modelId="{220B2F95-8AB6-4FA5-87A5-43D0E2531408}">
      <dsp:nvSpPr>
        <dsp:cNvPr id="0" name=""/>
        <dsp:cNvSpPr/>
      </dsp:nvSpPr>
      <dsp:spPr>
        <a:xfrm>
          <a:off x="7769085" y="6785217"/>
          <a:ext cx="5200766" cy="2923228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Profesura gościnna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769085" y="6785217"/>
        <a:ext cx="5200766" cy="2923228"/>
      </dsp:txXfrm>
    </dsp:sp>
    <dsp:sp modelId="{65487047-646C-4C79-86D0-4FD7212256B6}">
      <dsp:nvSpPr>
        <dsp:cNvPr id="0" name=""/>
        <dsp:cNvSpPr/>
      </dsp:nvSpPr>
      <dsp:spPr>
        <a:xfrm>
          <a:off x="13601747" y="6792730"/>
          <a:ext cx="5090011" cy="2908203"/>
        </a:xfrm>
        <a:prstGeom prst="rect">
          <a:avLst/>
        </a:prstGeom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rgbClr val="DB173D"/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2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Program im. Walczaka</a:t>
          </a:r>
          <a:endParaRPr lang="pl-PL" sz="6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601747" y="6792730"/>
        <a:ext cx="5090011" cy="29082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38B06-6151-46EA-986F-B39BDCD11AF2}">
      <dsp:nvSpPr>
        <dsp:cNvPr id="0" name=""/>
        <dsp:cNvSpPr/>
      </dsp:nvSpPr>
      <dsp:spPr>
        <a:xfrm>
          <a:off x="-9639272" y="-1483748"/>
          <a:ext cx="11562547" cy="11562547"/>
        </a:xfrm>
        <a:prstGeom prst="blockArc">
          <a:avLst>
            <a:gd name="adj1" fmla="val 18900000"/>
            <a:gd name="adj2" fmla="val 2700000"/>
            <a:gd name="adj3" fmla="val 187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812118-A241-4996-AF58-9BB6F70C956A}">
      <dsp:nvSpPr>
        <dsp:cNvPr id="0" name=""/>
        <dsp:cNvSpPr/>
      </dsp:nvSpPr>
      <dsp:spPr>
        <a:xfrm>
          <a:off x="1579985" y="1227888"/>
          <a:ext cx="11111188" cy="2455433"/>
        </a:xfrm>
        <a:prstGeom prst="rect">
          <a:avLst/>
        </a:prstGeom>
        <a:solidFill>
          <a:srgbClr val="DB173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001" tIns="165100" rIns="165100" bIns="16510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Program im. Stanisława </a:t>
          </a:r>
          <a:r>
            <a:rPr lang="pl-PL" sz="6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Ulama</a:t>
          </a:r>
          <a:r>
            <a:rPr lang="pl-PL" sz="65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II nabór</a:t>
          </a:r>
          <a:endParaRPr lang="pl-PL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9985" y="1227888"/>
        <a:ext cx="11111188" cy="2455433"/>
      </dsp:txXfrm>
    </dsp:sp>
    <dsp:sp modelId="{5D848268-1C1C-4F14-8971-104FFBD84D84}">
      <dsp:nvSpPr>
        <dsp:cNvPr id="0" name=""/>
        <dsp:cNvSpPr/>
      </dsp:nvSpPr>
      <dsp:spPr>
        <a:xfrm>
          <a:off x="45338" y="920959"/>
          <a:ext cx="3069292" cy="30692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DB173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BEB9B-2948-46B5-9195-D7E88B1DC504}">
      <dsp:nvSpPr>
        <dsp:cNvPr id="0" name=""/>
        <dsp:cNvSpPr/>
      </dsp:nvSpPr>
      <dsp:spPr>
        <a:xfrm>
          <a:off x="1579985" y="4911727"/>
          <a:ext cx="11111188" cy="2455433"/>
        </a:xfrm>
        <a:prstGeom prst="rect">
          <a:avLst/>
        </a:prstGeom>
        <a:solidFill>
          <a:srgbClr val="DB173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9001" tIns="165100" rIns="165100" bIns="16510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>
              <a:latin typeface="Arial" panose="020B0604020202020204" pitchFamily="34" charset="0"/>
              <a:cs typeface="Arial" panose="020B0604020202020204" pitchFamily="34" charset="0"/>
            </a:rPr>
            <a:t>Polskie Powroty – </a:t>
          </a:r>
          <a:br>
            <a:rPr lang="pl-PL" sz="65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6500" kern="1200" dirty="0" smtClean="0">
              <a:latin typeface="Arial" panose="020B0604020202020204" pitchFamily="34" charset="0"/>
              <a:cs typeface="Arial" panose="020B0604020202020204" pitchFamily="34" charset="0"/>
            </a:rPr>
            <a:t>II nabór</a:t>
          </a:r>
          <a:endParaRPr lang="pl-PL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9985" y="4911727"/>
        <a:ext cx="11111188" cy="2455433"/>
      </dsp:txXfrm>
    </dsp:sp>
    <dsp:sp modelId="{576895EA-5416-4199-B695-22013B1E0480}">
      <dsp:nvSpPr>
        <dsp:cNvPr id="0" name=""/>
        <dsp:cNvSpPr/>
      </dsp:nvSpPr>
      <dsp:spPr>
        <a:xfrm>
          <a:off x="45338" y="4604798"/>
          <a:ext cx="3069292" cy="30692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DB173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Helvetica Neue"/>
            </a:endParaRPr>
          </a:p>
        </p:txBody>
      </p:sp>
      <p:sp>
        <p:nvSpPr>
          <p:cNvPr id="57" name="Shape 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+mj-lt"/>
        <a:ea typeface="+mj-ea"/>
        <a:cs typeface="+mj-cs"/>
        <a:sym typeface="Helvetica Neue"/>
      </a:defRPr>
    </a:lvl1pPr>
    <a:lvl2pPr marL="742950" indent="-28575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+mj-lt"/>
        <a:ea typeface="+mj-ea"/>
        <a:cs typeface="+mj-cs"/>
        <a:sym typeface="Helvetica Neue"/>
      </a:defRPr>
    </a:lvl2pPr>
    <a:lvl3pPr marL="11430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+mj-lt"/>
        <a:ea typeface="+mj-ea"/>
        <a:cs typeface="+mj-cs"/>
        <a:sym typeface="Helvetica Neue"/>
      </a:defRPr>
    </a:lvl3pPr>
    <a:lvl4pPr marL="16002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+mj-lt"/>
        <a:ea typeface="+mj-ea"/>
        <a:cs typeface="+mj-cs"/>
        <a:sym typeface="Helvetica Neue"/>
      </a:defRPr>
    </a:lvl4pPr>
    <a:lvl5pPr marL="20574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eaLnBrk="1" fontAlgn="auto" latinLnBrk="0" hangingPunct="1">
              <a:lnSpc>
                <a:spcPct val="117999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>
                <a:latin typeface="Lato Bold"/>
                <a:ea typeface="Lato Bold"/>
                <a:cs typeface="Lato Bold"/>
                <a:sym typeface="Lato Bold"/>
              </a:defRPr>
            </a:pPr>
            <a:endParaRPr lang="en-GB" sz="2400" smtClean="0">
              <a:latin typeface="Lato Bold"/>
              <a:ea typeface="Lato Bold"/>
              <a:cs typeface="Lato Bold"/>
            </a:endParaRPr>
          </a:p>
        </p:txBody>
      </p:sp>
    </p:spTree>
    <p:extLst>
      <p:ext uri="{BB962C8B-B14F-4D97-AF65-F5344CB8AC3E}">
        <p14:creationId xmlns:p14="http://schemas.microsoft.com/office/powerpoint/2010/main" val="1742663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9259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</p:spPr>
      </p:sp>
      <p:sp>
        <p:nvSpPr>
          <p:cNvPr id="2969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AWA_slide_01.jpg" descr="NAWA_slide_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5725" y="-77788"/>
            <a:ext cx="24555450" cy="14335126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pic>
        <p:nvPicPr>
          <p:cNvPr id="3" name="pasted-image.pdf" descr="pasted-image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5713" y="1098550"/>
            <a:ext cx="7627937" cy="9477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4" name="Shape 15"/>
          <p:cNvSpPr txBox="1">
            <a:spLocks noChangeArrowheads="1"/>
          </p:cNvSpPr>
          <p:nvPr/>
        </p:nvSpPr>
        <p:spPr bwMode="auto">
          <a:xfrm>
            <a:off x="2946400" y="5773738"/>
            <a:ext cx="20046950" cy="20923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50800" tIns="50800" rIns="50800" bIns="50800" anchor="ctr">
            <a:spAutoFit/>
          </a:bodyPr>
          <a:lstStyle/>
          <a:p>
            <a:pPr hangingPunct="0">
              <a:defRPr/>
            </a:pPr>
            <a:endParaRPr lang="pl-PL" sz="7700">
              <a:solidFill>
                <a:srgbClr val="FFFFFF"/>
              </a:solidFill>
              <a:latin typeface="Lato Bold"/>
              <a:ea typeface="Lato Bold"/>
              <a:cs typeface="Lato Bold"/>
              <a:sym typeface="Lato Bold"/>
            </a:endParaRPr>
          </a:p>
        </p:txBody>
      </p:sp>
      <p:sp>
        <p:nvSpPr>
          <p:cNvPr id="5" name="Numer slajdu"/>
          <p:cNvSpPr txBox="1"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BA857-7464-46B0-8A9C-0EA71D7C4D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poziom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6"/>
          <p:cNvSpPr>
            <a:spLocks noGrp="1"/>
          </p:cNvSpPr>
          <p:nvPr>
            <p:ph type="pic" sz="quarter" idx="13"/>
          </p:nvPr>
        </p:nvSpPr>
        <p:spPr>
          <a:xfrm>
            <a:off x="19102109" y="882341"/>
            <a:ext cx="4059647" cy="48764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3" name="Numer slajdu"/>
          <p:cNvSpPr txBox="1"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888AB-26C8-41D9-AE1F-CF56773711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102.png" descr="10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4384000" cy="13716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027" name="Tekst tytułowy"/>
          <p:cNvSpPr txBox="1">
            <a:spLocks noGrp="1"/>
          </p:cNvSpPr>
          <p:nvPr>
            <p:ph type="title"/>
          </p:nvPr>
        </p:nvSpPr>
        <p:spPr bwMode="auto">
          <a:xfrm>
            <a:off x="3652838" y="1958975"/>
            <a:ext cx="19507200" cy="24987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>
                <a:sym typeface="Helvetica Light"/>
              </a:rPr>
              <a:t>Tekst tytułowy</a:t>
            </a:r>
          </a:p>
        </p:txBody>
      </p:sp>
      <p:sp>
        <p:nvSpPr>
          <p:cNvPr id="1028" name="Treść - poziom 1…"/>
          <p:cNvSpPr txBox="1">
            <a:spLocks noGrp="1"/>
          </p:cNvSpPr>
          <p:nvPr>
            <p:ph type="body" idx="1"/>
          </p:nvPr>
        </p:nvSpPr>
        <p:spPr bwMode="auto">
          <a:xfrm>
            <a:off x="13609638" y="4457700"/>
            <a:ext cx="9550400" cy="8763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>
                <a:sym typeface="Helvetica Light"/>
              </a:rPr>
              <a:t>Treść - poziom 1</a:t>
            </a:r>
          </a:p>
          <a:p>
            <a:pPr lvl="1"/>
            <a:r>
              <a:rPr lang="pl-PL" smtClean="0">
                <a:sym typeface="Helvetica Light"/>
              </a:rPr>
              <a:t>Treść - poziom 2</a:t>
            </a:r>
          </a:p>
          <a:p>
            <a:pPr lvl="2"/>
            <a:r>
              <a:rPr lang="pl-PL" smtClean="0">
                <a:sym typeface="Helvetica Light"/>
              </a:rPr>
              <a:t>Treść - poziom 3</a:t>
            </a:r>
          </a:p>
          <a:p>
            <a:pPr lvl="3"/>
            <a:r>
              <a:rPr lang="pl-PL" smtClean="0">
                <a:sym typeface="Helvetica Light"/>
              </a:rPr>
              <a:t>Treść - poziom 4</a:t>
            </a:r>
          </a:p>
          <a:p>
            <a:pPr lvl="4"/>
            <a:r>
              <a:rPr lang="pl-PL" smtClean="0">
                <a:sym typeface="Helvetica Light"/>
              </a:rPr>
              <a:t>Treść - poziom 5</a:t>
            </a:r>
          </a:p>
        </p:txBody>
      </p:sp>
      <p:sp>
        <p:nvSpPr>
          <p:cNvPr id="1029" name="Numer slajdu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1958638" y="13081000"/>
            <a:ext cx="454025" cy="4699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none" lIns="50800" tIns="50800" rIns="50800" bIns="50800" numCol="1" anchor="t" anchorCtr="0" compatLnSpc="1">
            <a:prstTxWarp prst="textNoShape">
              <a:avLst/>
            </a:prstTxWarp>
            <a:spAutoFit/>
          </a:bodyPr>
          <a:lstStyle>
            <a:lvl1pPr algn="ctr" hangingPunct="0">
              <a:defRPr sz="2400"/>
            </a:lvl1pPr>
          </a:lstStyle>
          <a:p>
            <a:pPr>
              <a:defRPr/>
            </a:pPr>
            <a:fld id="{FE2066FD-0DC6-4DFE-9DFF-F4D54F0466B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825500" rtl="0" eaLnBrk="0" fontAlgn="base" hangingPunct="0">
        <a:spcBef>
          <a:spcPct val="0"/>
        </a:spcBef>
        <a:spcAft>
          <a:spcPct val="0"/>
        </a:spcAft>
        <a:defRPr sz="11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1pPr>
      <a:lvl2pPr algn="ctr" defTabSz="825500" rtl="0" eaLnBrk="0" fontAlgn="base" hangingPunct="0">
        <a:spcBef>
          <a:spcPct val="0"/>
        </a:spcBef>
        <a:spcAft>
          <a:spcPct val="0"/>
        </a:spcAft>
        <a:defRPr sz="11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2pPr>
      <a:lvl3pPr algn="ctr" defTabSz="825500" rtl="0" eaLnBrk="0" fontAlgn="base" hangingPunct="0">
        <a:spcBef>
          <a:spcPct val="0"/>
        </a:spcBef>
        <a:spcAft>
          <a:spcPct val="0"/>
        </a:spcAft>
        <a:defRPr sz="11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3pPr>
      <a:lvl4pPr algn="ctr" defTabSz="825500" rtl="0" eaLnBrk="0" fontAlgn="base" hangingPunct="0">
        <a:spcBef>
          <a:spcPct val="0"/>
        </a:spcBef>
        <a:spcAft>
          <a:spcPct val="0"/>
        </a:spcAft>
        <a:defRPr sz="11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4pPr>
      <a:lvl5pPr algn="ctr" defTabSz="825500" rtl="0" eaLnBrk="0" fontAlgn="base" hangingPunct="0">
        <a:spcBef>
          <a:spcPct val="0"/>
        </a:spcBef>
        <a:spcAft>
          <a:spcPct val="0"/>
        </a:spcAft>
        <a:defRPr sz="11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635000" indent="-635000" algn="l" defTabSz="825500" rtl="0" eaLnBrk="0" fontAlgn="base" hangingPunct="0">
        <a:spcBef>
          <a:spcPts val="5200"/>
        </a:spcBef>
        <a:spcAft>
          <a:spcPct val="0"/>
        </a:spcAft>
        <a:buSzPct val="75000"/>
        <a:buChar char="•"/>
        <a:defRPr sz="5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1pPr>
      <a:lvl2pPr marL="1270000" indent="-635000" algn="l" defTabSz="825500" rtl="0" eaLnBrk="0" fontAlgn="base" hangingPunct="0">
        <a:spcBef>
          <a:spcPts val="5200"/>
        </a:spcBef>
        <a:spcAft>
          <a:spcPct val="0"/>
        </a:spcAft>
        <a:buSzPct val="75000"/>
        <a:buChar char="•"/>
        <a:defRPr sz="5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2pPr>
      <a:lvl3pPr marL="1905000" indent="-635000" algn="l" defTabSz="825500" rtl="0" eaLnBrk="0" fontAlgn="base" hangingPunct="0">
        <a:spcBef>
          <a:spcPts val="5200"/>
        </a:spcBef>
        <a:spcAft>
          <a:spcPct val="0"/>
        </a:spcAft>
        <a:buSzPct val="75000"/>
        <a:buChar char="•"/>
        <a:defRPr sz="5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3pPr>
      <a:lvl4pPr marL="2540000" indent="-635000" algn="l" defTabSz="825500" rtl="0" eaLnBrk="0" fontAlgn="base" hangingPunct="0">
        <a:spcBef>
          <a:spcPts val="5200"/>
        </a:spcBef>
        <a:spcAft>
          <a:spcPct val="0"/>
        </a:spcAft>
        <a:buSzPct val="75000"/>
        <a:buChar char="•"/>
        <a:defRPr sz="5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4pPr>
      <a:lvl5pPr marL="3175000" indent="-635000" algn="l" defTabSz="825500" rtl="0" eaLnBrk="0" fontAlgn="base" hangingPunct="0">
        <a:spcBef>
          <a:spcPts val="5200"/>
        </a:spcBef>
        <a:spcAft>
          <a:spcPct val="0"/>
        </a:spcAft>
        <a:buSzPct val="75000"/>
        <a:buChar char="•"/>
        <a:defRPr sz="5200">
          <a:solidFill>
            <a:srgbClr val="000000"/>
          </a:solidFill>
          <a:latin typeface="Helvetica Light"/>
          <a:ea typeface="Helvetica Light"/>
          <a:cs typeface="Helvetica Light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nawa.gov.pl/instytucj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nawa.gov.pl/naukowc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Prostokąt 2"/>
          <p:cNvSpPr>
            <a:spLocks noChangeArrowheads="1"/>
          </p:cNvSpPr>
          <p:nvPr/>
        </p:nvSpPr>
        <p:spPr bwMode="auto">
          <a:xfrm>
            <a:off x="2111375" y="4625975"/>
            <a:ext cx="21674138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hangingPunct="0"/>
            <a:r>
              <a:rPr lang="pl-PL" sz="7700" dirty="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rPr>
              <a:t>Narodowa Agencja Wymiany Akademickiej</a:t>
            </a:r>
          </a:p>
          <a:p>
            <a:pPr algn="ctr" hangingPunct="0"/>
            <a:endParaRPr lang="pl-PL" sz="7700" dirty="0">
              <a:solidFill>
                <a:srgbClr val="FFFFFF"/>
              </a:solidFill>
              <a:latin typeface="Lato Bold"/>
              <a:ea typeface="Lato Bold"/>
              <a:cs typeface="Lato Bold"/>
              <a:sym typeface="Lato Bold"/>
            </a:endParaRPr>
          </a:p>
          <a:p>
            <a:pPr algn="ctr" hangingPunct="0"/>
            <a:r>
              <a:rPr lang="pl-PL" sz="5400" dirty="0" smtClean="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rPr>
              <a:t>Oferta programowa</a:t>
            </a:r>
            <a:endParaRPr lang="pl-PL" sz="5400" dirty="0">
              <a:solidFill>
                <a:srgbClr val="FFFFFF"/>
              </a:solidFill>
              <a:latin typeface="Lato Bold"/>
              <a:ea typeface="Lato Bold"/>
              <a:cs typeface="Lato Bold"/>
              <a:sym typeface="Lato Bold"/>
            </a:endParaRPr>
          </a:p>
          <a:p>
            <a:pPr hangingPunct="0"/>
            <a:r>
              <a:rPr lang="pl-PL" sz="7700" dirty="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295456" y="769824"/>
            <a:ext cx="946925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0">
              <a:defRPr/>
            </a:pPr>
            <a:r>
              <a:rPr lang="pl-PL" sz="7200" dirty="0" smtClean="0">
                <a:solidFill>
                  <a:srgbClr val="DB173D"/>
                </a:solidFill>
                <a:latin typeface="Lato Bold"/>
              </a:rPr>
              <a:t>Programy dla instytucji</a:t>
            </a:r>
            <a:endParaRPr lang="pl-PL" sz="7200" i="1" dirty="0">
              <a:solidFill>
                <a:srgbClr val="DB173D"/>
              </a:solidFill>
              <a:latin typeface="Lato Bold"/>
            </a:endParaRPr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sp>
        <p:nvSpPr>
          <p:cNvPr id="8" name="Prostokąt 7"/>
          <p:cNvSpPr/>
          <p:nvPr/>
        </p:nvSpPr>
        <p:spPr>
          <a:xfrm>
            <a:off x="3233031" y="3763627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218892" y="7815772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16921922" y="6562336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10452595" y="10239741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10524423" y="6571682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10629978" y="3169897"/>
            <a:ext cx="5616624" cy="2952328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3758821" y="4233283"/>
            <a:ext cx="4320480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Welcome</a:t>
            </a: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to Poland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3431797" y="7926624"/>
            <a:ext cx="4968552" cy="23493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SPINAKER – </a:t>
            </a:r>
            <a:r>
              <a:rPr lang="pl-PL" sz="3200" dirty="0">
                <a:solidFill>
                  <a:schemeClr val="bg1"/>
                </a:solidFill>
              </a:rPr>
              <a:t>I</a:t>
            </a:r>
            <a:r>
              <a:rPr kumimoji="0" lang="pl-PL" sz="3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ntensywne</a:t>
            </a:r>
            <a:r>
              <a:rPr kumimoji="0" lang="pl-PL" sz="32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</a:t>
            </a:r>
            <a:r>
              <a:rPr lang="pl-PL" sz="3200" dirty="0">
                <a:solidFill>
                  <a:schemeClr val="bg1"/>
                </a:solidFill>
              </a:rPr>
              <a:t>M</a:t>
            </a:r>
            <a:r>
              <a:rPr kumimoji="0" lang="pl-PL" sz="32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iędzynarodowe </a:t>
            </a:r>
            <a:r>
              <a:rPr lang="pl-PL" sz="3200" dirty="0">
                <a:solidFill>
                  <a:schemeClr val="bg1"/>
                </a:solidFill>
              </a:rPr>
              <a:t>P</a:t>
            </a:r>
            <a:r>
              <a:rPr kumimoji="0" lang="pl-PL" sz="32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rogramy </a:t>
            </a:r>
            <a:r>
              <a:rPr lang="pl-PL" sz="3200" dirty="0">
                <a:solidFill>
                  <a:schemeClr val="bg1"/>
                </a:solidFill>
              </a:rPr>
              <a:t>K</a:t>
            </a:r>
            <a:r>
              <a:rPr kumimoji="0" lang="pl-PL" sz="32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ształcenia</a:t>
            </a:r>
            <a:endParaRPr kumimoji="0" lang="pl-PL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10956471" y="3368598"/>
            <a:ext cx="4968552" cy="2410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Akademickie</a:t>
            </a:r>
            <a:r>
              <a:rPr kumimoji="0" lang="pl-PL" sz="50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Partnerstwa Międzynarodowe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0956471" y="6485711"/>
            <a:ext cx="4752528" cy="28418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PROM </a:t>
            </a:r>
            <a:r>
              <a:rPr lang="pl-PL" sz="3200" b="1" dirty="0">
                <a:solidFill>
                  <a:schemeClr val="bg1"/>
                </a:solidFill>
              </a:rPr>
              <a:t>Międzynarodowa wymiana stypendialna doktorantów i kadry akademickiej</a:t>
            </a:r>
            <a:endParaRPr kumimoji="0" lang="pl-PL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</p:txBody>
      </p:sp>
      <p:sp>
        <p:nvSpPr>
          <p:cNvPr id="24" name="pole tekstowe 23"/>
          <p:cNvSpPr txBox="1"/>
          <p:nvPr/>
        </p:nvSpPr>
        <p:spPr>
          <a:xfrm>
            <a:off x="10668619" y="10787445"/>
            <a:ext cx="5184576" cy="18569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STER – </a:t>
            </a:r>
            <a:r>
              <a:rPr kumimoji="0" lang="pl-PL" sz="32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Umiędzynarodowienie</a:t>
            </a:r>
            <a:r>
              <a:rPr kumimoji="0" lang="pl-PL" sz="32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 Szkół Doktorskich</a:t>
            </a:r>
            <a:endParaRPr kumimoji="0" lang="pl-PL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17065614" y="9677125"/>
            <a:ext cx="5472932" cy="17338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KATAMARAN – 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przygotowanie i realizacja wspólnych studiów II stopnia</a:t>
            </a:r>
            <a:endParaRPr kumimoji="0" lang="pl-PL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17678006" y="7002319"/>
            <a:ext cx="4104456" cy="20723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sz="3200" b="1" dirty="0">
                <a:solidFill>
                  <a:schemeClr val="bg1"/>
                </a:solidFill>
              </a:rPr>
              <a:t>Program CEEPUS – Środkowoeuropejski Program Wymiany Uniwersyteckiej</a:t>
            </a:r>
            <a:endParaRPr kumimoji="0" lang="pl-PL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</p:txBody>
      </p:sp>
      <p:sp>
        <p:nvSpPr>
          <p:cNvPr id="27" name="pole tekstowe 26"/>
          <p:cNvSpPr txBox="1"/>
          <p:nvPr/>
        </p:nvSpPr>
        <p:spPr>
          <a:xfrm>
            <a:off x="3409822" y="2072821"/>
            <a:ext cx="21415901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Nabory otwarte:                Pozostałe programy: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61646" y="864910"/>
            <a:ext cx="1777922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SPINAKER – Intensywne Międzynarodowe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Kształcenia</a:t>
            </a:r>
            <a:endParaRPr lang="pl-PL" sz="7200" kern="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5783288" y="3761656"/>
            <a:ext cx="16993888" cy="108747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/>
            <a:r>
              <a:rPr lang="pl-PL" b="1" dirty="0">
                <a:latin typeface="Lato Light" panose="020F0302020204030203" pitchFamily="34" charset="-18"/>
              </a:rPr>
              <a:t>Celem programu SPINAKER </a:t>
            </a:r>
            <a:r>
              <a:rPr lang="pl-PL" dirty="0">
                <a:latin typeface="Lato Light" panose="020F0302020204030203" pitchFamily="34" charset="-18"/>
              </a:rPr>
              <a:t>jest umiędzynarodowienie polskich instytucji szkolnictwa wyższego i nauki poprzez finansowanie projektów ukierunkowanych na: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l-PL" dirty="0">
                <a:latin typeface="Lato Light" panose="020F0302020204030203" pitchFamily="34" charset="-18"/>
              </a:rPr>
              <a:t>wzrost zainteresowania ofertą kształcenia w polskich instytucjach nauki i szkolnictwa wyższego wśród zagranicznych studentów i doktorantów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l-PL" dirty="0">
                <a:latin typeface="Lato Light" panose="020F0302020204030203" pitchFamily="34" charset="-18"/>
              </a:rPr>
              <a:t>wzrost udziału zagranicznych studentów i doktorantów w polskich programach kształcenia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l-PL" dirty="0">
                <a:latin typeface="Lato Light" panose="020F0302020204030203" pitchFamily="34" charset="-18"/>
              </a:rPr>
              <a:t>poszerzenie oferty intensywnych międzynarodowych programów kształcenia, realizowanych także w formule </a:t>
            </a:r>
            <a:r>
              <a:rPr lang="pl-PL" dirty="0" smtClean="0">
                <a:latin typeface="Lato Light" panose="020F0302020204030203" pitchFamily="34" charset="-18"/>
              </a:rPr>
              <a:t>zdalnej.</a:t>
            </a:r>
          </a:p>
          <a:p>
            <a:pPr algn="just"/>
            <a:r>
              <a:rPr lang="pl-PL" b="1" dirty="0">
                <a:latin typeface="Lato Light" panose="020F0302020204030203" pitchFamily="34" charset="-18"/>
              </a:rPr>
              <a:t>Termin składania wniosków: </a:t>
            </a:r>
            <a:r>
              <a:rPr lang="pl-PL" b="1" dirty="0" smtClean="0">
                <a:latin typeface="Lato Light" panose="020F0302020204030203" pitchFamily="34" charset="-18"/>
              </a:rPr>
              <a:t>15.12.2020, godz. 15:00.</a:t>
            </a:r>
            <a:endParaRPr lang="pl-PL" b="1" dirty="0">
              <a:latin typeface="Lato Light" panose="020F0302020204030203" pitchFamily="34" charset="-18"/>
            </a:endParaRPr>
          </a:p>
          <a:p>
            <a:r>
              <a:rPr lang="pl-PL" dirty="0"/>
              <a:t/>
            </a:r>
            <a:br>
              <a:rPr lang="pl-PL" dirty="0"/>
            </a:b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pic>
        <p:nvPicPr>
          <p:cNvPr id="1026" name="Picture 2" descr="https://nawa.gov.pl/images/Spinaker/NAWA-logotyp-Spinaker-PL-412x309p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0872" y="547460"/>
            <a:ext cx="39243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6359352" y="3401616"/>
            <a:ext cx="15121680" cy="89665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50800" tIns="50800" rIns="50800" bIns="50800" spcCol="38100" anchor="ctr">
            <a:spAutoFit/>
          </a:bodyPr>
          <a:lstStyle/>
          <a:p>
            <a:pPr algn="just"/>
            <a:r>
              <a:rPr lang="pl-PL" sz="3600" dirty="0" smtClean="0">
                <a:latin typeface="Lato Light" panose="020F0302020204030203" pitchFamily="34" charset="-18"/>
              </a:rPr>
              <a:t>Celem </a:t>
            </a:r>
            <a:r>
              <a:rPr lang="pl-PL" sz="3600" dirty="0">
                <a:latin typeface="Lato Light" panose="020F0302020204030203" pitchFamily="34" charset="-18"/>
              </a:rPr>
              <a:t>programu </a:t>
            </a:r>
            <a:r>
              <a:rPr lang="pl-PL" sz="3600" b="1" dirty="0" err="1">
                <a:latin typeface="Lato Light" panose="020F0302020204030203" pitchFamily="34" charset="-18"/>
              </a:rPr>
              <a:t>Welcome</a:t>
            </a:r>
            <a:r>
              <a:rPr lang="pl-PL" sz="3600" b="1" dirty="0">
                <a:latin typeface="Lato Light" panose="020F0302020204030203" pitchFamily="34" charset="-18"/>
              </a:rPr>
              <a:t> to Poland</a:t>
            </a:r>
            <a:r>
              <a:rPr lang="pl-PL" sz="3600" dirty="0">
                <a:latin typeface="Lato Light" panose="020F0302020204030203" pitchFamily="34" charset="-18"/>
              </a:rPr>
              <a:t> jest umiędzynarodowienie polskich instytucji szkolnictwa wyższego i nauki poprzez finansowanie projektów związanych z: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>
                <a:latin typeface="Lato Light" panose="020F0302020204030203" pitchFamily="34" charset="-18"/>
              </a:rPr>
              <a:t>budowaniem ich potencjału w zakresie umiędzynarodowienia oraz przyjmowania i obsługi zagranicznych studentów, doktorantów, kadry dydaktycznej i naukowej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3600" dirty="0">
                <a:latin typeface="Lato Light" panose="020F0302020204030203" pitchFamily="34" charset="-18"/>
              </a:rPr>
              <a:t>promowaniem tychże instytucji na arenie międzynarodowej, w szczególności poprzez promocję zagraniczną polskich instytucji szkolnictwa wyższego i nauki oraz współpracę z zagranicznymi absolwentami</a:t>
            </a:r>
            <a:r>
              <a:rPr lang="pl-PL" sz="3600" dirty="0" smtClean="0">
                <a:latin typeface="Lato Light" panose="020F0302020204030203" pitchFamily="34" charset="-18"/>
              </a:rPr>
              <a:t>.</a:t>
            </a:r>
          </a:p>
          <a:p>
            <a:pPr algn="just"/>
            <a:endParaRPr lang="pl-PL" sz="3600" dirty="0">
              <a:latin typeface="Lato Light" panose="020F0302020204030203" pitchFamily="34" charset="-18"/>
            </a:endParaRPr>
          </a:p>
          <a:p>
            <a:pPr algn="just"/>
            <a:r>
              <a:rPr lang="pl-PL" sz="3600" dirty="0">
                <a:latin typeface="Lato Light" panose="020F0302020204030203" pitchFamily="34" charset="-18"/>
              </a:rPr>
              <a:t>Termin składania wniosków upływa </a:t>
            </a:r>
            <a:r>
              <a:rPr lang="pl-PL" sz="3600" b="1" dirty="0">
                <a:latin typeface="Lato Light" panose="020F0302020204030203" pitchFamily="34" charset="-18"/>
              </a:rPr>
              <a:t>17 grudnia 2020 roku o godz. 15:00</a:t>
            </a:r>
            <a:r>
              <a:rPr lang="pl-PL" sz="3600" dirty="0" smtClean="0">
                <a:latin typeface="Lato Light" panose="020F0302020204030203" pitchFamily="34" charset="-18"/>
              </a:rPr>
              <a:t>.</a:t>
            </a:r>
          </a:p>
          <a:p>
            <a:pPr algn="just"/>
            <a:endParaRPr lang="pl-PL" sz="3600" dirty="0">
              <a:latin typeface="Lato Light" panose="020F0302020204030203" pitchFamily="34" charset="-18"/>
            </a:endParaRPr>
          </a:p>
          <a:p>
            <a:pPr algn="just"/>
            <a:r>
              <a:rPr lang="pl-PL" sz="3600" b="1" dirty="0" smtClean="0">
                <a:solidFill>
                  <a:srgbClr val="C00000"/>
                </a:solidFill>
                <a:latin typeface="Lato Light" panose="020F0302020204030203" pitchFamily="34" charset="-18"/>
              </a:rPr>
              <a:t>Działania </a:t>
            </a:r>
            <a:r>
              <a:rPr lang="pl-PL" sz="3600" b="1" dirty="0">
                <a:solidFill>
                  <a:srgbClr val="C00000"/>
                </a:solidFill>
                <a:latin typeface="Lato Light" panose="020F0302020204030203" pitchFamily="34" charset="-18"/>
              </a:rPr>
              <a:t>zaplanowane do realizacji w projektach z naboru z 2020 roku stanowią połączenie działań z dwóch programów Promocja Zagraniczna i </a:t>
            </a:r>
            <a:r>
              <a:rPr lang="pl-PL" sz="3600" b="1" dirty="0" err="1">
                <a:solidFill>
                  <a:srgbClr val="C00000"/>
                </a:solidFill>
                <a:latin typeface="Lato Light" panose="020F0302020204030203" pitchFamily="34" charset="-18"/>
              </a:rPr>
              <a:t>Welcome</a:t>
            </a:r>
            <a:r>
              <a:rPr lang="pl-PL" sz="3600" b="1" dirty="0">
                <a:solidFill>
                  <a:srgbClr val="C00000"/>
                </a:solidFill>
                <a:latin typeface="Lato Light" panose="020F0302020204030203" pitchFamily="34" charset="-18"/>
              </a:rPr>
              <a:t> to Poland.</a:t>
            </a:r>
          </a:p>
        </p:txBody>
      </p:sp>
      <p:sp>
        <p:nvSpPr>
          <p:cNvPr id="2" name="Prostokąt 1"/>
          <p:cNvSpPr/>
          <p:nvPr/>
        </p:nvSpPr>
        <p:spPr>
          <a:xfrm>
            <a:off x="7079432" y="1241374"/>
            <a:ext cx="81868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err="1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Welcome</a:t>
            </a: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 to Poland</a:t>
            </a:r>
            <a:endParaRPr lang="pl-PL" sz="7200" kern="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pic>
        <p:nvPicPr>
          <p:cNvPr id="2050" name="Picture 2" descr="https://nawa.gov.pl/modules/mod_raxo_allmode/tools/tb.php?src=images/Welcome-to-Poland/Welcome-to-Poland_2020/NAWA-logotyp-WelcomeToPL-412x309px.png&amp;w=412&amp;h=309&amp;zc=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0432" y="369927"/>
            <a:ext cx="39243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7546018" y="1275900"/>
            <a:ext cx="946925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7200" dirty="0" smtClean="0">
                <a:solidFill>
                  <a:srgbClr val="DB173D"/>
                </a:solidFill>
                <a:latin typeface="Lato Bold"/>
              </a:rPr>
              <a:t>Programy dla instytucji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935416" y="2786643"/>
            <a:ext cx="15121680" cy="10074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3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Akademickie Partnerstwa Międzynarodowe </a:t>
            </a:r>
            <a:r>
              <a:rPr kumimoji="0" lang="pl-PL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3600" dirty="0" smtClean="0">
                <a:latin typeface="Lato Light" panose="020F0302020204030203" pitchFamily="34" charset="-18"/>
              </a:rPr>
              <a:t>celem Programu jest wypracowanie trwałych rozwiązań w zakresie współpracy naukowej, wdrożeniowej i dydaktycznej realizowanej w ramach międzynarodowych partnerstw akademickich;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kumimoji="0" lang="pl-PL" sz="36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600" b="1" dirty="0" smtClean="0">
                <a:latin typeface="Lato Light" panose="020F0302020204030203" pitchFamily="34" charset="-18"/>
              </a:rPr>
              <a:t>PROM </a:t>
            </a:r>
            <a:r>
              <a:rPr lang="pl-PL" sz="3600" b="1" dirty="0">
                <a:latin typeface="Lato Light" panose="020F0302020204030203" pitchFamily="34" charset="-18"/>
              </a:rPr>
              <a:t>Międzynarodowa wymiana stypendialna doktorantów i kadry akademickiej</a:t>
            </a:r>
            <a:r>
              <a:rPr lang="pl-PL" sz="3600" b="1" dirty="0" smtClean="0">
                <a:latin typeface="Lato Light" panose="020F0302020204030203" pitchFamily="34" charset="-18"/>
              </a:rPr>
              <a:t> </a:t>
            </a:r>
            <a:r>
              <a:rPr lang="pl-PL" sz="3600" dirty="0" smtClean="0">
                <a:latin typeface="Lato Light" panose="020F0302020204030203" pitchFamily="34" charset="-18"/>
              </a:rPr>
              <a:t>- celem projektu jest stworzenie mechanizmu wsparcia finansowego programów wymiany stypendialnej adresowanych do doktorantów i kadry akademickiej;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3600" dirty="0" smtClean="0">
              <a:latin typeface="Lato Light" panose="020F0302020204030203" pitchFamily="34" charset="-18"/>
            </a:endParaRPr>
          </a:p>
          <a:p>
            <a:pPr marL="685800" marR="0" indent="-68580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sz="3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STER</a:t>
            </a:r>
            <a:r>
              <a:rPr kumimoji="0" lang="pl-PL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– Umiędzynarodowienie Szkół Doktorskich;</a:t>
            </a: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pl-PL" sz="3600" baseline="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b="1" dirty="0">
                <a:solidFill>
                  <a:schemeClr val="tx1"/>
                </a:solidFill>
                <a:latin typeface="Lato Light" panose="020F0302020204030203" pitchFamily="34" charset="-18"/>
              </a:rPr>
              <a:t>Program CEEPUS – Środkowoeuropejski Program Wymiany Uniwersyteckiej</a:t>
            </a:r>
            <a:r>
              <a:rPr kumimoji="0" lang="pl-PL" sz="3200" b="1" i="0" u="none" strike="noStrike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 </a:t>
            </a:r>
            <a:r>
              <a:rPr kumimoji="0" lang="pl-PL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3600" dirty="0" smtClean="0">
                <a:latin typeface="Lato Light" panose="020F0302020204030203" pitchFamily="34" charset="-18"/>
              </a:rPr>
              <a:t>wspieranie wymiany akademickiej w zakresie kształcenia oraz doskonalenia zawodowego studentów i nauczycieli akademickich.</a:t>
            </a: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3600" dirty="0">
              <a:latin typeface="Lato Light" panose="020F0302020204030203" pitchFamily="34" charset="-18"/>
            </a:endParaRP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sz="3600" dirty="0" smtClean="0">
                <a:latin typeface="Lato Light" panose="020F0302020204030203" pitchFamily="34" charset="-18"/>
              </a:rPr>
              <a:t>Więcej informacji na temat oferty NAWA </a:t>
            </a:r>
            <a:r>
              <a:rPr lang="pl-PL" sz="3600" dirty="0">
                <a:latin typeface="Lato Light" panose="020F0302020204030203" pitchFamily="34" charset="-18"/>
              </a:rPr>
              <a:t>dla instytucji: </a:t>
            </a:r>
            <a:r>
              <a:rPr lang="pl-PL" sz="3600" dirty="0">
                <a:latin typeface="Lato Light" panose="020F0302020204030203" pitchFamily="34" charset="-18"/>
                <a:hlinkClick r:id="rId2"/>
              </a:rPr>
              <a:t>https://</a:t>
            </a:r>
            <a:r>
              <a:rPr lang="pl-PL" sz="3600" dirty="0" smtClean="0">
                <a:latin typeface="Lato Light" panose="020F0302020204030203" pitchFamily="34" charset="-18"/>
                <a:hlinkClick r:id="rId2"/>
              </a:rPr>
              <a:t>nawa.gov.pl/instytucje</a:t>
            </a:r>
            <a:r>
              <a:rPr lang="pl-PL" sz="3600" dirty="0" smtClean="0">
                <a:latin typeface="Lato Light" panose="020F0302020204030203" pitchFamily="34" charset="-18"/>
              </a:rPr>
              <a:t>  </a:t>
            </a:r>
            <a:endParaRPr kumimoji="0" lang="pl-PL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60" y="737320"/>
            <a:ext cx="3627673" cy="297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241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977632" y="769824"/>
            <a:ext cx="115723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7200" dirty="0" smtClean="0">
                <a:solidFill>
                  <a:srgbClr val="DB173D"/>
                </a:solidFill>
                <a:latin typeface="Lato Bold"/>
              </a:rPr>
              <a:t>Programy Języka Polskiego</a:t>
            </a:r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sp>
        <p:nvSpPr>
          <p:cNvPr id="2" name="pole tekstowe 1"/>
          <p:cNvSpPr txBox="1"/>
          <p:nvPr/>
        </p:nvSpPr>
        <p:spPr>
          <a:xfrm>
            <a:off x="6575376" y="7322082"/>
            <a:ext cx="16586380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 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5977632" y="2825552"/>
            <a:ext cx="1539966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Jednym z celów NAWA jest upowszechnianie języka polskiego poza granicami Rzeczypospolitej Polskiej.</a:t>
            </a:r>
          </a:p>
        </p:txBody>
      </p:sp>
      <p:sp>
        <p:nvSpPr>
          <p:cNvPr id="9" name="Prostokąt 8"/>
          <p:cNvSpPr/>
          <p:nvPr/>
        </p:nvSpPr>
        <p:spPr>
          <a:xfrm>
            <a:off x="6547248" y="4864106"/>
            <a:ext cx="5616624" cy="2412267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6537038" y="8239825"/>
            <a:ext cx="5616624" cy="2412267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12987604" y="8255039"/>
            <a:ext cx="5616624" cy="2412267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12962722" y="4891203"/>
            <a:ext cx="5616624" cy="2412267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9815736" y="11059430"/>
            <a:ext cx="5616624" cy="2412267"/>
          </a:xfrm>
          <a:prstGeom prst="rect">
            <a:avLst/>
          </a:prstGeom>
          <a:solidFill>
            <a:srgbClr val="B3220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6935416" y="5635078"/>
            <a:ext cx="4828415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POLONISTA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12987604" y="5300325"/>
            <a:ext cx="5469092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Program LEKTORZY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6791400" y="8292093"/>
            <a:ext cx="4972431" cy="2410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Letnie kursy języka i kultury polskiej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13344128" y="8658962"/>
            <a:ext cx="4968552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Promocja języka polskiego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10281273" y="11852197"/>
            <a:ext cx="4863055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Certyfikacja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968946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7403468" y="1025352"/>
            <a:ext cx="121333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języka polskiego</a:t>
            </a:r>
            <a:endParaRPr lang="pl-PL" sz="7200" kern="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711280" y="3617640"/>
            <a:ext cx="17425936" cy="82894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POLONISTA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– </a:t>
            </a:r>
            <a:r>
              <a:rPr lang="pl-PL" sz="2800" dirty="0">
                <a:latin typeface="Lato Light" panose="020F0302020204030203" pitchFamily="34" charset="-18"/>
              </a:rPr>
              <a:t>c</a:t>
            </a:r>
            <a:r>
              <a:rPr lang="pl-PL" sz="2800" dirty="0" smtClean="0">
                <a:latin typeface="Lato Light" panose="020F0302020204030203" pitchFamily="34" charset="-18"/>
              </a:rPr>
              <a:t>elem </a:t>
            </a:r>
            <a:r>
              <a:rPr lang="pl-PL" sz="2800" dirty="0">
                <a:latin typeface="Lato Light" panose="020F0302020204030203" pitchFamily="34" charset="-18"/>
              </a:rPr>
              <a:t>Programu jest upowszechnianie języka polskiego w świecie przez umożliwienie obcokrajowcom zainteresowanym językiem polskim i polską kulturą podjęcia studiów lub realizacji projektów badawczych w Polsce. Program adresowany jest do studentów studiów polonistycznych, </a:t>
            </a:r>
            <a:r>
              <a:rPr lang="pl-PL" sz="2800" dirty="0" err="1">
                <a:latin typeface="Lato Light" panose="020F0302020204030203" pitchFamily="34" charset="-18"/>
              </a:rPr>
              <a:t>polonoznawczych</a:t>
            </a:r>
            <a:r>
              <a:rPr lang="pl-PL" sz="2800" dirty="0">
                <a:latin typeface="Lato Light" panose="020F0302020204030203" pitchFamily="34" charset="-18"/>
              </a:rPr>
              <a:t> lub programów polskich realizowanych m.in. w ramach studiów </a:t>
            </a:r>
            <a:r>
              <a:rPr lang="pl-PL" sz="2800" dirty="0" smtClean="0">
                <a:latin typeface="Lato Light" panose="020F0302020204030203" pitchFamily="34" charset="-18"/>
              </a:rPr>
              <a:t>slawistycznych oraz </a:t>
            </a:r>
            <a:r>
              <a:rPr lang="pl-PL" sz="2800" dirty="0">
                <a:latin typeface="Lato Light" panose="020F0302020204030203" pitchFamily="34" charset="-18"/>
              </a:rPr>
              <a:t>do naukowców z zagranicznych uczelni i instytucji </a:t>
            </a:r>
            <a:r>
              <a:rPr lang="pl-PL" sz="2800" dirty="0" smtClean="0">
                <a:latin typeface="Lato Light" panose="020F0302020204030203" pitchFamily="34" charset="-18"/>
              </a:rPr>
              <a:t>naukowych;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kumimoji="0" lang="pl-PL" sz="2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800" b="1" dirty="0" smtClean="0">
                <a:latin typeface="Lato Light" panose="020F0302020204030203" pitchFamily="34" charset="-18"/>
              </a:rPr>
              <a:t>Program LEKTORZY </a:t>
            </a:r>
            <a:r>
              <a:rPr lang="pl-PL" sz="2800" dirty="0" smtClean="0">
                <a:latin typeface="Lato Light" panose="020F0302020204030203" pitchFamily="34" charset="-18"/>
              </a:rPr>
              <a:t>- </a:t>
            </a:r>
            <a:r>
              <a:rPr lang="pl-PL" sz="2800" dirty="0">
                <a:latin typeface="Lato Light" panose="020F0302020204030203" pitchFamily="34" charset="-18"/>
              </a:rPr>
              <a:t>c</a:t>
            </a:r>
            <a:r>
              <a:rPr lang="pl-PL" sz="2800" dirty="0" smtClean="0">
                <a:latin typeface="Lato Light" panose="020F0302020204030203" pitchFamily="34" charset="-18"/>
              </a:rPr>
              <a:t>o </a:t>
            </a:r>
            <a:r>
              <a:rPr lang="pl-PL" sz="2800" dirty="0">
                <a:latin typeface="Lato Light" panose="020F0302020204030203" pitchFamily="34" charset="-18"/>
              </a:rPr>
              <a:t>roku w ramach Programu Lektorzy NAWA organizuje nabór lektorów, którzy delegowani są do zagranicznych uczelni, gdzie uczą języka polskiego i wprowadzają studentów-obcokrajowców w świat polskiej kultury, historii, sztuki i </a:t>
            </a:r>
            <a:r>
              <a:rPr lang="pl-PL" sz="2800" dirty="0" smtClean="0">
                <a:latin typeface="Lato Light" panose="020F0302020204030203" pitchFamily="34" charset="-18"/>
              </a:rPr>
              <a:t>nauki;</a:t>
            </a: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800" b="1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800" b="1" dirty="0" smtClean="0">
                <a:latin typeface="Lato Light" panose="020F0302020204030203" pitchFamily="34" charset="-18"/>
              </a:rPr>
              <a:t>Letnie kursy języka i kultury polskiej </a:t>
            </a:r>
            <a:r>
              <a:rPr lang="pl-PL" sz="2800" dirty="0" smtClean="0">
                <a:latin typeface="Lato Light" panose="020F0302020204030203" pitchFamily="34" charset="-18"/>
              </a:rPr>
              <a:t>- </a:t>
            </a:r>
            <a:r>
              <a:rPr lang="pl-PL" sz="2800" dirty="0">
                <a:latin typeface="Lato Light" panose="020F0302020204030203" pitchFamily="34" charset="-18"/>
              </a:rPr>
              <a:t>c</a:t>
            </a:r>
            <a:r>
              <a:rPr lang="pl-PL" sz="2800" dirty="0" smtClean="0">
                <a:latin typeface="Lato Light" panose="020F0302020204030203" pitchFamily="34" charset="-18"/>
              </a:rPr>
              <a:t>elem </a:t>
            </a:r>
            <a:r>
              <a:rPr lang="pl-PL" sz="2800" dirty="0">
                <a:latin typeface="Lato Light" panose="020F0302020204030203" pitchFamily="34" charset="-18"/>
              </a:rPr>
              <a:t>Programu jest nauczanie i promocja języka polskiego i kultury polskiej za granicą poprzez umożliwienie zagranicznym studentom bezpłatnego udziału w organizowanych w Polsce kilkutygodniowych kursach języka i kultury </a:t>
            </a:r>
            <a:r>
              <a:rPr lang="pl-PL" sz="2800" dirty="0" smtClean="0">
                <a:latin typeface="Lato Light" panose="020F0302020204030203" pitchFamily="34" charset="-18"/>
              </a:rPr>
              <a:t>polskiej;</a:t>
            </a: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800" b="1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Promocja</a:t>
            </a:r>
            <a:r>
              <a:rPr kumimoji="0" lang="pl-PL" sz="2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języka polskiego </a:t>
            </a:r>
            <a:r>
              <a:rPr kumimoji="0" lang="pl-PL" sz="2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2800" dirty="0">
                <a:latin typeface="Lato Light" panose="020F0302020204030203" pitchFamily="34" charset="-18"/>
              </a:rPr>
              <a:t>c</a:t>
            </a:r>
            <a:r>
              <a:rPr lang="pl-PL" sz="2800" dirty="0" smtClean="0">
                <a:latin typeface="Lato Light" panose="020F0302020204030203" pitchFamily="34" charset="-18"/>
              </a:rPr>
              <a:t>elem </a:t>
            </a:r>
            <a:r>
              <a:rPr lang="pl-PL" sz="2800" dirty="0">
                <a:latin typeface="Lato Light" panose="020F0302020204030203" pitchFamily="34" charset="-18"/>
              </a:rPr>
              <a:t>Programu jest promocja języka polskiego powiązana z elementami historii i kultury Polski poprzez finansowanie przedsięwzięć budujących jakość nauczania i prestiż języka polskiego jako obcego, trwale wpływających na wizerunek Polski w świecie.</a:t>
            </a:r>
            <a:endParaRPr kumimoji="0" lang="pl-PL" sz="2800" b="0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  <a:p>
            <a:pPr marL="685800" marR="0" indent="-68580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sz="2800" baseline="0" dirty="0">
              <a:latin typeface="Lato Light" panose="020F0302020204030203" pitchFamily="34" charset="-18"/>
            </a:endParaRPr>
          </a:p>
          <a:p>
            <a:pPr marL="685800" marR="0" indent="-68580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sz="2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Certyfikacja języka polskiego jako obcego</a:t>
            </a:r>
            <a:endParaRPr kumimoji="0" lang="pl-PL" sz="2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0" y="701014"/>
            <a:ext cx="3549148" cy="291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135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822848" y="1025163"/>
            <a:ext cx="16955053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50800" tIns="50800" rIns="50800" bIns="50800" spcCol="3810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dla studentów zagranicznych</a:t>
            </a:r>
            <a:endParaRPr lang="pl-PL" sz="7200" kern="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7655496" y="10077296"/>
            <a:ext cx="15697744" cy="31495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50800" tIns="50800" rIns="50800" bIns="50800" spcCol="38100" anchor="ctr">
            <a:spAutoFit/>
          </a:bodyPr>
          <a:lstStyle/>
          <a:p>
            <a:pPr marL="457200" indent="-45720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44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l-PL" sz="44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44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9167664" y="3545632"/>
            <a:ext cx="2016224" cy="12497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50800" tIns="50800" rIns="50800" bIns="50800" spcCol="3810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l-PL" kern="0" dirty="0"/>
          </a:p>
        </p:txBody>
      </p:sp>
      <p:pic>
        <p:nvPicPr>
          <p:cNvPr id="10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sp>
        <p:nvSpPr>
          <p:cNvPr id="14" name="pole tekstowe 13"/>
          <p:cNvSpPr txBox="1"/>
          <p:nvPr/>
        </p:nvSpPr>
        <p:spPr>
          <a:xfrm>
            <a:off x="13632160" y="3817741"/>
            <a:ext cx="5856719" cy="2410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dirty="0" smtClean="0">
                <a:solidFill>
                  <a:schemeClr val="bg1"/>
                </a:solidFill>
              </a:rPr>
              <a:t>Program stypendialny im. Stefana Banacha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13920192" y="8234914"/>
            <a:ext cx="5400600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Poland My First Choice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51" y="3020614"/>
            <a:ext cx="4392488" cy="4392488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2080" y="2584536"/>
            <a:ext cx="5184576" cy="5184576"/>
          </a:xfrm>
          <a:prstGeom prst="rect">
            <a:avLst/>
          </a:prstGeom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962" y="8012035"/>
            <a:ext cx="4698824" cy="4698824"/>
          </a:xfrm>
          <a:prstGeom prst="rect">
            <a:avLst/>
          </a:prstGeom>
        </p:spPr>
      </p:pic>
      <p:pic>
        <p:nvPicPr>
          <p:cNvPr id="20" name="Obraz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2160" y="8012035"/>
            <a:ext cx="5175283" cy="4667185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6503368" y="881336"/>
            <a:ext cx="122648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5400" kern="0" dirty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dla studentów zagranicznych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5495256" y="1868455"/>
            <a:ext cx="17641960" cy="114287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3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Program stypendialny dla Polonii im. gen. Andersa </a:t>
            </a:r>
            <a:r>
              <a:rPr kumimoji="0" lang="pl-PL" sz="3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3200" dirty="0">
                <a:latin typeface="Lato Light" panose="020F0302020204030203" pitchFamily="34" charset="-18"/>
              </a:rPr>
              <a:t>Program umożliwia młodzieży polskiego pochodzenia (narodowości polskiej) i posiadaczom Karty Polaka odbycie studiów wyższych w Polsce oraz poprawę znajomości języka </a:t>
            </a:r>
            <a:r>
              <a:rPr lang="pl-PL" sz="3200" dirty="0" smtClean="0">
                <a:latin typeface="Lato Light" panose="020F0302020204030203" pitchFamily="34" charset="-18"/>
              </a:rPr>
              <a:t>polskiego</a:t>
            </a:r>
            <a:r>
              <a:rPr lang="pl-PL" sz="3200" dirty="0">
                <a:latin typeface="Lato Light" panose="020F0302020204030203" pitchFamily="34" charset="-18"/>
              </a:rPr>
              <a:t>;</a:t>
            </a:r>
            <a:endParaRPr lang="pl-PL" sz="3200" dirty="0" smtClean="0">
              <a:latin typeface="Lato Light" panose="020F0302020204030203" pitchFamily="34" charset="-18"/>
            </a:endParaRP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32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b="1" dirty="0">
                <a:latin typeface="Lato Light" panose="020F0302020204030203" pitchFamily="34" charset="-18"/>
              </a:rPr>
              <a:t>Program stypendialny im. Stefana Banacha </a:t>
            </a:r>
            <a:r>
              <a:rPr lang="pl-PL" sz="3200" dirty="0">
                <a:latin typeface="Lato Light" panose="020F0302020204030203" pitchFamily="34" charset="-18"/>
              </a:rPr>
              <a:t>– Program oferuje możliwość odbycia studiów II stopnia w trybie stacjonarnym w dziedzinie nauk: inżynieryjno-technicznych, rolniczych oraz nauk ścisłych i przyrodniczych. Celem programu jest wspieranie rozwoju społeczno-gospodarczego krajów rozwijających się poprzez podnoszenie poziomu wiedzy i wykształcenia obywateli państw Partnerstwa Wschodniego, Azji Centralnej oraz krajów Bałkanów Zachodnich. Jest on wspólną inicjatywą MSZ i NAWA realizowaną w ramach programu polskiej pomocy rozwojowej;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3200" dirty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b="1" dirty="0">
                <a:latin typeface="Lato Light" panose="020F0302020204030203" pitchFamily="34" charset="-18"/>
              </a:rPr>
              <a:t>Program stypendialny im. Ignacego Łukasiewicz </a:t>
            </a:r>
            <a:r>
              <a:rPr lang="pl-PL" sz="3200" dirty="0">
                <a:latin typeface="Lato Light" panose="020F0302020204030203" pitchFamily="34" charset="-18"/>
              </a:rPr>
              <a:t>- Program oferuje możliwość odbycia studiów II stopnia w trybie stacjonarnym w dziedzinie nauk: inżynieryjno-technicznych, rolniczych oraz nauk ścisłych i przyrodniczych. Celem programu jest wspieranie rozwoju społeczno-gospodarczego krajów rozwijających się (z wyłączeniem krajów Europy i Azji Centralnej) poprzez podnoszenie poziomu wykształcenia i kwalifikacji zawodowych obywateli tych państw. Jest on wspólną inicjatywą MSZ i NAWA realizowaną w ramach programu polskiej pomocy rozwojowej;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32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3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Poland My First Choice </a:t>
            </a:r>
            <a:r>
              <a:rPr kumimoji="0" lang="pl-PL" sz="3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3200" dirty="0">
                <a:latin typeface="Lato Light" panose="020F0302020204030203" pitchFamily="34" charset="-18"/>
              </a:rPr>
              <a:t>Program oferuje możliwość odbycia studiów II stopnia w trybie stacjonarnym w uczelniach publicznych i niepublicznych na wszystkich kierunkach prowadzonych przez jednostki o najwyższym poziomie naukowym – posiadające kategorię A i A+ w ostatniej ocenie </a:t>
            </a:r>
            <a:r>
              <a:rPr lang="pl-PL" sz="3200" dirty="0" smtClean="0">
                <a:latin typeface="Lato Light" panose="020F0302020204030203" pitchFamily="34" charset="-18"/>
              </a:rPr>
              <a:t>parametrycznej. Lista państw, do których kierowana jest oferta znajduje się na stronie NAWA.</a:t>
            </a:r>
            <a:endParaRPr kumimoji="0" lang="pl-PL" sz="32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0" y="715394"/>
            <a:ext cx="3549148" cy="29311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5207224" y="1313384"/>
            <a:ext cx="14146741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50800" tIns="50800" rIns="50800" bIns="50800" spcCol="3810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Studenci polscy</a:t>
            </a:r>
            <a:endParaRPr lang="pl-PL" sz="7200" kern="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9167664" y="3545632"/>
            <a:ext cx="2016224" cy="12497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50800" tIns="50800" rIns="50800" bIns="50800" spcCol="3810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l-PL" kern="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503368" y="4409728"/>
            <a:ext cx="14689632" cy="54886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latin typeface="Lato Light" panose="020F0302020204030203" pitchFamily="34" charset="-18"/>
              </a:rPr>
              <a:t>Doświadczenie międzynarodowe zdobyte na uczelni wyższej to kapitał na całe życie - zawodowe, akademickie i społeczne. </a:t>
            </a:r>
            <a:r>
              <a:rPr lang="pl-PL" dirty="0" smtClean="0">
                <a:latin typeface="Lato Light" panose="020F0302020204030203" pitchFamily="34" charset="-18"/>
              </a:rPr>
              <a:t>Obecnie </a:t>
            </a:r>
            <a:r>
              <a:rPr lang="pl-PL" dirty="0">
                <a:latin typeface="Lato Light" panose="020F0302020204030203" pitchFamily="34" charset="-18"/>
              </a:rPr>
              <a:t>wymiany </a:t>
            </a:r>
            <a:r>
              <a:rPr lang="pl-PL" dirty="0" smtClean="0">
                <a:latin typeface="Lato Light" panose="020F0302020204030203" pitchFamily="34" charset="-18"/>
              </a:rPr>
              <a:t>naukowe dla polskich studentów </a:t>
            </a:r>
            <a:r>
              <a:rPr lang="pl-PL" dirty="0">
                <a:latin typeface="Lato Light" panose="020F0302020204030203" pitchFamily="34" charset="-18"/>
              </a:rPr>
              <a:t>możliwe są w ramach programu </a:t>
            </a:r>
            <a:r>
              <a:rPr lang="pl-PL" b="1" dirty="0">
                <a:latin typeface="Lato Light" panose="020F0302020204030203" pitchFamily="34" charset="-18"/>
              </a:rPr>
              <a:t>CEEPUS</a:t>
            </a:r>
            <a:r>
              <a:rPr lang="pl-PL" dirty="0">
                <a:latin typeface="Lato Light" panose="020F0302020204030203" pitchFamily="34" charset="-18"/>
              </a:rPr>
              <a:t>, a także w ramach </a:t>
            </a:r>
            <a:r>
              <a:rPr lang="pl-PL" b="1" dirty="0">
                <a:latin typeface="Lato Light" panose="020F0302020204030203" pitchFamily="34" charset="-18"/>
              </a:rPr>
              <a:t>współpracy dwustronnej (umów bilateralnych) </a:t>
            </a:r>
            <a:r>
              <a:rPr lang="pl-PL" dirty="0">
                <a:latin typeface="Lato Light" panose="020F0302020204030203" pitchFamily="34" charset="-18"/>
              </a:rPr>
              <a:t>Polski z innymi krajami.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52" y="1204479"/>
            <a:ext cx="3549148" cy="29311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415136" y="1925638"/>
            <a:ext cx="15481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DB173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Najbliższe</a:t>
            </a:r>
            <a:r>
              <a:rPr kumimoji="0" lang="pl-PL" sz="7200" b="0" i="0" u="none" strike="noStrike" kern="0" cap="none" spc="0" normalizeH="0" baseline="0" noProof="0" dirty="0" smtClean="0">
                <a:ln>
                  <a:noFill/>
                </a:ln>
                <a:solidFill>
                  <a:srgbClr val="DB173D"/>
                </a:solidFill>
                <a:effectLst/>
                <a:uLnTx/>
                <a:uFillTx/>
                <a:latin typeface="Lato Bold"/>
                <a:cs typeface="Calibri" panose="020F0502020204030204" pitchFamily="34" charset="0"/>
                <a:sym typeface="Helvetica Light"/>
              </a:rPr>
              <a:t> terminy </a:t>
            </a:r>
            <a:r>
              <a:rPr kumimoji="0" lang="pl-PL" sz="7200" b="0" i="0" u="none" strike="noStrike" kern="0" cap="none" spc="0" normalizeH="0" baseline="0" noProof="0" dirty="0">
                <a:ln>
                  <a:noFill/>
                </a:ln>
                <a:solidFill>
                  <a:srgbClr val="DB173D"/>
                </a:solidFill>
                <a:effectLst/>
                <a:uLnTx/>
                <a:uFillTx/>
                <a:latin typeface="Lato Bold"/>
                <a:cs typeface="Calibri" panose="020F0502020204030204" pitchFamily="34" charset="0"/>
                <a:sym typeface="Helvetica Light"/>
              </a:rPr>
              <a:t>naboru wniosków</a:t>
            </a:r>
          </a:p>
        </p:txBody>
      </p:sp>
      <p:pic>
        <p:nvPicPr>
          <p:cNvPr id="8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98648027"/>
              </p:ext>
            </p:extLst>
          </p:nvPr>
        </p:nvGraphicFramePr>
        <p:xfrm>
          <a:off x="6070089" y="3689932"/>
          <a:ext cx="12736512" cy="8595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pole tekstowe 9"/>
          <p:cNvSpPr txBox="1"/>
          <p:nvPr/>
        </p:nvSpPr>
        <p:spPr>
          <a:xfrm>
            <a:off x="6365548" y="9306272"/>
            <a:ext cx="2467022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grudzień</a:t>
            </a:r>
            <a:endParaRPr kumimoji="0" lang="pl-PL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6522642" y="5705872"/>
            <a:ext cx="2309928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listopad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555140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obrazu 4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/>
          <a:srcRect t="28498" b="28498"/>
          <a:stretch>
            <a:fillRect/>
          </a:stretch>
        </p:blipFill>
        <p:spPr>
          <a:xfrm>
            <a:off x="19464808" y="665311"/>
            <a:ext cx="4467155" cy="576065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674551" y="693538"/>
            <a:ext cx="851207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720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NAWA</a:t>
            </a:r>
          </a:p>
          <a:p>
            <a:pPr algn="ctr"/>
            <a:r>
              <a:rPr lang="pl-PL" sz="720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Grupy docelowe</a:t>
            </a:r>
            <a:endParaRPr lang="en-GB" sz="720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5207224" y="2758271"/>
            <a:ext cx="17353928" cy="8568952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635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5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marL="285750" indent="-285750" algn="just" hangingPunct="1">
              <a:spcBef>
                <a:spcPct val="0"/>
              </a:spcBef>
              <a:spcAft>
                <a:spcPts val="900"/>
              </a:spcAft>
              <a:buClr>
                <a:srgbClr val="E4032E"/>
              </a:buClr>
              <a:buSzPct val="150000"/>
              <a:buFont typeface="Arial" pitchFamily="34" charset="0"/>
              <a:buChar char="•"/>
              <a:defRPr/>
            </a:pPr>
            <a:endParaRPr lang="en-GB" sz="4000" b="1" spc="-80" smtClean="0">
              <a:latin typeface="Lato Bold"/>
              <a:cs typeface="Arial" pitchFamily="34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120" y="3065254"/>
            <a:ext cx="3672408" cy="3014663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727" y="5553777"/>
            <a:ext cx="3627673" cy="297794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4048" y="7584104"/>
            <a:ext cx="3549148" cy="2931138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8409" y="9505911"/>
            <a:ext cx="3549148" cy="291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445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326904" y="3473624"/>
            <a:ext cx="820891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6600" dirty="0" smtClean="0">
                <a:solidFill>
                  <a:schemeClr val="bg1"/>
                </a:solidFill>
                <a:latin typeface="Lato Bold"/>
                <a:cs typeface="Calibri" panose="020F0502020204030204" pitchFamily="34" charset="0"/>
                <a:sym typeface="Wingdings" panose="05000000000000000000" pitchFamily="2" charset="2"/>
              </a:rPr>
              <a:t>Dziękuję za uwagę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320751" y="5633864"/>
            <a:ext cx="810927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000" b="1" dirty="0" smtClean="0">
                <a:solidFill>
                  <a:srgbClr val="FFFFFF"/>
                </a:solidFill>
                <a:latin typeface="Lato Bold"/>
                <a:cs typeface="Calibri" panose="020F0502020204030204" pitchFamily="34" charset="0"/>
                <a:sym typeface="Wingdings" panose="05000000000000000000" pitchFamily="2" charset="2"/>
              </a:rPr>
              <a:t>Radosła</a:t>
            </a:r>
            <a:r>
              <a:rPr lang="pl-PL" sz="4000" b="1" dirty="0" smtClean="0">
                <a:solidFill>
                  <a:srgbClr val="FFFFFF"/>
                </a:solidFill>
                <a:latin typeface="Lato Bold"/>
                <a:cs typeface="Calibri" panose="020F0502020204030204" pitchFamily="34" charset="0"/>
                <a:sym typeface="Wingdings" panose="05000000000000000000" pitchFamily="2" charset="2"/>
              </a:rPr>
              <a:t>w Wojnowski</a:t>
            </a:r>
            <a:endParaRPr lang="pl-PL" sz="4000" b="1" dirty="0">
              <a:solidFill>
                <a:srgbClr val="FFFFFF"/>
              </a:solidFill>
              <a:latin typeface="Lato Bold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pl-PL" sz="4000" b="1" dirty="0" smtClean="0">
              <a:solidFill>
                <a:srgbClr val="FFFFFF"/>
              </a:solidFill>
              <a:latin typeface="Lato Bold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pl-PL" sz="4000" dirty="0" smtClean="0">
                <a:solidFill>
                  <a:srgbClr val="FFFFFF"/>
                </a:solidFill>
                <a:latin typeface="Lato Bold"/>
                <a:cs typeface="Calibri" panose="020F0502020204030204" pitchFamily="34" charset="0"/>
                <a:sym typeface="Wingdings" panose="05000000000000000000" pitchFamily="2" charset="2"/>
              </a:rPr>
              <a:t>Radoslaw.wojnowski@nawa.gov.pl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3561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5827446" y="3851850"/>
            <a:ext cx="16561840" cy="78585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914400" indent="-914400" algn="l">
              <a:lnSpc>
                <a:spcPct val="150000"/>
              </a:lnSpc>
              <a:buFont typeface="+mj-lt"/>
              <a:buAutoNum type="arabicPeriod"/>
            </a:pP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Wzmocnienie </a:t>
            </a:r>
            <a:r>
              <a:rPr lang="pl-PL" sz="4800" dirty="0">
                <a:latin typeface="Lato Light" panose="020F0302020204030203" pitchFamily="34" charset="-18"/>
                <a:cs typeface="Arial" panose="020B0604020202020204" pitchFamily="34" charset="0"/>
              </a:rPr>
              <a:t>doskonałości </a:t>
            </a: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naukowej</a:t>
            </a:r>
          </a:p>
          <a:p>
            <a:pPr marL="914400" indent="-914400" algn="l">
              <a:lnSpc>
                <a:spcPct val="150000"/>
              </a:lnSpc>
              <a:buFont typeface="+mj-lt"/>
              <a:buAutoNum type="arabicPeriod"/>
            </a:pP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Umiędzynarodowienie polskiej nauki i szkolnictwa wyższego</a:t>
            </a:r>
          </a:p>
          <a:p>
            <a:pPr marL="914400" indent="-914400" algn="l">
              <a:lnSpc>
                <a:spcPct val="150000"/>
              </a:lnSpc>
              <a:buFont typeface="+mj-lt"/>
              <a:buAutoNum type="arabicPeriod"/>
            </a:pP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Umożliwienie zdobycia cennego doświadczenia </a:t>
            </a:r>
            <a:b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</a:b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w najlepszych ośrodkach zagranicznych</a:t>
            </a:r>
          </a:p>
          <a:p>
            <a:pPr marL="914400" indent="-914400" algn="l">
              <a:lnSpc>
                <a:spcPct val="150000"/>
              </a:lnSpc>
              <a:buFont typeface="+mj-lt"/>
              <a:buAutoNum type="arabicPeriod"/>
            </a:pP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Zachęcenie do powrotu do kraju </a:t>
            </a:r>
            <a:r>
              <a:rPr lang="pl-PL" sz="4800" dirty="0">
                <a:latin typeface="Lato Light" panose="020F0302020204030203" pitchFamily="34" charset="-18"/>
                <a:cs typeface="Arial" panose="020B0604020202020204" pitchFamily="34" charset="0"/>
              </a:rPr>
              <a:t>polskich </a:t>
            </a: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naukowców</a:t>
            </a:r>
          </a:p>
          <a:p>
            <a:pPr marL="914400" indent="-914400" algn="l">
              <a:lnSpc>
                <a:spcPct val="150000"/>
              </a:lnSpc>
              <a:buFont typeface="+mj-lt"/>
              <a:buAutoNum type="arabicPeriod"/>
            </a:pPr>
            <a:r>
              <a:rPr lang="pl-PL" sz="4800" dirty="0" smtClean="0">
                <a:latin typeface="Lato Light" panose="020F0302020204030203" pitchFamily="34" charset="-18"/>
                <a:cs typeface="Arial" panose="020B0604020202020204" pitchFamily="34" charset="0"/>
              </a:rPr>
              <a:t>Zachęcenie naukowców zagranicznych do kontynuacji kariery naukowej w Polsce</a:t>
            </a:r>
            <a:endParaRPr lang="pl-PL" sz="4800" dirty="0">
              <a:latin typeface="Lato Light" panose="020F0302020204030203" pitchFamily="34" charset="-18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287344" y="1313384"/>
            <a:ext cx="107516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7200" dirty="0" smtClean="0">
                <a:solidFill>
                  <a:srgbClr val="DB17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Programy dla naukowców</a:t>
            </a:r>
            <a:endParaRPr lang="pl-PL" sz="7200" dirty="0">
              <a:solidFill>
                <a:srgbClr val="DB17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36" y="593304"/>
            <a:ext cx="3672408" cy="301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90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055096" y="882341"/>
            <a:ext cx="163380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720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Programy dla naukowców</a:t>
            </a:r>
          </a:p>
          <a:p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  <a:latin typeface="Lato Bold"/>
                <a:cs typeface="Calibri" panose="020F0502020204030204" pitchFamily="34" charset="0"/>
              </a:rPr>
              <a:t>Otwarte nabory:                     Pozostałe </a:t>
            </a:r>
            <a:r>
              <a:rPr lang="pl-PL" sz="4400" dirty="0">
                <a:solidFill>
                  <a:schemeClr val="tx2">
                    <a:lumMod val="75000"/>
                  </a:schemeClr>
                </a:solidFill>
                <a:latin typeface="Lato Bold"/>
                <a:cs typeface="Calibri" panose="020F0502020204030204" pitchFamily="34" charset="0"/>
              </a:rPr>
              <a:t>p</a:t>
            </a:r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  <a:latin typeface="Lato Bold"/>
                <a:cs typeface="Calibri" panose="020F0502020204030204" pitchFamily="34" charset="0"/>
              </a:rPr>
              <a:t>rogramy: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4867606"/>
              </p:ext>
            </p:extLst>
          </p:nvPr>
        </p:nvGraphicFramePr>
        <p:xfrm>
          <a:off x="3486802" y="3059120"/>
          <a:ext cx="20154469" cy="10135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Symbol zastępczy obrazu 6"/>
          <p:cNvPicPr>
            <a:picLocks noGrp="1" noChangeAspect="1"/>
          </p:cNvPicPr>
          <p:nvPr>
            <p:ph type="pic" sz="quarter" idx="13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" b="1889"/>
          <a:stretch>
            <a:fillRect/>
          </a:stretch>
        </p:blipFill>
        <p:spPr>
          <a:xfrm>
            <a:off x="19102109" y="882341"/>
            <a:ext cx="4059647" cy="487648"/>
          </a:xfrm>
        </p:spPr>
      </p:pic>
      <p:grpSp>
        <p:nvGrpSpPr>
          <p:cNvPr id="9" name="Grupa 8"/>
          <p:cNvGrpSpPr/>
          <p:nvPr/>
        </p:nvGrpSpPr>
        <p:grpSpPr>
          <a:xfrm>
            <a:off x="3462048" y="10026352"/>
            <a:ext cx="4985535" cy="2852047"/>
            <a:chOff x="6858444" y="3360815"/>
            <a:chExt cx="4789165" cy="3202276"/>
          </a:xfrm>
        </p:grpSpPr>
        <p:sp>
          <p:nvSpPr>
            <p:cNvPr id="10" name="Prostokąt 9"/>
            <p:cNvSpPr/>
            <p:nvPr/>
          </p:nvSpPr>
          <p:spPr>
            <a:xfrm>
              <a:off x="6858445" y="3360815"/>
              <a:ext cx="4789164" cy="2873498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46000">
                  <a:srgbClr val="DB173D"/>
                </a:gs>
                <a:gs pos="100000">
                  <a:schemeClr val="accent5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ole tekstowe 10"/>
            <p:cNvSpPr txBox="1"/>
            <p:nvPr/>
          </p:nvSpPr>
          <p:spPr>
            <a:xfrm>
              <a:off x="6858444" y="3689593"/>
              <a:ext cx="4789164" cy="28734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pl-PL" sz="3600" dirty="0">
                  <a:latin typeface="Arial" panose="020B0604020202020204" pitchFamily="34" charset="0"/>
                  <a:cs typeface="Arial" panose="020B0604020202020204" pitchFamily="34" charset="0"/>
                </a:rPr>
                <a:t>Wymiana osobowa (umowy </a:t>
              </a:r>
              <a:r>
                <a:rPr lang="pl-PL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międzynarodowe)</a:t>
              </a:r>
              <a:endParaRPr lang="pl-PL" sz="3600" dirty="0"/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36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93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4991200" y="1313383"/>
            <a:ext cx="131665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8000" dirty="0" smtClean="0">
                <a:solidFill>
                  <a:srgbClr val="DB173D"/>
                </a:solidFill>
                <a:latin typeface="Lato Bold"/>
                <a:cs typeface="Calibri" panose="020F0502020204030204" pitchFamily="34" charset="0"/>
              </a:rPr>
              <a:t>Granty Interwencyjne NAWA</a:t>
            </a:r>
            <a:endParaRPr lang="pl-PL" sz="8000" dirty="0">
              <a:solidFill>
                <a:srgbClr val="DB173D"/>
              </a:solidFill>
              <a:latin typeface="Lato Bold"/>
              <a:cs typeface="Calibri" panose="020F050202020403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6776" y="447207"/>
            <a:ext cx="4074385" cy="305578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5783288" y="3761656"/>
            <a:ext cx="14617624" cy="70275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16000" indent="-685800" algn="just">
              <a:lnSpc>
                <a:spcPts val="6000"/>
              </a:lnSpc>
              <a:buFont typeface="Arial" panose="020B0604020202020204" pitchFamily="34" charset="0"/>
              <a:buChar char="•"/>
            </a:pPr>
            <a:r>
              <a:rPr lang="pl-PL" sz="3200" b="1" dirty="0" smtClean="0">
                <a:latin typeface="Lato Light" panose="020F0302020204030203" pitchFamily="34" charset="-18"/>
              </a:rPr>
              <a:t>Cel Programu - </a:t>
            </a:r>
            <a:r>
              <a:rPr lang="pl-PL" sz="3200" dirty="0" smtClean="0">
                <a:latin typeface="Lato Light" panose="020F0302020204030203" pitchFamily="34" charset="-18"/>
              </a:rPr>
              <a:t>wspieranie współpracy międzynarodowej zespołów badawczych lub mobilności międzynarodowej naukowców, podejmowanej w reakcji na nagłe, ważne, nieprzewidziane zjawiska społeczne, cywilizacyjne i przyrodnicze </a:t>
            </a:r>
            <a:br>
              <a:rPr lang="pl-PL" sz="3200" dirty="0" smtClean="0">
                <a:latin typeface="Lato Light" panose="020F0302020204030203" pitchFamily="34" charset="-18"/>
              </a:rPr>
            </a:br>
            <a:r>
              <a:rPr lang="pl-PL" sz="3200" dirty="0" smtClean="0">
                <a:latin typeface="Lato Light" panose="020F0302020204030203" pitchFamily="34" charset="-18"/>
              </a:rPr>
              <a:t>o konsekwencjach globalnych lub istotnych regionalnie. </a:t>
            </a:r>
            <a:r>
              <a:rPr lang="pl-PL" sz="3200" dirty="0" smtClean="0"/>
              <a:t> </a:t>
            </a:r>
          </a:p>
          <a:p>
            <a:pPr marL="685800" indent="-685800" algn="just">
              <a:lnSpc>
                <a:spcPts val="6000"/>
              </a:lnSpc>
              <a:buFont typeface="Arial" panose="020B0604020202020204" pitchFamily="34" charset="0"/>
              <a:buChar char="•"/>
            </a:pPr>
            <a:r>
              <a:rPr lang="pl-PL" sz="3200" b="1" dirty="0">
                <a:latin typeface="Lato Light" panose="020F0302020204030203" pitchFamily="34" charset="-18"/>
              </a:rPr>
              <a:t>Termin i forma składania wniosków </a:t>
            </a:r>
            <a:r>
              <a:rPr lang="pl-PL" sz="3200" dirty="0">
                <a:latin typeface="Lato Light" panose="020F0302020204030203" pitchFamily="34" charset="-18"/>
              </a:rPr>
              <a:t> </a:t>
            </a:r>
          </a:p>
          <a:p>
            <a:pPr algn="just">
              <a:lnSpc>
                <a:spcPts val="6000"/>
              </a:lnSpc>
            </a:pPr>
            <a:r>
              <a:rPr lang="pl-PL" sz="3200" dirty="0">
                <a:latin typeface="Lato Light" panose="020F0302020204030203" pitchFamily="34" charset="-18"/>
              </a:rPr>
              <a:t>Nabór wniosków jest prowadzony w trybie ciągłym do 31 grudnia 2020 r. </a:t>
            </a:r>
            <a:r>
              <a:rPr lang="pl-PL" sz="3200" dirty="0" smtClean="0">
                <a:latin typeface="Lato Light" panose="020F0302020204030203" pitchFamily="34" charset="-18"/>
              </a:rPr>
              <a:t/>
            </a:r>
            <a:br>
              <a:rPr lang="pl-PL" sz="3200" dirty="0" smtClean="0">
                <a:latin typeface="Lato Light" panose="020F0302020204030203" pitchFamily="34" charset="-18"/>
              </a:rPr>
            </a:br>
            <a:r>
              <a:rPr lang="pl-PL" sz="3200" dirty="0" smtClean="0">
                <a:latin typeface="Lato Light" panose="020F0302020204030203" pitchFamily="34" charset="-18"/>
              </a:rPr>
              <a:t>do </a:t>
            </a:r>
            <a:r>
              <a:rPr lang="pl-PL" sz="3200" dirty="0">
                <a:latin typeface="Lato Light" panose="020F0302020204030203" pitchFamily="34" charset="-18"/>
              </a:rPr>
              <a:t>godz. 15:00 czasu lokalnego dla Warszawy lub do wyczerpania alokacji, wyłącznie w formie elektronicznej w systemie teleinformatycznym Agencji.</a:t>
            </a:r>
          </a:p>
          <a:p>
            <a:pPr marL="216000" indent="-685800" algn="just">
              <a:lnSpc>
                <a:spcPts val="6000"/>
              </a:lnSpc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82688" y="1041609"/>
            <a:ext cx="197172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Program im. </a:t>
            </a:r>
            <a:r>
              <a:rPr lang="en-US" sz="6600" dirty="0" err="1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Stanisława</a:t>
            </a:r>
            <a:r>
              <a:rPr lang="en-US" sz="6600" dirty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 </a:t>
            </a:r>
            <a:r>
              <a:rPr lang="en-US" sz="6600" dirty="0" err="1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Ulama</a:t>
            </a:r>
            <a:r>
              <a:rPr lang="en-US" sz="6600" dirty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 – Seal of Excellence</a:t>
            </a:r>
          </a:p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7200" b="0" i="0" u="none" strike="noStrike" kern="0" cap="none" spc="0" normalizeH="0" baseline="0" noProof="0" dirty="0">
              <a:ln>
                <a:noFill/>
              </a:ln>
              <a:solidFill>
                <a:srgbClr val="DB173D"/>
              </a:solidFill>
              <a:effectLst/>
              <a:uLnTx/>
              <a:uFillTx/>
              <a:latin typeface="Lato Bold"/>
              <a:cs typeface="Calibri" panose="020F0502020204030204" pitchFamily="34" charset="0"/>
              <a:sym typeface="Helvetica Light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848" y="677991"/>
            <a:ext cx="3924300" cy="2943225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135216" y="3636023"/>
            <a:ext cx="14674600" cy="75200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algn="just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b="1" dirty="0" smtClean="0">
                <a:latin typeface="Lato Light" panose="020F0302020204030203" pitchFamily="34" charset="-18"/>
              </a:rPr>
              <a:t>Wniosek w programie składa indywidualnie naukowiec</a:t>
            </a:r>
            <a:r>
              <a:rPr lang="pl-PL" sz="3200" dirty="0" smtClean="0">
                <a:latin typeface="Lato Light" panose="020F0302020204030203" pitchFamily="34" charset="-18"/>
              </a:rPr>
              <a:t>, posiadający co najmniej stopień doktora albo równorzędny stopień uzyskany za granicą, który wraz z instytucją polskiego systemu szkolnictwa wyższego i nauki uzyskał </a:t>
            </a:r>
            <a:r>
              <a:rPr lang="pl-PL" sz="3200" b="1" dirty="0" smtClean="0">
                <a:latin typeface="Lato Light" panose="020F0302020204030203" pitchFamily="34" charset="-18"/>
              </a:rPr>
              <a:t>certyfikat </a:t>
            </a:r>
            <a:r>
              <a:rPr lang="pl-PL" sz="3200" b="1" dirty="0" err="1" smtClean="0">
                <a:latin typeface="Lato Light" panose="020F0302020204030203" pitchFamily="34" charset="-18"/>
              </a:rPr>
              <a:t>Seal</a:t>
            </a:r>
            <a:r>
              <a:rPr lang="pl-PL" sz="3200" b="1" dirty="0" smtClean="0">
                <a:latin typeface="Lato Light" panose="020F0302020204030203" pitchFamily="34" charset="-18"/>
              </a:rPr>
              <a:t> of Excellence </a:t>
            </a:r>
            <a:r>
              <a:rPr lang="pl-PL" sz="3200" dirty="0" smtClean="0">
                <a:latin typeface="Lato Light" panose="020F0302020204030203" pitchFamily="34" charset="-18"/>
              </a:rPr>
              <a:t>w ramach programu Marie Skłodowska-Curie </a:t>
            </a:r>
            <a:r>
              <a:rPr lang="pl-PL" sz="3200" dirty="0" err="1" smtClean="0">
                <a:latin typeface="Lato Light" panose="020F0302020204030203" pitchFamily="34" charset="-18"/>
              </a:rPr>
              <a:t>Actions</a:t>
            </a:r>
            <a:r>
              <a:rPr lang="pl-PL" sz="3200" dirty="0" smtClean="0">
                <a:latin typeface="Lato Light" panose="020F0302020204030203" pitchFamily="34" charset="-18"/>
              </a:rPr>
              <a:t> </a:t>
            </a:r>
            <a:r>
              <a:rPr lang="pl-PL" sz="3200" dirty="0" err="1" smtClean="0">
                <a:latin typeface="Lato Light" panose="020F0302020204030203" pitchFamily="34" charset="-18"/>
              </a:rPr>
              <a:t>Individual</a:t>
            </a:r>
            <a:r>
              <a:rPr lang="pl-PL" sz="3200" dirty="0" smtClean="0">
                <a:latin typeface="Lato Light" panose="020F0302020204030203" pitchFamily="34" charset="-18"/>
              </a:rPr>
              <a:t> </a:t>
            </a:r>
            <a:r>
              <a:rPr lang="pl-PL" sz="3200" dirty="0" err="1" smtClean="0">
                <a:latin typeface="Lato Light" panose="020F0302020204030203" pitchFamily="34" charset="-18"/>
              </a:rPr>
              <a:t>Fellowships</a:t>
            </a:r>
            <a:r>
              <a:rPr lang="pl-PL" sz="3200" dirty="0" smtClean="0">
                <a:latin typeface="Lato Light" panose="020F0302020204030203" pitchFamily="34" charset="-18"/>
              </a:rPr>
              <a:t> edycja 2019</a:t>
            </a:r>
            <a:r>
              <a:rPr lang="pl-PL" sz="3200" b="1" dirty="0" smtClean="0">
                <a:latin typeface="Lato Light" panose="020F0302020204030203" pitchFamily="34" charset="-18"/>
              </a:rPr>
              <a:t>.</a:t>
            </a:r>
            <a:endParaRPr lang="pl-PL" sz="32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dirty="0" smtClean="0">
                <a:latin typeface="Lato Light" panose="020F0302020204030203" pitchFamily="34" charset="-18"/>
              </a:rPr>
              <a:t>Pobyty </a:t>
            </a:r>
            <a:r>
              <a:rPr lang="pl-PL" sz="3200" dirty="0">
                <a:latin typeface="Lato Light" panose="020F0302020204030203" pitchFamily="34" charset="-18"/>
              </a:rPr>
              <a:t>zagranicznych naukowców w Polsce mogą trwać </a:t>
            </a:r>
            <a:r>
              <a:rPr lang="pl-PL" sz="3200" b="1" dirty="0">
                <a:latin typeface="Lato Light" panose="020F0302020204030203" pitchFamily="34" charset="-18"/>
              </a:rPr>
              <a:t>od 12 do 24 </a:t>
            </a:r>
            <a:r>
              <a:rPr lang="pl-PL" sz="3200" b="1" dirty="0" smtClean="0">
                <a:latin typeface="Lato Light" panose="020F0302020204030203" pitchFamily="34" charset="-18"/>
              </a:rPr>
              <a:t>miesięcy</a:t>
            </a:r>
          </a:p>
          <a:p>
            <a:pPr marL="685800" indent="-685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3200" b="1" dirty="0">
                <a:latin typeface="Lato Light" panose="020F0302020204030203" pitchFamily="34" charset="-18"/>
              </a:rPr>
              <a:t>Termin składania </a:t>
            </a:r>
            <a:r>
              <a:rPr lang="pl-PL" sz="3200" b="1" dirty="0" smtClean="0">
                <a:latin typeface="Lato Light" panose="020F0302020204030203" pitchFamily="34" charset="-18"/>
              </a:rPr>
              <a:t>wniosków</a:t>
            </a:r>
            <a:r>
              <a:rPr lang="pl-PL" sz="3200" dirty="0">
                <a:latin typeface="Lato Light" panose="020F0302020204030203" pitchFamily="34" charset="-18"/>
              </a:rPr>
              <a:t> </a:t>
            </a:r>
            <a:r>
              <a:rPr lang="pl-PL" sz="3200" dirty="0" smtClean="0">
                <a:latin typeface="Lato Light" panose="020F0302020204030203" pitchFamily="34" charset="-18"/>
              </a:rPr>
              <a:t>- Nabór </a:t>
            </a:r>
            <a:r>
              <a:rPr lang="pl-PL" sz="3200" dirty="0">
                <a:latin typeface="Lato Light" panose="020F0302020204030203" pitchFamily="34" charset="-18"/>
              </a:rPr>
              <a:t>wniosków w Programie </a:t>
            </a:r>
            <a:r>
              <a:rPr lang="pl-PL" sz="3200" dirty="0" smtClean="0">
                <a:latin typeface="Lato Light" panose="020F0302020204030203" pitchFamily="34" charset="-18"/>
              </a:rPr>
              <a:t>jest </a:t>
            </a:r>
            <a:r>
              <a:rPr lang="pl-PL" sz="3200" dirty="0">
                <a:latin typeface="Lato Light" panose="020F0302020204030203" pitchFamily="34" charset="-18"/>
              </a:rPr>
              <a:t>prowadzony </a:t>
            </a:r>
            <a:r>
              <a:rPr lang="pl-PL" sz="3200" b="1" dirty="0">
                <a:latin typeface="Lato Light" panose="020F0302020204030203" pitchFamily="34" charset="-18"/>
              </a:rPr>
              <a:t>w terminie od 15 września do 15 października 2020 roku</a:t>
            </a:r>
            <a:r>
              <a:rPr lang="pl-PL" sz="3200" dirty="0">
                <a:latin typeface="Lato Light" panose="020F0302020204030203" pitchFamily="34" charset="-18"/>
              </a:rPr>
              <a:t> do godz. 15:00</a:t>
            </a:r>
          </a:p>
          <a:p>
            <a:pPr marL="685800" indent="-685800"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kumimoji="0" lang="pl-PL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197509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326904" y="1025352"/>
            <a:ext cx="19690006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Program wymiany osobowej studentów i naukowców w ramach </a:t>
            </a:r>
            <a:r>
              <a:rPr lang="pl-PL" b="1" dirty="0" smtClean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/>
            </a:r>
            <a:br>
              <a:rPr lang="pl-PL" b="1" dirty="0" smtClean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</a:br>
            <a:r>
              <a:rPr lang="pl-PL" b="1" dirty="0" smtClean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współpracy </a:t>
            </a:r>
            <a:r>
              <a:rPr lang="pl-PL" b="1" dirty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bilateralnej - edycja 2020</a:t>
            </a:r>
            <a:endParaRPr lang="pl-PL" sz="7200" kern="0" dirty="0">
              <a:solidFill>
                <a:srgbClr val="C00000"/>
              </a:solidFill>
              <a:latin typeface="Lato Bold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567264" y="3808983"/>
            <a:ext cx="16057784" cy="70275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dirty="0">
                <a:latin typeface="Lato Light" panose="020F0302020204030203" pitchFamily="34" charset="-18"/>
              </a:rPr>
              <a:t>NAWA realizuje programy wymiany akademickiej w ramach umów bilateralnych i współpracy dwustronnej </a:t>
            </a:r>
            <a:r>
              <a:rPr lang="pl-PL" sz="3200" dirty="0" smtClean="0">
                <a:latin typeface="Lato Light" panose="020F0302020204030203" pitchFamily="34" charset="-18"/>
              </a:rPr>
              <a:t>m.in. z </a:t>
            </a:r>
            <a:r>
              <a:rPr lang="pl-PL" sz="3200" dirty="0">
                <a:latin typeface="Lato Light" panose="020F0302020204030203" pitchFamily="34" charset="-18"/>
              </a:rPr>
              <a:t>następującymi </a:t>
            </a:r>
            <a:r>
              <a:rPr lang="pl-PL" sz="3200" dirty="0" smtClean="0">
                <a:latin typeface="Lato Light" panose="020F0302020204030203" pitchFamily="34" charset="-18"/>
              </a:rPr>
              <a:t>krajami: Białoruś</a:t>
            </a:r>
            <a:r>
              <a:rPr lang="pl-PL" sz="3200" dirty="0">
                <a:latin typeface="Lato Light" panose="020F0302020204030203" pitchFamily="34" charset="-18"/>
              </a:rPr>
              <a:t>, Bułgaria, Chiny, Czechy, Egipt, Grecja, Japonia, </a:t>
            </a:r>
            <a:r>
              <a:rPr lang="pl-PL" sz="3200" dirty="0" smtClean="0">
                <a:latin typeface="Lato Light" panose="020F0302020204030203" pitchFamily="34" charset="-18"/>
              </a:rPr>
              <a:t>Kazachstan, Rumunia</a:t>
            </a:r>
            <a:r>
              <a:rPr lang="pl-PL" sz="3200" dirty="0">
                <a:latin typeface="Lato Light" panose="020F0302020204030203" pitchFamily="34" charset="-18"/>
              </a:rPr>
              <a:t>, Serbia, Słowacja, Słowenia, Ukraina, Węgry, </a:t>
            </a:r>
            <a:r>
              <a:rPr lang="pl-PL" sz="3200" dirty="0" smtClean="0">
                <a:latin typeface="Lato Light" panose="020F0302020204030203" pitchFamily="34" charset="-18"/>
              </a:rPr>
              <a:t>Wietnam.</a:t>
            </a:r>
          </a:p>
          <a:p>
            <a:pPr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endParaRPr lang="pl-PL" sz="32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3200" dirty="0">
                <a:latin typeface="Lato Light" panose="020F0302020204030203" pitchFamily="34" charset="-18"/>
              </a:rPr>
              <a:t>N</a:t>
            </a:r>
            <a:r>
              <a:rPr lang="pl-PL" sz="3200" dirty="0" smtClean="0">
                <a:latin typeface="Lato Light" panose="020F0302020204030203" pitchFamily="34" charset="-18"/>
              </a:rPr>
              <a:t>abór </a:t>
            </a:r>
            <a:r>
              <a:rPr lang="pl-PL" sz="3200" dirty="0">
                <a:latin typeface="Lato Light" panose="020F0302020204030203" pitchFamily="34" charset="-18"/>
              </a:rPr>
              <a:t>prowadzony jest </a:t>
            </a:r>
            <a:r>
              <a:rPr lang="pl-PL" sz="3200" b="1" dirty="0">
                <a:latin typeface="Lato Light" panose="020F0302020204030203" pitchFamily="34" charset="-18"/>
              </a:rPr>
              <a:t>wyłącznie</a:t>
            </a:r>
            <a:r>
              <a:rPr lang="pl-PL" sz="3200" dirty="0">
                <a:latin typeface="Lato Light" panose="020F0302020204030203" pitchFamily="34" charset="-18"/>
              </a:rPr>
              <a:t> za pośrednictwem </a:t>
            </a:r>
            <a:r>
              <a:rPr lang="pl-PL" sz="3200" b="1" dirty="0">
                <a:latin typeface="Lato Light" panose="020F0302020204030203" pitchFamily="34" charset="-18"/>
              </a:rPr>
              <a:t>systemu teleinformatycznego </a:t>
            </a:r>
            <a:r>
              <a:rPr lang="pl-PL" sz="3200" b="1" dirty="0" smtClean="0">
                <a:latin typeface="Lato Light" panose="020F0302020204030203" pitchFamily="34" charset="-18"/>
              </a:rPr>
              <a:t>NAWA</a:t>
            </a:r>
            <a:r>
              <a:rPr lang="pl-PL" sz="3200" dirty="0" smtClean="0">
                <a:latin typeface="Lato Light" panose="020F0302020204030203" pitchFamily="34" charset="-18"/>
              </a:rPr>
              <a:t> </a:t>
            </a:r>
            <a:r>
              <a:rPr lang="pl-PL" sz="3200" dirty="0">
                <a:latin typeface="Lato Light" panose="020F0302020204030203" pitchFamily="34" charset="-18"/>
              </a:rPr>
              <a:t>do dnia 18 grudnia 2020 r. do godziny 15:00 – chyba że w Regulaminie naboru do danego kraju wskazano inną datę.</a:t>
            </a:r>
          </a:p>
          <a:p>
            <a:pPr marL="685800" indent="-685800"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kumimoji="0" lang="pl-PL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2830960" y="593304"/>
            <a:ext cx="18650072" cy="17030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sz="5400" dirty="0" smtClean="0">
                <a:solidFill>
                  <a:srgbClr val="C00000"/>
                </a:solidFill>
                <a:latin typeface="Lato Bold"/>
                <a:cs typeface="Arial" panose="020B0604020202020204" pitchFamily="34" charset="0"/>
              </a:rPr>
              <a:t>Programy dla naukowców</a:t>
            </a:r>
            <a:endParaRPr lang="en-US" sz="5400" dirty="0">
              <a:solidFill>
                <a:srgbClr val="C00000"/>
              </a:solidFill>
              <a:latin typeface="Lato Bold"/>
              <a:cs typeface="Arial" panose="020B0604020202020204" pitchFamily="34" charset="0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6071320" y="2681536"/>
            <a:ext cx="16886046" cy="91512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</a:t>
            </a: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Polskie Powroty 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– </a:t>
            </a:r>
            <a:r>
              <a:rPr lang="pl-PL" sz="2800" dirty="0">
                <a:latin typeface="Lato Light" panose="020F0302020204030203" pitchFamily="34" charset="-18"/>
              </a:rPr>
              <a:t>P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rogram </a:t>
            </a:r>
            <a:r>
              <a:rPr lang="pl-PL" sz="2800" dirty="0" smtClean="0">
                <a:latin typeface="Lato Light" panose="020F0302020204030203" pitchFamily="34" charset="-18"/>
              </a:rPr>
              <a:t>umożliwia </a:t>
            </a:r>
            <a:r>
              <a:rPr lang="pl-PL" sz="2800" dirty="0">
                <a:latin typeface="Lato Light" panose="020F0302020204030203" pitchFamily="34" charset="-18"/>
              </a:rPr>
              <a:t>wyróżniającym się polskim naukowcom </a:t>
            </a:r>
            <a:r>
              <a:rPr lang="pl-PL" sz="2800" dirty="0" smtClean="0">
                <a:latin typeface="Lato Light" panose="020F0302020204030203" pitchFamily="34" charset="-18"/>
              </a:rPr>
              <a:t>powrót </a:t>
            </a:r>
            <a:r>
              <a:rPr lang="pl-PL" sz="2800" dirty="0">
                <a:latin typeface="Lato Light" panose="020F0302020204030203" pitchFamily="34" charset="-18"/>
              </a:rPr>
              <a:t>do kraju i podjęcie przez nich zatrudnienia w polskich uczelniach, instytutach naukowych lub instytutach </a:t>
            </a:r>
            <a:r>
              <a:rPr lang="pl-PL" sz="2800" dirty="0" smtClean="0">
                <a:latin typeface="Lato Light" panose="020F0302020204030203" pitchFamily="34" charset="-18"/>
              </a:rPr>
              <a:t>badawczych;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28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Profesura Gościnna NAWA 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2800" dirty="0">
                <a:latin typeface="Lato Light" panose="020F0302020204030203" pitchFamily="34" charset="-18"/>
              </a:rPr>
              <a:t>c</a:t>
            </a:r>
            <a:r>
              <a:rPr lang="pl-PL" sz="2800" dirty="0" smtClean="0">
                <a:latin typeface="Lato Light" panose="020F0302020204030203" pitchFamily="34" charset="-18"/>
              </a:rPr>
              <a:t>elem </a:t>
            </a:r>
            <a:r>
              <a:rPr lang="pl-PL" sz="2800" dirty="0">
                <a:latin typeface="Lato Light" panose="020F0302020204030203" pitchFamily="34" charset="-18"/>
              </a:rPr>
              <a:t>programu jest wspieranie najwyższej jakości działalności naukowo-badawczej i dydaktycznej prowadzonej przez polskie jednostki akademickie i naukowe, poprzez włączenie w te działania zagranicznych naukowców światowej </a:t>
            </a:r>
            <a:r>
              <a:rPr lang="pl-PL" sz="2800" dirty="0" smtClean="0">
                <a:latin typeface="Lato Light" panose="020F0302020204030203" pitchFamily="34" charset="-18"/>
              </a:rPr>
              <a:t>klasy</a:t>
            </a:r>
            <a:r>
              <a:rPr lang="pl-PL" sz="2800" dirty="0">
                <a:latin typeface="Lato Light" panose="020F0302020204030203" pitchFamily="34" charset="-18"/>
              </a:rPr>
              <a:t>;</a:t>
            </a:r>
            <a:endParaRPr lang="pl-PL" sz="2800" dirty="0" smtClean="0">
              <a:latin typeface="Lato Light" panose="020F0302020204030203" pitchFamily="34" charset="-18"/>
            </a:endParaRP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28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Program im. </a:t>
            </a:r>
            <a:r>
              <a:rPr kumimoji="0" lang="pl-PL" sz="2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Ulama</a:t>
            </a: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 </a:t>
            </a:r>
            <a:r>
              <a:rPr kumimoji="0" lang="pl-PL" sz="2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- </a:t>
            </a:r>
            <a:r>
              <a:rPr lang="pl-PL" sz="2800" dirty="0">
                <a:latin typeface="Lato Light" panose="020F0302020204030203" pitchFamily="34" charset="-18"/>
              </a:rPr>
              <a:t>w ramach programu możliwe jest zaproszenie do polskich instytucji nauki i szkolnictwa wyższego </a:t>
            </a:r>
            <a:r>
              <a:rPr lang="pl-PL" sz="2800" dirty="0" smtClean="0">
                <a:latin typeface="Lato Light" panose="020F0302020204030203" pitchFamily="34" charset="-18"/>
              </a:rPr>
              <a:t>naukowców </a:t>
            </a:r>
            <a:r>
              <a:rPr lang="pl-PL" sz="2800" dirty="0">
                <a:latin typeface="Lato Light" panose="020F0302020204030203" pitchFamily="34" charset="-18"/>
              </a:rPr>
              <a:t>pochodzących z różnych krajów na świecie, </a:t>
            </a:r>
            <a:r>
              <a:rPr lang="pl-PL" sz="2800" dirty="0" smtClean="0">
                <a:latin typeface="Lato Light" panose="020F0302020204030203" pitchFamily="34" charset="-18"/>
              </a:rPr>
              <a:t>reprezentujących </a:t>
            </a:r>
            <a:r>
              <a:rPr lang="pl-PL" sz="2800" dirty="0">
                <a:latin typeface="Lato Light" panose="020F0302020204030203" pitchFamily="34" charset="-18"/>
              </a:rPr>
              <a:t>wszystkie dziedziny </a:t>
            </a:r>
            <a:r>
              <a:rPr lang="pl-PL" sz="2800" dirty="0" smtClean="0">
                <a:latin typeface="Lato Light" panose="020F0302020204030203" pitchFamily="34" charset="-18"/>
              </a:rPr>
              <a:t>nauki;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28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800" b="1" dirty="0">
                <a:latin typeface="Lato Light" panose="020F0302020204030203" pitchFamily="34" charset="-18"/>
              </a:rPr>
              <a:t>Program im. prof. Walczaka </a:t>
            </a:r>
            <a:r>
              <a:rPr lang="pl-PL" sz="2800" dirty="0">
                <a:latin typeface="Lato Light" panose="020F0302020204030203" pitchFamily="34" charset="-18"/>
              </a:rPr>
              <a:t>to wspólna inicjatywa NAWA oraz Ministerstwa Zdrowia skierowana do naukowców z obszaru kardiologii, kardiochirurgii, onkologii, alergologii, diabetologii, psychiatrii oraz chorób </a:t>
            </a:r>
            <a:r>
              <a:rPr lang="pl-PL" sz="2800" dirty="0" smtClean="0">
                <a:latin typeface="Lato Light" panose="020F0302020204030203" pitchFamily="34" charset="-18"/>
              </a:rPr>
              <a:t>zakaźnych na pobyty badawcze w ośrodkach w Stanach Zjednoczonych;</a:t>
            </a: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endParaRPr lang="pl-PL" sz="28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kumimoji="0" lang="pl-PL" sz="2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Program im. </a:t>
            </a:r>
            <a:r>
              <a:rPr kumimoji="0" lang="pl-PL" sz="2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Lato Light" panose="020F0302020204030203" pitchFamily="34" charset="-18"/>
                <a:sym typeface="Helvetica Light"/>
              </a:rPr>
              <a:t>Bekker</a:t>
            </a:r>
            <a:r>
              <a:rPr lang="pl-PL" sz="2800" b="1" dirty="0" err="1" smtClean="0">
                <a:latin typeface="Lato Light" panose="020F0302020204030203" pitchFamily="34" charset="-18"/>
              </a:rPr>
              <a:t>a</a:t>
            </a:r>
            <a:r>
              <a:rPr lang="pl-PL" sz="2800" b="1" dirty="0" smtClean="0">
                <a:latin typeface="Lato Light" panose="020F0302020204030203" pitchFamily="34" charset="-18"/>
              </a:rPr>
              <a:t> </a:t>
            </a:r>
            <a:r>
              <a:rPr lang="pl-PL" sz="2800" dirty="0" smtClean="0">
                <a:latin typeface="Lato Light" panose="020F0302020204030203" pitchFamily="34" charset="-18"/>
              </a:rPr>
              <a:t>– umożliwia naukowcom zatrudnionym w polskich uczelniach odbycie stażu </a:t>
            </a:r>
            <a:r>
              <a:rPr lang="pl-PL" sz="2800" dirty="0">
                <a:latin typeface="Lato Light" panose="020F0302020204030203" pitchFamily="34" charset="-18"/>
              </a:rPr>
              <a:t>podoktorskiego, prowadzenia badań naukowych lub pozyskania materiałów do pracy naukowej w renomowanych ośrodkach </a:t>
            </a:r>
            <a:r>
              <a:rPr lang="pl-PL" sz="2800" dirty="0" smtClean="0">
                <a:latin typeface="Lato Light" panose="020F0302020204030203" pitchFamily="34" charset="-18"/>
              </a:rPr>
              <a:t>zagranicznych. </a:t>
            </a:r>
            <a:r>
              <a:rPr lang="pl-PL" sz="2800" dirty="0">
                <a:latin typeface="Lato Light" panose="020F0302020204030203" pitchFamily="34" charset="-18"/>
              </a:rPr>
              <a:t>Do </a:t>
            </a:r>
            <a:r>
              <a:rPr lang="pl-PL" sz="2800" dirty="0" smtClean="0">
                <a:latin typeface="Lato Light" panose="020F0302020204030203" pitchFamily="34" charset="-18"/>
              </a:rPr>
              <a:t>edycji w </a:t>
            </a:r>
            <a:r>
              <a:rPr lang="pl-PL" sz="2800" dirty="0">
                <a:latin typeface="Lato Light" panose="020F0302020204030203" pitchFamily="34" charset="-18"/>
              </a:rPr>
              <a:t>2021 r. włączeni zostaną także doktoranci.</a:t>
            </a: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2800" dirty="0" smtClean="0">
              <a:latin typeface="Lato Light" panose="020F0302020204030203" pitchFamily="34" charset="-18"/>
            </a:endParaRPr>
          </a:p>
          <a:p>
            <a:pPr marL="685800" indent="-685800" algn="just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kumimoji="0" lang="pl-PL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  <a:p>
            <a:pPr algn="just" fontAlgn="auto" hangingPunct="0">
              <a:spcBef>
                <a:spcPts val="0"/>
              </a:spcBef>
              <a:spcAft>
                <a:spcPts val="0"/>
              </a:spcAft>
            </a:pPr>
            <a:r>
              <a:rPr lang="pl-PL" sz="2800" dirty="0">
                <a:latin typeface="Lato Light" panose="020F0302020204030203" pitchFamily="34" charset="-18"/>
              </a:rPr>
              <a:t> </a:t>
            </a:r>
            <a:r>
              <a:rPr lang="pl-PL" sz="2800" dirty="0" smtClean="0">
                <a:latin typeface="Lato Light" panose="020F0302020204030203" pitchFamily="34" charset="-18"/>
              </a:rPr>
              <a:t>        Pełna i szczegółowa oferta programów dla naukowców</a:t>
            </a:r>
            <a:r>
              <a:rPr lang="pl-PL" sz="2800" dirty="0">
                <a:latin typeface="Lato Light" panose="020F0302020204030203" pitchFamily="34" charset="-18"/>
              </a:rPr>
              <a:t>:  </a:t>
            </a:r>
            <a:r>
              <a:rPr lang="pl-PL" sz="2800" dirty="0">
                <a:latin typeface="Lato Light" panose="020F0302020204030203" pitchFamily="34" charset="-18"/>
                <a:hlinkClick r:id="rId2"/>
              </a:rPr>
              <a:t>https://</a:t>
            </a:r>
            <a:r>
              <a:rPr lang="pl-PL" sz="2800" dirty="0" smtClean="0">
                <a:latin typeface="Lato Light" panose="020F0302020204030203" pitchFamily="34" charset="-18"/>
                <a:hlinkClick r:id="rId2"/>
              </a:rPr>
              <a:t>nawa.gov.pl/naukowcy</a:t>
            </a:r>
            <a:r>
              <a:rPr lang="pl-PL" sz="2800" dirty="0" smtClean="0">
                <a:latin typeface="Lato Light" panose="020F0302020204030203" pitchFamily="34" charset="-18"/>
              </a:rPr>
              <a:t> </a:t>
            </a:r>
            <a:endParaRPr kumimoji="0" lang="pl-PL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04" y="305272"/>
            <a:ext cx="3672408" cy="3014663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/>
        </p:nvSpPr>
        <p:spPr>
          <a:xfrm>
            <a:off x="7439472" y="809328"/>
            <a:ext cx="11305257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50800" tIns="50800" rIns="50800" bIns="50800" spcCol="38100" anchor="ctr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7200" kern="0" dirty="0" smtClean="0">
                <a:solidFill>
                  <a:srgbClr val="DB173D"/>
                </a:solidFill>
                <a:latin typeface="Lato Bold"/>
              </a:rPr>
              <a:t>Programy dla instytucji</a:t>
            </a:r>
            <a:endParaRPr lang="pl-PL" sz="7200" kern="0" dirty="0">
              <a:solidFill>
                <a:srgbClr val="DB173D"/>
              </a:solidFill>
              <a:latin typeface="Lato Bold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6719392" y="3113584"/>
            <a:ext cx="14545616" cy="856644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lang="pl-PL" dirty="0">
                <a:latin typeface="Lato Light" panose="020F0302020204030203" pitchFamily="34" charset="-18"/>
              </a:rPr>
              <a:t>Do podstawowych zadań NAWA należy inicjowanie i realizowanie działań wspierających proces umiędzynarodowienia polskich uczelni i jednostek naukowych. </a:t>
            </a:r>
            <a:endParaRPr lang="pl-PL" dirty="0" smtClean="0">
              <a:latin typeface="Lato Light" panose="020F0302020204030203" pitchFamily="34" charset="-18"/>
            </a:endParaRPr>
          </a:p>
          <a:p>
            <a:pPr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endParaRPr lang="pl-PL" dirty="0">
              <a:latin typeface="Lato Light" panose="020F0302020204030203" pitchFamily="34" charset="-18"/>
            </a:endParaRPr>
          </a:p>
          <a:p>
            <a:pPr algn="just" fontAlgn="auto" hangingPunct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lang="pl-PL" dirty="0" smtClean="0">
                <a:latin typeface="Lato Light" panose="020F0302020204030203" pitchFamily="34" charset="-18"/>
              </a:rPr>
              <a:t>Pomocą </a:t>
            </a:r>
            <a:r>
              <a:rPr lang="pl-PL" dirty="0">
                <a:latin typeface="Lato Light" panose="020F0302020204030203" pitchFamily="34" charset="-18"/>
              </a:rPr>
              <a:t>w realizacji tego </a:t>
            </a:r>
            <a:r>
              <a:rPr lang="pl-PL">
                <a:latin typeface="Lato Light" panose="020F0302020204030203" pitchFamily="34" charset="-18"/>
              </a:rPr>
              <a:t>zadania </a:t>
            </a:r>
            <a:r>
              <a:rPr lang="pl-PL" smtClean="0">
                <a:latin typeface="Lato Light" panose="020F0302020204030203" pitchFamily="34" charset="-18"/>
              </a:rPr>
              <a:t>są </a:t>
            </a:r>
            <a:r>
              <a:rPr lang="pl-PL" dirty="0">
                <a:latin typeface="Lato Light" panose="020F0302020204030203" pitchFamily="34" charset="-18"/>
              </a:rPr>
              <a:t>programy wspierające przede wszystkim nawiązywanie międzynarodowych partnerstw, rozwijanie potencjału uczelni pod kątem oferowanych programów, jak też przygotowania organizacyjnego w zakresie umiędzynarodowienia.</a:t>
            </a:r>
            <a:endParaRPr kumimoji="0" lang="pl-PL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Lato Light" panose="020F0302020204030203" pitchFamily="34" charset="-18"/>
              <a:sym typeface="Helvetica Light"/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28" y="530946"/>
            <a:ext cx="3627673" cy="297794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2904</TotalTime>
  <Words>316</Words>
  <Application>Microsoft Office PowerPoint</Application>
  <PresentationFormat>Niestandardowy</PresentationFormat>
  <Paragraphs>128</Paragraphs>
  <Slides>20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9" baseType="lpstr">
      <vt:lpstr>Arial</vt:lpstr>
      <vt:lpstr>Calibri</vt:lpstr>
      <vt:lpstr>Helvetica</vt:lpstr>
      <vt:lpstr>Helvetica Light</vt:lpstr>
      <vt:lpstr>Helvetica Neue</vt:lpstr>
      <vt:lpstr>Lato Bold</vt:lpstr>
      <vt:lpstr>Lato Light</vt:lpstr>
      <vt:lpstr>Wingdings</vt:lpstr>
      <vt:lpstr>White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Malwina Górecka</dc:creator>
  <cp:lastModifiedBy>Radosław Wojnowski</cp:lastModifiedBy>
  <cp:revision>209</cp:revision>
  <dcterms:modified xsi:type="dcterms:W3CDTF">2020-10-23T07:46:37Z</dcterms:modified>
</cp:coreProperties>
</file>