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60" r:id="rId3"/>
    <p:sldId id="313" r:id="rId4"/>
    <p:sldId id="340" r:id="rId5"/>
    <p:sldId id="342" r:id="rId6"/>
    <p:sldId id="314" r:id="rId7"/>
    <p:sldId id="325" r:id="rId8"/>
    <p:sldId id="344" r:id="rId9"/>
    <p:sldId id="347" r:id="rId10"/>
    <p:sldId id="346" r:id="rId11"/>
    <p:sldId id="348" r:id="rId12"/>
    <p:sldId id="350" r:id="rId13"/>
    <p:sldId id="357" r:id="rId14"/>
    <p:sldId id="354" r:id="rId15"/>
    <p:sldId id="355" r:id="rId16"/>
    <p:sldId id="356" r:id="rId17"/>
    <p:sldId id="358" r:id="rId18"/>
    <p:sldId id="359" r:id="rId19"/>
    <p:sldId id="273" r:id="rId20"/>
  </p:sldIdLst>
  <p:sldSz cx="9144000" cy="6858000" type="screen4x3"/>
  <p:notesSz cx="6794500" cy="99314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A7F14A1D-C31B-4945-8A9C-4606739E0BF8}">
          <p14:sldIdLst>
            <p14:sldId id="256"/>
            <p14:sldId id="260"/>
            <p14:sldId id="313"/>
            <p14:sldId id="340"/>
            <p14:sldId id="342"/>
            <p14:sldId id="314"/>
            <p14:sldId id="325"/>
            <p14:sldId id="344"/>
            <p14:sldId id="347"/>
            <p14:sldId id="346"/>
            <p14:sldId id="348"/>
            <p14:sldId id="350"/>
            <p14:sldId id="357"/>
            <p14:sldId id="354"/>
            <p14:sldId id="355"/>
            <p14:sldId id="356"/>
            <p14:sldId id="358"/>
            <p14:sldId id="359"/>
            <p14:sldId id="273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28">
          <p15:clr>
            <a:srgbClr val="A4A3A4"/>
          </p15:clr>
        </p15:guide>
        <p15:guide id="4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 pośredni 2 — Ak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81" autoAdjust="0"/>
    <p:restoredTop sz="94629" autoAdjust="0"/>
  </p:normalViewPr>
  <p:slideViewPr>
    <p:cSldViewPr>
      <p:cViewPr varScale="1">
        <p:scale>
          <a:sx n="107" d="100"/>
          <a:sy n="107" d="100"/>
        </p:scale>
        <p:origin x="-167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43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58" y="-120"/>
      </p:cViewPr>
      <p:guideLst>
        <p:guide orient="horz" pos="2880"/>
        <p:guide orient="horz" pos="3128"/>
        <p:guide pos="216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onikaWozniak\AppData\Local\Temp\umowy2013-04-22-1.csv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</c:spPr>
          <c:invertIfNegative val="0"/>
          <c:dLbls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mtClean="0"/>
                      <a:t>4</a:t>
                    </a:r>
                    <a:r>
                      <a:rPr lang="en-US" baseline="0" smtClean="0"/>
                      <a:t> 494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Arkusz1!$A$2:$A$9</c:f>
              <c:numCache>
                <c:formatCode>General</c:formatCode>
                <c:ptCount val="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</c:numCache>
            </c:numRef>
          </c:cat>
          <c:val>
            <c:numRef>
              <c:f>Arkusz1!$B$2:$B$9</c:f>
              <c:numCache>
                <c:formatCode>General</c:formatCode>
                <c:ptCount val="8"/>
                <c:pt idx="0">
                  <c:v>11</c:v>
                </c:pt>
                <c:pt idx="1">
                  <c:v>423</c:v>
                </c:pt>
                <c:pt idx="2">
                  <c:v>449</c:v>
                </c:pt>
                <c:pt idx="3">
                  <c:v>498</c:v>
                </c:pt>
                <c:pt idx="4" formatCode="#,##0">
                  <c:v>2547</c:v>
                </c:pt>
                <c:pt idx="5" formatCode="#,##0">
                  <c:v>4643</c:v>
                </c:pt>
                <c:pt idx="6" formatCode="#,##0">
                  <c:v>4494</c:v>
                </c:pt>
                <c:pt idx="7" formatCode="#,##0">
                  <c:v>5318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389184"/>
        <c:axId val="36916032"/>
      </c:barChart>
      <c:catAx>
        <c:axId val="313891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6916032"/>
        <c:crosses val="autoZero"/>
        <c:auto val="1"/>
        <c:lblAlgn val="ctr"/>
        <c:lblOffset val="100"/>
        <c:noMultiLvlLbl val="0"/>
      </c:catAx>
      <c:valAx>
        <c:axId val="369160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3891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>
          <a:latin typeface="Calibri" panose="020F0502020204030204" pitchFamily="34" charset="0"/>
        </a:defRPr>
      </a:pPr>
      <a:endParaRPr lang="pl-PL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354668925674925"/>
          <c:y val="4.3692132799016077E-2"/>
          <c:w val="0.82962698884675334"/>
          <c:h val="0.675589891721432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Arkusz16!$B$2</c:f>
              <c:strCache>
                <c:ptCount val="1"/>
                <c:pt idx="0">
                  <c:v>Wartość całkowita umów (zł)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</c:spPr>
          <c:invertIfNegative val="0"/>
          <c:cat>
            <c:strRef>
              <c:f>Arkusz16!$A$3:$A$18</c:f>
              <c:strCache>
                <c:ptCount val="16"/>
                <c:pt idx="0">
                  <c:v>mazowieckie</c:v>
                </c:pt>
                <c:pt idx="1">
                  <c:v>małopolskie</c:v>
                </c:pt>
                <c:pt idx="2">
                  <c:v>śląskie</c:v>
                </c:pt>
                <c:pt idx="3">
                  <c:v>dolnośląskie</c:v>
                </c:pt>
                <c:pt idx="4">
                  <c:v>wielkopolskie</c:v>
                </c:pt>
                <c:pt idx="5">
                  <c:v>pomorskie</c:v>
                </c:pt>
                <c:pt idx="6">
                  <c:v>łódzkie</c:v>
                </c:pt>
                <c:pt idx="7">
                  <c:v>zachodniopomorskie</c:v>
                </c:pt>
                <c:pt idx="8">
                  <c:v>lubelskie</c:v>
                </c:pt>
                <c:pt idx="9">
                  <c:v>kujawsko-pomorskie</c:v>
                </c:pt>
                <c:pt idx="10">
                  <c:v>podkarpackie</c:v>
                </c:pt>
                <c:pt idx="11">
                  <c:v>świętokrzyskie</c:v>
                </c:pt>
                <c:pt idx="12">
                  <c:v>podlaskie</c:v>
                </c:pt>
                <c:pt idx="13">
                  <c:v>warmińsko-mazurskie</c:v>
                </c:pt>
                <c:pt idx="14">
                  <c:v>opolskie</c:v>
                </c:pt>
                <c:pt idx="15">
                  <c:v>lubuskie</c:v>
                </c:pt>
              </c:strCache>
            </c:strRef>
          </c:cat>
          <c:val>
            <c:numRef>
              <c:f>Arkusz16!$B$3:$B$18</c:f>
              <c:numCache>
                <c:formatCode>#,##0\ "zł"</c:formatCode>
                <c:ptCount val="16"/>
                <c:pt idx="0">
                  <c:v>1385907454.5100005</c:v>
                </c:pt>
                <c:pt idx="1">
                  <c:v>1002478607.0600002</c:v>
                </c:pt>
                <c:pt idx="2">
                  <c:v>665494081.38</c:v>
                </c:pt>
                <c:pt idx="3">
                  <c:v>731572986.49000001</c:v>
                </c:pt>
                <c:pt idx="4">
                  <c:v>371864202.51000011</c:v>
                </c:pt>
                <c:pt idx="5">
                  <c:v>487638406.66999996</c:v>
                </c:pt>
                <c:pt idx="6">
                  <c:v>259351676.2599999</c:v>
                </c:pt>
                <c:pt idx="7">
                  <c:v>176477856.49000004</c:v>
                </c:pt>
                <c:pt idx="8">
                  <c:v>405337323.21999991</c:v>
                </c:pt>
                <c:pt idx="9">
                  <c:v>127567515.39</c:v>
                </c:pt>
                <c:pt idx="10">
                  <c:v>185577379.82000002</c:v>
                </c:pt>
                <c:pt idx="11">
                  <c:v>78974724.859999999</c:v>
                </c:pt>
                <c:pt idx="12">
                  <c:v>141981943.05999997</c:v>
                </c:pt>
                <c:pt idx="13">
                  <c:v>99300089.329999998</c:v>
                </c:pt>
                <c:pt idx="14">
                  <c:v>36885653.990000002</c:v>
                </c:pt>
                <c:pt idx="15">
                  <c:v>47085828.489999995</c:v>
                </c:pt>
              </c:numCache>
            </c:numRef>
          </c:val>
        </c:ser>
        <c:ser>
          <c:idx val="1"/>
          <c:order val="1"/>
          <c:tx>
            <c:strRef>
              <c:f>Arkusz16!$C$2</c:f>
              <c:strCache>
                <c:ptCount val="1"/>
                <c:pt idx="0">
                  <c:v>Kwota Dofinansowania umów (zł)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cat>
            <c:strRef>
              <c:f>Arkusz16!$A$3:$A$18</c:f>
              <c:strCache>
                <c:ptCount val="16"/>
                <c:pt idx="0">
                  <c:v>mazowieckie</c:v>
                </c:pt>
                <c:pt idx="1">
                  <c:v>małopolskie</c:v>
                </c:pt>
                <c:pt idx="2">
                  <c:v>śląskie</c:v>
                </c:pt>
                <c:pt idx="3">
                  <c:v>dolnośląskie</c:v>
                </c:pt>
                <c:pt idx="4">
                  <c:v>wielkopolskie</c:v>
                </c:pt>
                <c:pt idx="5">
                  <c:v>pomorskie</c:v>
                </c:pt>
                <c:pt idx="6">
                  <c:v>łódzkie</c:v>
                </c:pt>
                <c:pt idx="7">
                  <c:v>zachodniopomorskie</c:v>
                </c:pt>
                <c:pt idx="8">
                  <c:v>lubelskie</c:v>
                </c:pt>
                <c:pt idx="9">
                  <c:v>kujawsko-pomorskie</c:v>
                </c:pt>
                <c:pt idx="10">
                  <c:v>podkarpackie</c:v>
                </c:pt>
                <c:pt idx="11">
                  <c:v>świętokrzyskie</c:v>
                </c:pt>
                <c:pt idx="12">
                  <c:v>podlaskie</c:v>
                </c:pt>
                <c:pt idx="13">
                  <c:v>warmińsko-mazurskie</c:v>
                </c:pt>
                <c:pt idx="14">
                  <c:v>opolskie</c:v>
                </c:pt>
                <c:pt idx="15">
                  <c:v>lubuskie</c:v>
                </c:pt>
              </c:strCache>
            </c:strRef>
          </c:cat>
          <c:val>
            <c:numRef>
              <c:f>Arkusz16!$C$3:$C$18</c:f>
              <c:numCache>
                <c:formatCode>#,##0\ "zł"</c:formatCode>
                <c:ptCount val="16"/>
                <c:pt idx="0">
                  <c:v>1312784094.2900007</c:v>
                </c:pt>
                <c:pt idx="1">
                  <c:v>959487363.64000022</c:v>
                </c:pt>
                <c:pt idx="2">
                  <c:v>635427145.85000002</c:v>
                </c:pt>
                <c:pt idx="3">
                  <c:v>681177321.92000008</c:v>
                </c:pt>
                <c:pt idx="4">
                  <c:v>359649462.95000005</c:v>
                </c:pt>
                <c:pt idx="5">
                  <c:v>474972444.90999997</c:v>
                </c:pt>
                <c:pt idx="6">
                  <c:v>240363178.15999994</c:v>
                </c:pt>
                <c:pt idx="7">
                  <c:v>171204192.61000001</c:v>
                </c:pt>
                <c:pt idx="8">
                  <c:v>385189570.4799999</c:v>
                </c:pt>
                <c:pt idx="9">
                  <c:v>128002892.18999998</c:v>
                </c:pt>
                <c:pt idx="10">
                  <c:v>183959286.29000005</c:v>
                </c:pt>
                <c:pt idx="11">
                  <c:v>78375303.859999999</c:v>
                </c:pt>
                <c:pt idx="12">
                  <c:v>140733471.78999996</c:v>
                </c:pt>
                <c:pt idx="13">
                  <c:v>93328349.030000001</c:v>
                </c:pt>
                <c:pt idx="14">
                  <c:v>36701264.170000002</c:v>
                </c:pt>
                <c:pt idx="15">
                  <c:v>46071313.649999999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390208"/>
        <c:axId val="36918912"/>
      </c:barChart>
      <c:scatterChart>
        <c:scatterStyle val="lineMarker"/>
        <c:varyColors val="0"/>
        <c:ser>
          <c:idx val="2"/>
          <c:order val="2"/>
          <c:tx>
            <c:strRef>
              <c:f>Arkusz16!$D$2</c:f>
              <c:strCache>
                <c:ptCount val="1"/>
                <c:pt idx="0">
                  <c:v>Liczba podpisanych umów (szt)</c:v>
                </c:pt>
              </c:strCache>
            </c:strRef>
          </c:tx>
          <c:spPr>
            <a:ln w="28575">
              <a:noFill/>
            </a:ln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 i="0"/>
                </a:pPr>
                <a:endParaRPr lang="pl-P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xVal>
            <c:strRef>
              <c:f>Arkusz16!$A$3:$A$18</c:f>
              <c:strCache>
                <c:ptCount val="16"/>
                <c:pt idx="0">
                  <c:v>mazowieckie</c:v>
                </c:pt>
                <c:pt idx="1">
                  <c:v>małopolskie</c:v>
                </c:pt>
                <c:pt idx="2">
                  <c:v>śląskie</c:v>
                </c:pt>
                <c:pt idx="3">
                  <c:v>dolnośląskie</c:v>
                </c:pt>
                <c:pt idx="4">
                  <c:v>wielkopolskie</c:v>
                </c:pt>
                <c:pt idx="5">
                  <c:v>pomorskie</c:v>
                </c:pt>
                <c:pt idx="6">
                  <c:v>łódzkie</c:v>
                </c:pt>
                <c:pt idx="7">
                  <c:v>zachodniopomorskie</c:v>
                </c:pt>
                <c:pt idx="8">
                  <c:v>lubelskie</c:v>
                </c:pt>
                <c:pt idx="9">
                  <c:v>kujawsko-pomorskie</c:v>
                </c:pt>
                <c:pt idx="10">
                  <c:v>podkarpackie</c:v>
                </c:pt>
                <c:pt idx="11">
                  <c:v>świętokrzyskie</c:v>
                </c:pt>
                <c:pt idx="12">
                  <c:v>podlaskie</c:v>
                </c:pt>
                <c:pt idx="13">
                  <c:v>warmińsko-mazurskie</c:v>
                </c:pt>
                <c:pt idx="14">
                  <c:v>opolskie</c:v>
                </c:pt>
                <c:pt idx="15">
                  <c:v>lubuskie</c:v>
                </c:pt>
              </c:strCache>
            </c:strRef>
          </c:xVal>
          <c:yVal>
            <c:numRef>
              <c:f>Arkusz16!$D$3:$D$18</c:f>
              <c:numCache>
                <c:formatCode>General</c:formatCode>
                <c:ptCount val="16"/>
                <c:pt idx="0">
                  <c:v>381</c:v>
                </c:pt>
                <c:pt idx="1">
                  <c:v>226</c:v>
                </c:pt>
                <c:pt idx="2">
                  <c:v>140</c:v>
                </c:pt>
                <c:pt idx="3">
                  <c:v>134</c:v>
                </c:pt>
                <c:pt idx="4">
                  <c:v>109</c:v>
                </c:pt>
                <c:pt idx="5">
                  <c:v>105</c:v>
                </c:pt>
                <c:pt idx="6">
                  <c:v>75</c:v>
                </c:pt>
                <c:pt idx="7">
                  <c:v>64</c:v>
                </c:pt>
                <c:pt idx="8">
                  <c:v>57</c:v>
                </c:pt>
                <c:pt idx="9">
                  <c:v>47</c:v>
                </c:pt>
                <c:pt idx="10">
                  <c:v>40</c:v>
                </c:pt>
                <c:pt idx="11">
                  <c:v>26</c:v>
                </c:pt>
                <c:pt idx="12">
                  <c:v>24</c:v>
                </c:pt>
                <c:pt idx="13">
                  <c:v>24</c:v>
                </c:pt>
                <c:pt idx="14">
                  <c:v>16</c:v>
                </c:pt>
                <c:pt idx="15">
                  <c:v>14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6920064"/>
        <c:axId val="36919488"/>
      </c:scatterChart>
      <c:catAx>
        <c:axId val="313902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pl-PL"/>
          </a:p>
        </c:txPr>
        <c:crossAx val="36918912"/>
        <c:crosses val="autoZero"/>
        <c:auto val="1"/>
        <c:lblAlgn val="ctr"/>
        <c:lblOffset val="100"/>
        <c:noMultiLvlLbl val="0"/>
      </c:catAx>
      <c:valAx>
        <c:axId val="36918912"/>
        <c:scaling>
          <c:orientation val="minMax"/>
        </c:scaling>
        <c:delete val="0"/>
        <c:axPos val="l"/>
        <c:numFmt formatCode="#,##0\ &quot;zł&quot;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pl-PL"/>
          </a:p>
        </c:txPr>
        <c:crossAx val="31390208"/>
        <c:crosses val="autoZero"/>
        <c:crossBetween val="between"/>
      </c:valAx>
      <c:valAx>
        <c:axId val="36919488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pl-PL"/>
          </a:p>
        </c:txPr>
        <c:crossAx val="36920064"/>
        <c:crosses val="max"/>
        <c:crossBetween val="midCat"/>
      </c:valAx>
      <c:valAx>
        <c:axId val="36920064"/>
        <c:scaling>
          <c:orientation val="minMax"/>
        </c:scaling>
        <c:delete val="1"/>
        <c:axPos val="b"/>
        <c:majorTickMark val="out"/>
        <c:minorTickMark val="none"/>
        <c:tickLblPos val="nextTo"/>
        <c:crossAx val="36919488"/>
        <c:crosses val="autoZero"/>
        <c:crossBetween val="midCat"/>
      </c:valAx>
      <c:spPr>
        <a:solidFill>
          <a:schemeClr val="bg1"/>
        </a:solidFill>
      </c:spPr>
    </c:plotArea>
    <c:legend>
      <c:legendPos val="b"/>
      <c:layout>
        <c:manualLayout>
          <c:xMode val="edge"/>
          <c:yMode val="edge"/>
          <c:x val="0.14047131337258822"/>
          <c:y val="0.93023994986472547"/>
          <c:w val="0.72787572214198426"/>
          <c:h val="4.4919304740787799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Arkusz3!$D$52</c:f>
              <c:strCache>
                <c:ptCount val="1"/>
                <c:pt idx="0">
                  <c:v>Wartość umów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chemeClr val="accent6">
                  <a:lumMod val="50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6">
                  <a:lumMod val="50000"/>
                </a:schemeClr>
              </a:solidFill>
            </c:spPr>
          </c:dPt>
          <c:dPt>
            <c:idx val="5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</c:spPr>
          </c:dPt>
          <c:dPt>
            <c:idx val="7"/>
            <c:invertIfNegative val="0"/>
            <c:bubble3D val="0"/>
            <c:spPr>
              <a:solidFill>
                <a:schemeClr val="accent6">
                  <a:lumMod val="5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c:spPr>
          </c:dPt>
          <c:dPt>
            <c:idx val="8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</c:spPr>
          </c:dPt>
          <c:dPt>
            <c:idx val="10"/>
            <c:invertIfNegative val="0"/>
            <c:bubble3D val="0"/>
            <c:spPr>
              <a:solidFill>
                <a:schemeClr val="accent6">
                  <a:lumMod val="5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c:spPr>
          </c:dPt>
          <c:dPt>
            <c:idx val="11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</c:spPr>
          </c:dPt>
          <c:dPt>
            <c:idx val="13"/>
            <c:invertIfNegative val="0"/>
            <c:bubble3D val="0"/>
            <c:spPr>
              <a:solidFill>
                <a:schemeClr val="accent6">
                  <a:lumMod val="50000"/>
                </a:schemeClr>
              </a:solidFill>
            </c:spPr>
          </c:dPt>
          <c:dPt>
            <c:idx val="14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</c:spPr>
          </c:dPt>
          <c:dPt>
            <c:idx val="16"/>
            <c:invertIfNegative val="0"/>
            <c:bubble3D val="0"/>
            <c:spPr>
              <a:solidFill>
                <a:schemeClr val="accent6">
                  <a:lumMod val="50000"/>
                </a:schemeClr>
              </a:solidFill>
            </c:spPr>
          </c:dPt>
          <c:dPt>
            <c:idx val="17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</c:spPr>
          </c:dPt>
          <c:cat>
            <c:multiLvlStrRef>
              <c:f>Arkusz3!$B$53:$C$73</c:f>
              <c:multiLvlStrCache>
                <c:ptCount val="21"/>
                <c:lvl>
                  <c:pt idx="0">
                    <c:v>2011</c:v>
                  </c:pt>
                  <c:pt idx="1">
                    <c:v>2012</c:v>
                  </c:pt>
                  <c:pt idx="2">
                    <c:v>2013</c:v>
                  </c:pt>
                  <c:pt idx="3">
                    <c:v>2011</c:v>
                  </c:pt>
                  <c:pt idx="4">
                    <c:v>2012</c:v>
                  </c:pt>
                  <c:pt idx="5">
                    <c:v>2013</c:v>
                  </c:pt>
                  <c:pt idx="6">
                    <c:v>2011</c:v>
                  </c:pt>
                  <c:pt idx="7">
                    <c:v>2012</c:v>
                  </c:pt>
                  <c:pt idx="8">
                    <c:v>2013</c:v>
                  </c:pt>
                  <c:pt idx="9">
                    <c:v>2011</c:v>
                  </c:pt>
                  <c:pt idx="10">
                    <c:v>2012</c:v>
                  </c:pt>
                  <c:pt idx="11">
                    <c:v>2013</c:v>
                  </c:pt>
                  <c:pt idx="12">
                    <c:v>2011</c:v>
                  </c:pt>
                  <c:pt idx="13">
                    <c:v>2012</c:v>
                  </c:pt>
                  <c:pt idx="14">
                    <c:v>2013</c:v>
                  </c:pt>
                  <c:pt idx="15">
                    <c:v>2011</c:v>
                  </c:pt>
                  <c:pt idx="16">
                    <c:v>2012</c:v>
                  </c:pt>
                  <c:pt idx="17">
                    <c:v>2013</c:v>
                  </c:pt>
                  <c:pt idx="18">
                    <c:v>2011</c:v>
                  </c:pt>
                  <c:pt idx="19">
                    <c:v>2012</c:v>
                  </c:pt>
                  <c:pt idx="20">
                    <c:v>2013</c:v>
                  </c:pt>
                </c:lvl>
                <c:lvl>
                  <c:pt idx="0">
                    <c:v>Konsorcja</c:v>
                  </c:pt>
                  <c:pt idx="3">
                    <c:v>Przedsiębiorstwa</c:v>
                  </c:pt>
                  <c:pt idx="6">
                    <c:v>Uniwersytety</c:v>
                  </c:pt>
                  <c:pt idx="9">
                    <c:v>Instytuty badawcze</c:v>
                  </c:pt>
                  <c:pt idx="12">
                    <c:v>Instytuty badawcze PAN</c:v>
                  </c:pt>
                  <c:pt idx="15">
                    <c:v>NGO</c:v>
                  </c:pt>
                  <c:pt idx="18">
                    <c:v>Inne</c:v>
                  </c:pt>
                </c:lvl>
              </c:multiLvlStrCache>
            </c:multiLvlStrRef>
          </c:cat>
          <c:val>
            <c:numRef>
              <c:f>Arkusz3!$D$53:$D$73</c:f>
              <c:numCache>
                <c:formatCode>"zł"#,##0.00_);[Red]\("zł"#,##0.00\)</c:formatCode>
                <c:ptCount val="21"/>
                <c:pt idx="0">
                  <c:v>66.57938</c:v>
                </c:pt>
                <c:pt idx="1">
                  <c:v>1448.7179100000001</c:v>
                </c:pt>
                <c:pt idx="2">
                  <c:v>2188.634</c:v>
                </c:pt>
                <c:pt idx="3">
                  <c:v>589.75</c:v>
                </c:pt>
                <c:pt idx="4">
                  <c:v>1223.81</c:v>
                </c:pt>
                <c:pt idx="5">
                  <c:v>323</c:v>
                </c:pt>
                <c:pt idx="6">
                  <c:v>298.39999999999998</c:v>
                </c:pt>
                <c:pt idx="7">
                  <c:v>1040.2</c:v>
                </c:pt>
                <c:pt idx="8">
                  <c:v>814.49</c:v>
                </c:pt>
                <c:pt idx="9">
                  <c:v>168.4</c:v>
                </c:pt>
                <c:pt idx="10">
                  <c:v>115.15</c:v>
                </c:pt>
                <c:pt idx="11">
                  <c:v>57.966999999999999</c:v>
                </c:pt>
                <c:pt idx="12">
                  <c:v>36.9</c:v>
                </c:pt>
                <c:pt idx="13">
                  <c:v>122.48</c:v>
                </c:pt>
                <c:pt idx="14">
                  <c:v>232.80099999999999</c:v>
                </c:pt>
                <c:pt idx="15">
                  <c:v>4.78</c:v>
                </c:pt>
                <c:pt idx="16">
                  <c:v>20.34</c:v>
                </c:pt>
                <c:pt idx="17">
                  <c:v>16.355295810000001</c:v>
                </c:pt>
                <c:pt idx="18">
                  <c:v>1.48</c:v>
                </c:pt>
                <c:pt idx="19">
                  <c:v>1.4703876999999999</c:v>
                </c:pt>
                <c:pt idx="20">
                  <c:v>4.9166497209999998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7395712"/>
        <c:axId val="36960448"/>
      </c:barChart>
      <c:scatterChart>
        <c:scatterStyle val="lineMarker"/>
        <c:varyColors val="0"/>
        <c:ser>
          <c:idx val="1"/>
          <c:order val="1"/>
          <c:tx>
            <c:strRef>
              <c:f>Arkusz3!$E$52</c:f>
              <c:strCache>
                <c:ptCount val="1"/>
                <c:pt idx="0">
                  <c:v>Ilość umów</c:v>
                </c:pt>
              </c:strCache>
            </c:strRef>
          </c:tx>
          <c:spPr>
            <a:ln w="47625">
              <a:noFill/>
            </a:ln>
          </c:spPr>
          <c:marker>
            <c:symbol val="square"/>
            <c:size val="4"/>
          </c:marker>
          <c:dLbls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xVal>
            <c:multiLvlStrRef>
              <c:f>Arkusz3!$B$53:$C$73</c:f>
              <c:multiLvlStrCache>
                <c:ptCount val="21"/>
                <c:lvl>
                  <c:pt idx="0">
                    <c:v>2011</c:v>
                  </c:pt>
                  <c:pt idx="1">
                    <c:v>2012</c:v>
                  </c:pt>
                  <c:pt idx="2">
                    <c:v>2013</c:v>
                  </c:pt>
                  <c:pt idx="3">
                    <c:v>2011</c:v>
                  </c:pt>
                  <c:pt idx="4">
                    <c:v>2012</c:v>
                  </c:pt>
                  <c:pt idx="5">
                    <c:v>2013</c:v>
                  </c:pt>
                  <c:pt idx="6">
                    <c:v>2011</c:v>
                  </c:pt>
                  <c:pt idx="7">
                    <c:v>2012</c:v>
                  </c:pt>
                  <c:pt idx="8">
                    <c:v>2013</c:v>
                  </c:pt>
                  <c:pt idx="9">
                    <c:v>2011</c:v>
                  </c:pt>
                  <c:pt idx="10">
                    <c:v>2012</c:v>
                  </c:pt>
                  <c:pt idx="11">
                    <c:v>2013</c:v>
                  </c:pt>
                  <c:pt idx="12">
                    <c:v>2011</c:v>
                  </c:pt>
                  <c:pt idx="13">
                    <c:v>2012</c:v>
                  </c:pt>
                  <c:pt idx="14">
                    <c:v>2013</c:v>
                  </c:pt>
                  <c:pt idx="15">
                    <c:v>2011</c:v>
                  </c:pt>
                  <c:pt idx="16">
                    <c:v>2012</c:v>
                  </c:pt>
                  <c:pt idx="17">
                    <c:v>2013</c:v>
                  </c:pt>
                  <c:pt idx="18">
                    <c:v>2011</c:v>
                  </c:pt>
                  <c:pt idx="19">
                    <c:v>2012</c:v>
                  </c:pt>
                  <c:pt idx="20">
                    <c:v>2013</c:v>
                  </c:pt>
                </c:lvl>
                <c:lvl>
                  <c:pt idx="0">
                    <c:v>Konsorcja</c:v>
                  </c:pt>
                  <c:pt idx="3">
                    <c:v>Przedsiębiorstwa</c:v>
                  </c:pt>
                  <c:pt idx="6">
                    <c:v>Uniwersytety</c:v>
                  </c:pt>
                  <c:pt idx="9">
                    <c:v>Instytuty badawcze</c:v>
                  </c:pt>
                  <c:pt idx="12">
                    <c:v>Instytuty badawcze PAN</c:v>
                  </c:pt>
                  <c:pt idx="15">
                    <c:v>NGO</c:v>
                  </c:pt>
                  <c:pt idx="18">
                    <c:v>Inne</c:v>
                  </c:pt>
                </c:lvl>
              </c:multiLvlStrCache>
            </c:multiLvlStrRef>
          </c:xVal>
          <c:yVal>
            <c:numRef>
              <c:f>Arkusz3!$E$53:$E$73</c:f>
              <c:numCache>
                <c:formatCode>General</c:formatCode>
                <c:ptCount val="21"/>
                <c:pt idx="0">
                  <c:v>23</c:v>
                </c:pt>
                <c:pt idx="1">
                  <c:v>332</c:v>
                </c:pt>
                <c:pt idx="2">
                  <c:v>393</c:v>
                </c:pt>
                <c:pt idx="3">
                  <c:v>225</c:v>
                </c:pt>
                <c:pt idx="4">
                  <c:v>328</c:v>
                </c:pt>
                <c:pt idx="5">
                  <c:v>103</c:v>
                </c:pt>
                <c:pt idx="6">
                  <c:v>175</c:v>
                </c:pt>
                <c:pt idx="7">
                  <c:v>295</c:v>
                </c:pt>
                <c:pt idx="8">
                  <c:v>245</c:v>
                </c:pt>
                <c:pt idx="9">
                  <c:v>68</c:v>
                </c:pt>
                <c:pt idx="10">
                  <c:v>52</c:v>
                </c:pt>
                <c:pt idx="11">
                  <c:v>57</c:v>
                </c:pt>
                <c:pt idx="12">
                  <c:v>33</c:v>
                </c:pt>
                <c:pt idx="13">
                  <c:v>34</c:v>
                </c:pt>
                <c:pt idx="14">
                  <c:v>33</c:v>
                </c:pt>
                <c:pt idx="15">
                  <c:v>12</c:v>
                </c:pt>
                <c:pt idx="16">
                  <c:v>18</c:v>
                </c:pt>
                <c:pt idx="17">
                  <c:v>10</c:v>
                </c:pt>
                <c:pt idx="18">
                  <c:v>5</c:v>
                </c:pt>
                <c:pt idx="19">
                  <c:v>5</c:v>
                </c:pt>
                <c:pt idx="20">
                  <c:v>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6417216"/>
        <c:axId val="136414336"/>
      </c:scatterChart>
      <c:catAx>
        <c:axId val="137395712"/>
        <c:scaling>
          <c:orientation val="minMax"/>
        </c:scaling>
        <c:delete val="0"/>
        <c:axPos val="b"/>
        <c:majorTickMark val="out"/>
        <c:minorTickMark val="none"/>
        <c:tickLblPos val="nextTo"/>
        <c:crossAx val="36960448"/>
        <c:crosses val="autoZero"/>
        <c:auto val="1"/>
        <c:lblAlgn val="ctr"/>
        <c:lblOffset val="100"/>
        <c:noMultiLvlLbl val="0"/>
      </c:catAx>
      <c:valAx>
        <c:axId val="36960448"/>
        <c:scaling>
          <c:orientation val="minMax"/>
          <c:max val="350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m</a:t>
                </a:r>
                <a:r>
                  <a:rPr lang="pl-PL"/>
                  <a:t>l</a:t>
                </a:r>
                <a:r>
                  <a:rPr lang="en-US"/>
                  <a:t>n PLN</a:t>
                </a:r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crossAx val="137395712"/>
        <c:crosses val="autoZero"/>
        <c:crossBetween val="between"/>
        <c:majorUnit val="500"/>
        <c:minorUnit val="100"/>
      </c:valAx>
      <c:valAx>
        <c:axId val="136414336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crossAx val="136417216"/>
        <c:crosses val="max"/>
        <c:crossBetween val="midCat"/>
      </c:valAx>
      <c:valAx>
        <c:axId val="136417216"/>
        <c:scaling>
          <c:orientation val="minMax"/>
        </c:scaling>
        <c:delete val="1"/>
        <c:axPos val="b"/>
        <c:majorTickMark val="out"/>
        <c:minorTickMark val="none"/>
        <c:tickLblPos val="none"/>
        <c:crossAx val="136414336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100">
          <a:latin typeface="Calibri" panose="020F0502020204030204" pitchFamily="34" charset="0"/>
        </a:defRPr>
      </a:pPr>
      <a:endParaRPr lang="pl-PL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Arkusz5!$E$14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3.987479652019353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907667264023805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374021244016366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680750448017854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680750448017854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Arkusz5!$D$15:$D$20</c:f>
              <c:strCache>
                <c:ptCount val="6"/>
                <c:pt idx="0">
                  <c:v>Nauki inżynieryjne i przyrodnicze</c:v>
                </c:pt>
                <c:pt idx="1">
                  <c:v>Nauki społeczne</c:v>
                </c:pt>
                <c:pt idx="2">
                  <c:v>Nauki medyczne i nauki o zdrowiu</c:v>
                </c:pt>
                <c:pt idx="3">
                  <c:v>Nauki rolnicze</c:v>
                </c:pt>
                <c:pt idx="4">
                  <c:v>Nauki przyrodnicze</c:v>
                </c:pt>
                <c:pt idx="5">
                  <c:v>Nauki humanistyczne</c:v>
                </c:pt>
              </c:strCache>
            </c:strRef>
          </c:cat>
          <c:val>
            <c:numRef>
              <c:f>Arkusz5!$E$15:$E$20</c:f>
              <c:numCache>
                <c:formatCode>0%</c:formatCode>
                <c:ptCount val="6"/>
                <c:pt idx="0">
                  <c:v>0.6966604823747683</c:v>
                </c:pt>
                <c:pt idx="1">
                  <c:v>0.14192949907235627</c:v>
                </c:pt>
                <c:pt idx="2">
                  <c:v>7.5139146567718001E-2</c:v>
                </c:pt>
                <c:pt idx="3">
                  <c:v>4.3599257884972174E-2</c:v>
                </c:pt>
                <c:pt idx="4">
                  <c:v>3.525046382189239E-2</c:v>
                </c:pt>
                <c:pt idx="5">
                  <c:v>7.4211502782931382E-3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6083968"/>
        <c:axId val="36955840"/>
      </c:barChart>
      <c:catAx>
        <c:axId val="136083968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pl-PL"/>
          </a:p>
        </c:txPr>
        <c:crossAx val="36955840"/>
        <c:crosses val="autoZero"/>
        <c:auto val="1"/>
        <c:lblAlgn val="ctr"/>
        <c:lblOffset val="100"/>
        <c:noMultiLvlLbl val="0"/>
      </c:catAx>
      <c:valAx>
        <c:axId val="36955840"/>
        <c:scaling>
          <c:orientation val="minMax"/>
          <c:max val="0.70000000000000018"/>
        </c:scaling>
        <c:delete val="0"/>
        <c:axPos val="t"/>
        <c:majorGridlines/>
        <c:numFmt formatCode="0%" sourceLinked="1"/>
        <c:majorTickMark val="out"/>
        <c:minorTickMark val="none"/>
        <c:tickLblPos val="nextTo"/>
        <c:crossAx val="1360839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>
          <a:latin typeface="Calibri" panose="020F0502020204030204" pitchFamily="34" charset="0"/>
          <a:ea typeface="Arial Unicode MS" pitchFamily="34" charset="-128"/>
          <a:cs typeface="Arial Unicode MS" pitchFamily="34" charset="-128"/>
        </a:defRPr>
      </a:pPr>
      <a:endParaRPr lang="pl-PL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0.58282</cdr:x>
      <cdr:y>0.05333</cdr:y>
    </cdr:from>
    <cdr:to>
      <cdr:x>0.92747</cdr:x>
      <cdr:y>0.14667</cdr:y>
    </cdr:to>
    <cdr:sp macro="" textlink="">
      <cdr:nvSpPr>
        <cdr:cNvPr id="2" name="pole tekstowe 1"/>
        <cdr:cNvSpPr txBox="1"/>
      </cdr:nvSpPr>
      <cdr:spPr>
        <a:xfrm xmlns:a="http://schemas.openxmlformats.org/drawingml/2006/main">
          <a:off x="4992448" y="288032"/>
          <a:ext cx="2952328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l-PL" sz="1100" b="1" dirty="0" smtClean="0"/>
            <a:t>Wartość umów  </a:t>
          </a:r>
          <a:r>
            <a:rPr lang="pl-PL" sz="1100" b="1" dirty="0" smtClean="0">
              <a:solidFill>
                <a:schemeClr val="accent3">
                  <a:lumMod val="75000"/>
                </a:schemeClr>
              </a:solidFill>
            </a:rPr>
            <a:t>2011</a:t>
          </a:r>
          <a:r>
            <a:rPr lang="pl-PL" sz="1100" b="1" dirty="0" smtClean="0"/>
            <a:t> / </a:t>
          </a:r>
          <a:r>
            <a:rPr lang="pl-PL" sz="1100" b="1" dirty="0" smtClean="0">
              <a:solidFill>
                <a:schemeClr val="tx2">
                  <a:lumMod val="60000"/>
                  <a:lumOff val="40000"/>
                </a:schemeClr>
              </a:solidFill>
            </a:rPr>
            <a:t>2012</a:t>
          </a:r>
          <a:r>
            <a:rPr lang="pl-PL" sz="1100" b="1" dirty="0" smtClean="0"/>
            <a:t> / </a:t>
          </a:r>
          <a:r>
            <a:rPr lang="pl-PL" sz="1100" b="1" dirty="0" smtClean="0">
              <a:solidFill>
                <a:schemeClr val="accent5">
                  <a:lumMod val="75000"/>
                </a:schemeClr>
              </a:solidFill>
            </a:rPr>
            <a:t>2013</a:t>
          </a:r>
        </a:p>
        <a:p xmlns:a="http://schemas.openxmlformats.org/drawingml/2006/main">
          <a:r>
            <a:rPr lang="pl-PL" b="1" dirty="0" smtClean="0">
              <a:solidFill>
                <a:schemeClr val="accent2">
                  <a:lumMod val="50000"/>
                </a:schemeClr>
              </a:solidFill>
              <a:latin typeface="Times New Roman"/>
              <a:cs typeface="Times New Roman"/>
            </a:rPr>
            <a:t>■ </a:t>
          </a:r>
          <a:r>
            <a:rPr lang="pl-PL" b="1" dirty="0" smtClean="0">
              <a:solidFill>
                <a:schemeClr val="accent2">
                  <a:lumMod val="50000"/>
                </a:schemeClr>
              </a:solidFill>
            </a:rPr>
            <a:t>Liczba umów</a:t>
          </a:r>
          <a:endParaRPr lang="pl-PL" sz="1100" b="1" dirty="0">
            <a:solidFill>
              <a:schemeClr val="accent2">
                <a:lumMod val="50000"/>
              </a:schemeClr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1F5F23-3BCA-44C1-A029-03B9083543B5}" type="datetimeFigureOut">
              <a:rPr lang="pl-PL" smtClean="0"/>
              <a:t>2014-06-11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414BEC-5EA4-414B-ADE7-562C945418E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302182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78BC09-F209-4843-BE9C-61107EBBE531}" type="datetimeFigureOut">
              <a:rPr lang="pl-PL" smtClean="0"/>
              <a:t>2014-06-11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91F7D2-14CB-4435-AA80-B336283CBE5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90014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1F7D2-14CB-4435-AA80-B336283CBE56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884630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1F7D2-14CB-4435-AA80-B336283CBE56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88463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34603"/>
            <a:ext cx="9360024" cy="699390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226568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31640" y="335699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 dirty="0"/>
          </a:p>
        </p:txBody>
      </p:sp>
      <p:sp>
        <p:nvSpPr>
          <p:cNvPr id="6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1115616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pl-PL" sz="100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defRPr>
            </a:lvl1pPr>
          </a:lstStyle>
          <a:p>
            <a:fld id="{74C96C60-C926-464E-B1D7-A9CB57455A3E}" type="datetime4">
              <a:rPr lang="pl-PL" smtClean="0"/>
              <a:t>11 czerwca 2014</a:t>
            </a:fld>
            <a:endParaRPr lang="pl-PL" dirty="0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5796136" y="6492875"/>
            <a:ext cx="2232248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ct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l-PL" smtClean="0"/>
              <a:t>Akademia Morska w Szczecinie</a:t>
            </a:r>
            <a:endParaRPr lang="pl-PL" dirty="0" smtClean="0"/>
          </a:p>
        </p:txBody>
      </p:sp>
      <p:sp>
        <p:nvSpPr>
          <p:cNvPr id="9" name="Text Box 2"/>
          <p:cNvSpPr txBox="1">
            <a:spLocks noChangeArrowheads="1"/>
          </p:cNvSpPr>
          <p:nvPr userDrawn="1"/>
        </p:nvSpPr>
        <p:spPr bwMode="auto">
          <a:xfrm>
            <a:off x="899592" y="267090"/>
            <a:ext cx="5184576" cy="31741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pl-PL" sz="1800" b="0" i="0" u="none" strike="noStrike" kern="1200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Calibri" pitchFamily="34" charset="0"/>
                <a:ea typeface="+mn-ea"/>
                <a:cs typeface="Arial" pitchFamily="34" charset="0"/>
              </a:rPr>
              <a:t>Narodowe Centrum Badań i Rozwoju</a:t>
            </a:r>
          </a:p>
        </p:txBody>
      </p:sp>
      <p:pic>
        <p:nvPicPr>
          <p:cNvPr id="10" name="Obraz 9" descr="Rysunek1"/>
          <p:cNvPicPr/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15045" y="320417"/>
            <a:ext cx="527050" cy="362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571703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6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pl-PL" sz="1000" smtClean="0">
                <a:solidFill>
                  <a:schemeClr val="bg1">
                    <a:lumMod val="50000"/>
                  </a:schemeClr>
                </a:solidFill>
                <a:effectLst/>
              </a:defRPr>
            </a:lvl1pPr>
          </a:lstStyle>
          <a:p>
            <a:fld id="{8304D7B3-4AFF-40BC-9BA6-70C26FB9137F}" type="datetime4">
              <a:rPr lang="pl-PL" smtClean="0"/>
              <a:t>11 czerwca 2014</a:t>
            </a:fld>
            <a:endParaRPr lang="pl-PL" dirty="0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6444208" y="6381328"/>
            <a:ext cx="2232248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ctr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pl-PL" smtClean="0"/>
              <a:t>Akademia Morska w Szczecinie</a:t>
            </a:r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206627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6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pl-PL" sz="1000" smtClean="0">
                <a:solidFill>
                  <a:schemeClr val="bg1">
                    <a:lumMod val="50000"/>
                  </a:schemeClr>
                </a:solidFill>
                <a:effectLst/>
              </a:defRPr>
            </a:lvl1pPr>
          </a:lstStyle>
          <a:p>
            <a:fld id="{E461C6FF-E3A4-40C7-B21A-87A4A01EAF58}" type="datetime4">
              <a:rPr lang="pl-PL" smtClean="0"/>
              <a:t>11 czerwca 2014</a:t>
            </a:fld>
            <a:endParaRPr lang="pl-PL" dirty="0"/>
          </a:p>
        </p:txBody>
      </p:sp>
      <p:sp>
        <p:nvSpPr>
          <p:cNvPr id="7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6444208" y="6381328"/>
            <a:ext cx="2232248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ctr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pl-PL" smtClean="0"/>
              <a:t>Akademia Morska w Szczecinie</a:t>
            </a:r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40687247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36970" y="1124744"/>
            <a:ext cx="8260174" cy="72008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39788" y="1916832"/>
            <a:ext cx="8229600" cy="3849291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13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pl-PL" sz="1000" smtClean="0">
                <a:solidFill>
                  <a:schemeClr val="bg1">
                    <a:lumMod val="50000"/>
                  </a:schemeClr>
                </a:solidFill>
                <a:effectLst/>
              </a:defRPr>
            </a:lvl1pPr>
          </a:lstStyle>
          <a:p>
            <a:fld id="{9DB3C63B-1034-4C2D-8288-8EF05EE35C24}" type="datetime4">
              <a:rPr lang="pl-PL" smtClean="0"/>
              <a:t>11 czerwca 2014</a:t>
            </a:fld>
            <a:endParaRPr lang="pl-PL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6444208" y="6381328"/>
            <a:ext cx="2232248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ctr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pl-PL" smtClean="0"/>
              <a:t>Akademia Morska w Szczecinie</a:t>
            </a:r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1117593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pl-PL" sz="1000" smtClean="0">
                <a:solidFill>
                  <a:schemeClr val="bg1">
                    <a:lumMod val="50000"/>
                  </a:schemeClr>
                </a:solidFill>
                <a:effectLst/>
              </a:defRPr>
            </a:lvl1pPr>
          </a:lstStyle>
          <a:p>
            <a:fld id="{FDA84A48-FA42-485C-A9FE-9663833F6153}" type="datetime4">
              <a:rPr lang="pl-PL" smtClean="0"/>
              <a:t>11 czerwca 2014</a:t>
            </a:fld>
            <a:endParaRPr lang="pl-PL" dirty="0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6444208" y="6381328"/>
            <a:ext cx="2232248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ctr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pl-PL" smtClean="0"/>
              <a:t>Akademia Morska w Szczecinie</a:t>
            </a:r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3366912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916832"/>
            <a:ext cx="4038600" cy="4209331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16832"/>
            <a:ext cx="4038600" cy="4209331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pl-PL" sz="1000" smtClean="0">
                <a:solidFill>
                  <a:schemeClr val="bg1">
                    <a:lumMod val="50000"/>
                  </a:schemeClr>
                </a:solidFill>
                <a:effectLst/>
              </a:defRPr>
            </a:lvl1pPr>
          </a:lstStyle>
          <a:p>
            <a:fld id="{EBFCCF2F-556A-4BD2-950F-04F8D76E5405}" type="datetime4">
              <a:rPr lang="pl-PL" smtClean="0"/>
              <a:t>11 czerwca 2014</a:t>
            </a:fld>
            <a:endParaRPr lang="pl-PL" dirty="0"/>
          </a:p>
        </p:txBody>
      </p:sp>
      <p:sp>
        <p:nvSpPr>
          <p:cNvPr id="9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6444208" y="6381328"/>
            <a:ext cx="2232248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ctr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pl-PL" smtClean="0"/>
              <a:t>Akademia Morska w Szczecinie</a:t>
            </a:r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18931501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67544" y="2060848"/>
            <a:ext cx="4040188" cy="711770"/>
          </a:xfrm>
        </p:spPr>
        <p:txBody>
          <a:bodyPr anchor="b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852935"/>
            <a:ext cx="4040188" cy="3273227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4008" y="2060848"/>
            <a:ext cx="4041775" cy="711770"/>
          </a:xfrm>
        </p:spPr>
        <p:txBody>
          <a:bodyPr anchor="b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852935"/>
            <a:ext cx="4041775" cy="3273227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9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pl-PL" sz="1000" smtClean="0">
                <a:solidFill>
                  <a:schemeClr val="bg1">
                    <a:lumMod val="50000"/>
                  </a:schemeClr>
                </a:solidFill>
                <a:effectLst/>
              </a:defRPr>
            </a:lvl1pPr>
          </a:lstStyle>
          <a:p>
            <a:fld id="{217FF777-77BE-4D37-B0B5-692DB1DB8A59}" type="datetime4">
              <a:rPr lang="pl-PL" smtClean="0"/>
              <a:t>11 czerwca 2014</a:t>
            </a:fld>
            <a:endParaRPr lang="pl-PL" dirty="0"/>
          </a:p>
        </p:txBody>
      </p:sp>
      <p:sp>
        <p:nvSpPr>
          <p:cNvPr id="11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6444208" y="6381328"/>
            <a:ext cx="2232248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ctr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pl-PL" smtClean="0"/>
              <a:t>Akademia Morska w Szczecinie</a:t>
            </a:r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4054681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pl-PL" sz="1000" smtClean="0">
                <a:solidFill>
                  <a:schemeClr val="bg1">
                    <a:lumMod val="50000"/>
                  </a:schemeClr>
                </a:solidFill>
                <a:effectLst/>
              </a:defRPr>
            </a:lvl1pPr>
          </a:lstStyle>
          <a:p>
            <a:fld id="{F2978810-086F-4BB1-B22E-6102C068BDC8}" type="datetime4">
              <a:rPr lang="pl-PL" smtClean="0"/>
              <a:t>11 czerwca 2014</a:t>
            </a:fld>
            <a:endParaRPr lang="pl-PL" dirty="0"/>
          </a:p>
        </p:txBody>
      </p:sp>
      <p:sp>
        <p:nvSpPr>
          <p:cNvPr id="7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6444208" y="6381328"/>
            <a:ext cx="2232248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ctr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pl-PL" smtClean="0"/>
              <a:t>Akademia Morska w Szczecinie</a:t>
            </a:r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5152900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pl-PL" sz="1000" smtClean="0">
                <a:solidFill>
                  <a:schemeClr val="bg1">
                    <a:lumMod val="50000"/>
                  </a:schemeClr>
                </a:solidFill>
                <a:effectLst/>
              </a:defRPr>
            </a:lvl1pPr>
          </a:lstStyle>
          <a:p>
            <a:fld id="{22EA2A17-95C7-4EB5-B0F9-5FB36AB82BB1}" type="datetime4">
              <a:rPr lang="pl-PL" smtClean="0"/>
              <a:t>11 czerwca 2014</a:t>
            </a:fld>
            <a:endParaRPr lang="pl-PL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6444208" y="6381328"/>
            <a:ext cx="2232248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ctr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pl-PL" smtClean="0"/>
              <a:t>Akademia Morska w Szczecinie</a:t>
            </a:r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20383213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3008313" cy="742404"/>
          </a:xfrm>
        </p:spPr>
        <p:txBody>
          <a:bodyPr anchor="b">
            <a:normAutofit/>
          </a:bodyPr>
          <a:lstStyle>
            <a:lvl1pPr algn="l">
              <a:defRPr sz="2200" b="1"/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692696"/>
            <a:ext cx="5111750" cy="5433467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pl-PL" sz="1000" smtClean="0">
                <a:solidFill>
                  <a:schemeClr val="bg1">
                    <a:lumMod val="50000"/>
                  </a:schemeClr>
                </a:solidFill>
                <a:effectLst/>
              </a:defRPr>
            </a:lvl1pPr>
          </a:lstStyle>
          <a:p>
            <a:fld id="{CB274422-B7A9-4E94-B728-0842E103E5C9}" type="datetime4">
              <a:rPr lang="pl-PL" smtClean="0"/>
              <a:t>11 czerwca 2014</a:t>
            </a:fld>
            <a:endParaRPr lang="pl-PL" dirty="0"/>
          </a:p>
        </p:txBody>
      </p:sp>
      <p:sp>
        <p:nvSpPr>
          <p:cNvPr id="9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6444208" y="6381328"/>
            <a:ext cx="2232248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ctr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pl-PL" smtClean="0"/>
              <a:t>Akademia Morska w Szczecinie</a:t>
            </a:r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15844458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pl-PL" sz="1000" smtClean="0">
                <a:solidFill>
                  <a:schemeClr val="bg1">
                    <a:lumMod val="50000"/>
                  </a:schemeClr>
                </a:solidFill>
                <a:effectLst/>
              </a:defRPr>
            </a:lvl1pPr>
          </a:lstStyle>
          <a:p>
            <a:fld id="{B60F18DD-5FB2-40AC-B483-D15C4E561A45}" type="datetime4">
              <a:rPr lang="pl-PL" smtClean="0"/>
              <a:t>11 czerwca 2014</a:t>
            </a:fld>
            <a:endParaRPr lang="pl-PL" dirty="0"/>
          </a:p>
        </p:txBody>
      </p:sp>
      <p:sp>
        <p:nvSpPr>
          <p:cNvPr id="7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6444208" y="6381328"/>
            <a:ext cx="2232248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ctr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pl-PL" smtClean="0"/>
              <a:t>Akademia Morska w Szczecinie</a:t>
            </a:r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448249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36970" y="1124744"/>
            <a:ext cx="8260174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39788" y="1916832"/>
            <a:ext cx="8229600" cy="38492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Kliknij, aby edytować style wzorca tekstu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899592" y="267090"/>
            <a:ext cx="5184576" cy="31741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pl-PL" sz="1800" b="0" i="0" u="none" strike="noStrike" kern="1200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Calibri" pitchFamily="34" charset="0"/>
                <a:ea typeface="+mn-ea"/>
                <a:cs typeface="Arial" pitchFamily="34" charset="0"/>
              </a:rPr>
              <a:t>Narodowe Centrum Badań i Rozwoju</a:t>
            </a:r>
          </a:p>
        </p:txBody>
      </p:sp>
      <p:pic>
        <p:nvPicPr>
          <p:cNvPr id="7" name="Obraz 6" descr="Rysunek1"/>
          <p:cNvPicPr/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15045" y="320417"/>
            <a:ext cx="527050" cy="362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Łącznik prostoliniowy 12"/>
          <p:cNvCxnSpPr/>
          <p:nvPr/>
        </p:nvCxnSpPr>
        <p:spPr>
          <a:xfrm>
            <a:off x="467544" y="6309320"/>
            <a:ext cx="82296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pl-PL" sz="1000" smtClean="0">
                <a:solidFill>
                  <a:schemeClr val="bg1">
                    <a:lumMod val="50000"/>
                  </a:schemeClr>
                </a:solidFill>
                <a:effectLst/>
              </a:defRPr>
            </a:lvl1pPr>
          </a:lstStyle>
          <a:p>
            <a:fld id="{4411358D-0DFD-4794-8F4E-8B811F15AAF5}" type="datetime4">
              <a:rPr lang="pl-PL" smtClean="0"/>
              <a:t>11 czerwca 2014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6228184" y="6381328"/>
            <a:ext cx="24689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pl-PL" smtClean="0"/>
              <a:t>Akademia Morska w Szczecinie</a:t>
            </a:r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3946534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sldNum="0" hdr="0"/>
  <p:txStyles>
    <p:titleStyle>
      <a:lvl1pPr algn="l" defTabSz="914400" rtl="0" eaLnBrk="1" latinLnBrk="0" hangingPunct="1">
        <a:spcBef>
          <a:spcPct val="0"/>
        </a:spcBef>
        <a:buNone/>
        <a:defRPr kumimoji="0" lang="pl-PL" sz="2400" b="1" i="0" u="none" strike="noStrike" kern="1200" cap="none" normalizeH="0" baseline="0" dirty="0" smtClean="0">
          <a:ln>
            <a:noFill/>
          </a:ln>
          <a:solidFill>
            <a:schemeClr val="bg1">
              <a:lumMod val="50000"/>
            </a:schemeClr>
          </a:solidFill>
          <a:effectLst/>
          <a:latin typeface="Calibri" pitchFamily="34" charset="0"/>
          <a:ea typeface="+mn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0"/>
        </a:spcBef>
        <a:buFont typeface="Wingdings" pitchFamily="2" charset="2"/>
        <a:buChar char="Ø"/>
        <a:defRPr kumimoji="0" lang="pl-PL" sz="2200" b="0" i="0" u="none" strike="noStrike" kern="1200" cap="none" normalizeH="0" baseline="0" dirty="0" smtClean="0">
          <a:ln>
            <a:noFill/>
          </a:ln>
          <a:solidFill>
            <a:schemeClr val="bg1">
              <a:lumMod val="50000"/>
            </a:schemeClr>
          </a:solidFill>
          <a:effectLst/>
          <a:latin typeface="Calibri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itchFamily="2" charset="2"/>
        <a:buChar char="v"/>
        <a:defRPr kumimoji="0" lang="pl-PL" sz="2000" b="0" i="0" u="none" strike="noStrike" kern="1200" cap="none" normalizeH="0" baseline="0" dirty="0" smtClean="0">
          <a:ln>
            <a:noFill/>
          </a:ln>
          <a:solidFill>
            <a:schemeClr val="bg1">
              <a:lumMod val="50000"/>
            </a:schemeClr>
          </a:solidFill>
          <a:effectLst/>
          <a:latin typeface="Calibri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itchFamily="2" charset="2"/>
        <a:buChar char="ü"/>
        <a:defRPr kumimoji="0" lang="pl-PL" sz="1800" b="0" i="0" u="none" strike="noStrike" kern="1200" cap="none" normalizeH="0" baseline="0" dirty="0" smtClean="0">
          <a:ln>
            <a:noFill/>
          </a:ln>
          <a:solidFill>
            <a:schemeClr val="bg1">
              <a:lumMod val="50000"/>
            </a:schemeClr>
          </a:solidFill>
          <a:effectLst/>
          <a:latin typeface="Calibri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Wingdings" pitchFamily="2" charset="2"/>
        <a:buChar char="§"/>
        <a:defRPr kumimoji="0" lang="pl-PL" sz="1600" b="0" i="0" u="none" strike="noStrike" kern="1200" cap="none" normalizeH="0" baseline="0" dirty="0" smtClean="0">
          <a:ln>
            <a:noFill/>
          </a:ln>
          <a:solidFill>
            <a:schemeClr val="bg1">
              <a:lumMod val="50000"/>
            </a:schemeClr>
          </a:solidFill>
          <a:effectLst/>
          <a:latin typeface="Calibri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pl-PL" sz="1400" b="0" i="0" u="none" strike="noStrike" kern="1200" cap="none" normalizeH="0" baseline="0" dirty="0" smtClean="0">
          <a:ln>
            <a:noFill/>
          </a:ln>
          <a:solidFill>
            <a:schemeClr val="bg1">
              <a:lumMod val="50000"/>
            </a:schemeClr>
          </a:solidFill>
          <a:effectLst/>
          <a:latin typeface="Calibri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Obraz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5578"/>
            <a:ext cx="9398865" cy="6913575"/>
          </a:xfrm>
          <a:prstGeom prst="rect">
            <a:avLst/>
          </a:prstGeom>
        </p:spPr>
      </p:pic>
      <p:pic>
        <p:nvPicPr>
          <p:cNvPr id="20" name="Picture 2" descr="C:\Users\m.pytlarczyk\Documents\Logo\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797152"/>
            <a:ext cx="1712590" cy="1098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Symbol zastępczy stopki 4"/>
          <p:cNvSpPr txBox="1">
            <a:spLocks/>
          </p:cNvSpPr>
          <p:nvPr/>
        </p:nvSpPr>
        <p:spPr>
          <a:xfrm>
            <a:off x="6911752" y="6294930"/>
            <a:ext cx="2232248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defPPr>
              <a:defRPr lang="pl-PL"/>
            </a:defPPr>
            <a:lvl1pPr marL="0" algn="ctr" defTabSz="914400" rtl="0" eaLnBrk="1" latinLnBrk="0" hangingPunct="1"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pl-P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-6495" y="1196752"/>
            <a:ext cx="5448158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400" b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Finansowanie badań naukowych </a:t>
            </a:r>
            <a:br>
              <a:rPr lang="pl-PL" sz="2400" b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</a:br>
            <a:r>
              <a:rPr lang="pl-PL" sz="2400" b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i prac rozwojowych </a:t>
            </a:r>
            <a:br>
              <a:rPr lang="pl-PL" sz="2400" b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</a:br>
            <a:r>
              <a:rPr lang="pl-PL" sz="2400" b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w ramach programów </a:t>
            </a:r>
            <a:br>
              <a:rPr lang="pl-PL" sz="2400" b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</a:br>
            <a:r>
              <a:rPr lang="pl-PL" sz="2400" b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Narodowego Centrum Badań i Rozwoju</a:t>
            </a:r>
          </a:p>
          <a:p>
            <a:endParaRPr lang="pl-PL" sz="1400" b="1" dirty="0" smtClean="0"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4B480D0-EE93-4F93-99CD-856377AD97E0}" type="datetime4">
              <a:rPr lang="pl-PL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 czerwca 2014</a:t>
            </a:fld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smtClean="0"/>
              <a:t>Akademia Morska w Szczecinie</a:t>
            </a:r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117313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407361" y="5733256"/>
            <a:ext cx="817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>
                <a:latin typeface="Calibri" panose="020F0502020204030204" pitchFamily="34" charset="0"/>
                <a:ea typeface="Arial Unicode MS" pitchFamily="34" charset="-128"/>
                <a:cs typeface="Arial Unicode MS" pitchFamily="34" charset="-128"/>
              </a:rPr>
              <a:t>Źródło: opracowanie własne NCBR </a:t>
            </a:r>
            <a:endParaRPr lang="pl-PL" sz="1000" dirty="0">
              <a:latin typeface="Calibri" panose="020F05020202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r>
              <a:rPr lang="pl-PL" sz="1000" dirty="0" smtClean="0">
                <a:latin typeface="Calibri" panose="020F0502020204030204" pitchFamily="34" charset="0"/>
                <a:ea typeface="Arial Unicode MS" pitchFamily="34" charset="-128"/>
                <a:cs typeface="Arial Unicode MS" pitchFamily="34" charset="-128"/>
              </a:rPr>
              <a:t>*dane dot. tylko projektów finansowanych ze środków krajowych (umowy podpisane w latach 2004 - I kw. 2013 r.)</a:t>
            </a:r>
            <a:endParaRPr lang="pl-PL" sz="1000" dirty="0">
              <a:latin typeface="Calibri" panose="020F050202020403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6" name="Wykres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2453304"/>
              </p:ext>
            </p:extLst>
          </p:nvPr>
        </p:nvGraphicFramePr>
        <p:xfrm>
          <a:off x="322562" y="1755677"/>
          <a:ext cx="7920880" cy="41776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Prostokąt 6"/>
          <p:cNvSpPr/>
          <p:nvPr/>
        </p:nvSpPr>
        <p:spPr>
          <a:xfrm>
            <a:off x="335374" y="948868"/>
            <a:ext cx="8496944" cy="646331"/>
          </a:xfrm>
          <a:prstGeom prst="rect">
            <a:avLst/>
          </a:prstGeom>
          <a:gradFill rotWithShape="1">
            <a:gsLst>
              <a:gs pos="0">
                <a:srgbClr val="FFD884"/>
              </a:gs>
              <a:gs pos="50000">
                <a:srgbClr val="FFE4B5"/>
              </a:gs>
              <a:gs pos="100000">
                <a:srgbClr val="FFF1DB"/>
              </a:gs>
            </a:gsLst>
            <a:lin ang="108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Podział projektów realizowanych przez uczelnie wyższe, dofinansowanych przez NCBR według obszarów nauki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klasyfikacja OECD)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6300856" y="400955"/>
            <a:ext cx="2520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Informacje o NCBR (8/8)</a:t>
            </a:r>
            <a:endParaRPr lang="pl-PL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ymbol zastępczy daty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22BEFEB-B89C-4459-9AB4-BAC74CCF41EC}" type="datetime4">
              <a:rPr lang="pl-PL" smtClean="0"/>
              <a:t>11 czerwca 2014</a:t>
            </a:fld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smtClean="0"/>
              <a:t>Akademia Morska w Szczecinie</a:t>
            </a:r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3884473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322554" y="902701"/>
            <a:ext cx="8641934" cy="369332"/>
          </a:xfrm>
          <a:prstGeom prst="rect">
            <a:avLst/>
          </a:prstGeom>
          <a:gradFill rotWithShape="1">
            <a:gsLst>
              <a:gs pos="0">
                <a:srgbClr val="FFD884"/>
              </a:gs>
              <a:gs pos="50000">
                <a:srgbClr val="FFE4B5"/>
              </a:gs>
              <a:gs pos="100000">
                <a:srgbClr val="FFF1DB"/>
              </a:gs>
            </a:gsLst>
            <a:lin ang="108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Programy Strategiczne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6300856" y="400955"/>
            <a:ext cx="2520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Programy Strategiczne (1/1)</a:t>
            </a:r>
            <a:endParaRPr lang="pl-PL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335374" y="1496755"/>
            <a:ext cx="8629114" cy="5001369"/>
          </a:xfrm>
          <a:prstGeom prst="rect">
            <a:avLst/>
          </a:prstGeom>
          <a:gradFill rotWithShape="1">
            <a:gsLst>
              <a:gs pos="0">
                <a:srgbClr val="FFD884"/>
              </a:gs>
              <a:gs pos="50000">
                <a:srgbClr val="FFE4B5"/>
              </a:gs>
              <a:gs pos="100000">
                <a:srgbClr val="FFF1DB"/>
              </a:gs>
            </a:gsLst>
            <a:lin ang="108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rtlCol="0" anchor="ctr">
            <a:sp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pl-PL" altLang="pl-PL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wynikają </a:t>
            </a:r>
            <a:r>
              <a:rPr lang="pl-PL" altLang="pl-PL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z polityki naukowej i innowacyjnej państwa</a:t>
            </a:r>
            <a:r>
              <a:rPr lang="pl-PL" alt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służące rozwojowi społecznemu </a:t>
            </a:r>
            <a:r>
              <a:rPr lang="pl-PL" alt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alt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alt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pl-PL" alt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gospodarczemu </a:t>
            </a:r>
            <a:r>
              <a:rPr lang="pl-PL" altLang="pl-PL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obszarach określonych w </a:t>
            </a:r>
            <a:r>
              <a:rPr lang="pl-PL" altLang="pl-PL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Krajowym </a:t>
            </a:r>
            <a:r>
              <a:rPr lang="pl-PL" altLang="pl-PL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Programie </a:t>
            </a:r>
            <a:r>
              <a:rPr lang="pl-PL" altLang="pl-PL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Badań</a:t>
            </a:r>
            <a:endParaRPr lang="pl-PL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Choroby 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cywilizacyjne, nowe leki oraz medycyna regeneracyjna – STRATEGMED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pl-PL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konkurs (360 mln):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wyniki </a:t>
            </a: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opublikowane 28 maja 2014 (16 projektów rekomendowanych </a:t>
            </a:r>
            <a:b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do dofinansowania, kwota wnioskowanego dofinansowania ok. 310 mln zł  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pl-PL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pl-PL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konkurs (220 mln):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otwarcie </a:t>
            </a: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naboru czerwiec 2014</a:t>
            </a:r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buFont typeface="+mj-lt"/>
              <a:buAutoNum type="arabicPeriod"/>
            </a:pP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Środowisko naturalne, rolnictwo i leśnictwo – BIOSTRATEG </a:t>
            </a:r>
            <a:b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konkurs</a:t>
            </a:r>
            <a:r>
              <a:rPr lang="pl-PL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(150 mln zł</a:t>
            </a:r>
            <a:r>
              <a:rPr lang="pl-PL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planowane otwarcie konkursu: wrzesień 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2014 </a:t>
            </a:r>
            <a:endParaRPr lang="pl-PL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buFont typeface="+mj-lt"/>
              <a:buAutoNum type="arabicPeriod"/>
            </a:pP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Nowoczesne 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technologie materiałowe – w trakcie 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opracowania</a:t>
            </a:r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buFont typeface="+mj-lt"/>
              <a:buAutoNum type="arabicPeriod"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Zaawansowane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technologie informacyjne, telekomunikacyjne i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mechatroniczne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buFont typeface="+mj-lt"/>
              <a:buAutoNum type="arabicPeriod"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Nowe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technologie w zakresie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energetyki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buFont typeface="+mj-lt"/>
              <a:buAutoNum type="arabicPeriod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Społeczny i gospodarczy rozwój polski w warunkach globalizujących się rynków</a:t>
            </a:r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buFont typeface="+mj-lt"/>
              <a:buAutoNum type="arabicPeriod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Bezpieczeństwo i obronność państwa</a:t>
            </a:r>
          </a:p>
        </p:txBody>
      </p:sp>
      <p:sp>
        <p:nvSpPr>
          <p:cNvPr id="2" name="Symbol zastępczy daty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1034E4B-0D82-49D8-92F7-C897DC911AE1}" type="datetime4">
              <a:rPr lang="pl-PL" smtClean="0"/>
              <a:t>11 czerwca 2014</a:t>
            </a:fld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smtClean="0"/>
              <a:t>Akademia Morska w Szczecinie</a:t>
            </a:r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401116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rostokąt 6"/>
          <p:cNvSpPr>
            <a:spLocks noChangeArrowheads="1"/>
          </p:cNvSpPr>
          <p:nvPr/>
        </p:nvSpPr>
        <p:spPr bwMode="auto">
          <a:xfrm>
            <a:off x="5666402" y="3409735"/>
            <a:ext cx="2391691" cy="1785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pl-PL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Cele:</a:t>
            </a:r>
          </a:p>
          <a:p>
            <a:pPr marL="171450" indent="-171450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pl-PL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Zwiększenie liczby opracowanych </a:t>
            </a:r>
            <a:r>
              <a:rPr lang="pl-PL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pl-PL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wdrożonych innowacji technologicznych</a:t>
            </a:r>
          </a:p>
          <a:p>
            <a:pPr marL="171450" indent="-171450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pl-PL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Zwiększenie wydatków przedsiębiorstw na badania naukowe </a:t>
            </a:r>
          </a:p>
          <a:p>
            <a:pPr marL="171450" indent="-171450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pl-PL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Wzmocnienie </a:t>
            </a:r>
            <a:r>
              <a:rPr lang="pl-PL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współpracy przedsiębiorstw z uczelniami </a:t>
            </a:r>
            <a:br>
              <a:rPr lang="pl-PL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jednostkami badawczymi</a:t>
            </a:r>
          </a:p>
        </p:txBody>
      </p:sp>
      <p:sp>
        <p:nvSpPr>
          <p:cNvPr id="24" name="Prostokąt 6"/>
          <p:cNvSpPr>
            <a:spLocks noChangeArrowheads="1"/>
          </p:cNvSpPr>
          <p:nvPr/>
        </p:nvSpPr>
        <p:spPr bwMode="auto">
          <a:xfrm>
            <a:off x="2254734" y="3784876"/>
            <a:ext cx="3222321" cy="12772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Cele: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pl-PL" altLang="pl-PL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zwiększenie  innowacyjności  polskiej  gospodarki  poprzez  wykorzystanie  </a:t>
            </a:r>
            <a:r>
              <a:rPr lang="pl-PL" altLang="pl-PL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wyników  </a:t>
            </a:r>
            <a:r>
              <a:rPr lang="pl-PL" altLang="pl-PL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badań naukowych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pl-PL" altLang="pl-PL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wzmocnienie  współpracy  pomiędzy  jednostkami  badawczymi </a:t>
            </a:r>
            <a:r>
              <a:rPr lang="pl-PL" altLang="pl-PL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pl-PL" altLang="pl-PL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przedsiębiorcami bezpośrednio zainteresowanymi </a:t>
            </a:r>
            <a:r>
              <a:rPr lang="pl-PL" altLang="pl-PL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zastosowaniem wyników </a:t>
            </a:r>
            <a:r>
              <a:rPr lang="pl-PL" altLang="pl-PL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badań w prowadzonej działalności gospodarczej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6084168" y="400955"/>
            <a:ext cx="27369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Programy Horyzontalne (1/2)</a:t>
            </a:r>
            <a:endParaRPr lang="pl-PL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362600" y="836712"/>
            <a:ext cx="8496944" cy="369332"/>
          </a:xfrm>
          <a:prstGeom prst="rect">
            <a:avLst/>
          </a:prstGeom>
          <a:gradFill rotWithShape="1">
            <a:gsLst>
              <a:gs pos="0">
                <a:srgbClr val="FFD884"/>
              </a:gs>
              <a:gs pos="50000">
                <a:srgbClr val="FFE4B5"/>
              </a:gs>
              <a:gs pos="100000">
                <a:srgbClr val="FFF1DB"/>
              </a:gs>
            </a:gsLst>
            <a:lin ang="108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Programy Horyzontalne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upa 22"/>
          <p:cNvGrpSpPr>
            <a:grpSpLocks/>
          </p:cNvGrpSpPr>
          <p:nvPr/>
        </p:nvGrpSpPr>
        <p:grpSpPr bwMode="auto">
          <a:xfrm>
            <a:off x="669411" y="1333664"/>
            <a:ext cx="7942262" cy="4752975"/>
            <a:chOff x="827584" y="1412776"/>
            <a:chExt cx="7941568" cy="4752528"/>
          </a:xfrm>
        </p:grpSpPr>
        <p:sp>
          <p:nvSpPr>
            <p:cNvPr id="6" name="Prostokąt zaokrąglony 5"/>
            <p:cNvSpPr/>
            <p:nvPr/>
          </p:nvSpPr>
          <p:spPr>
            <a:xfrm>
              <a:off x="8172304" y="1557225"/>
              <a:ext cx="504781" cy="446363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l-PL" sz="2800" b="1">
                  <a:solidFill>
                    <a:srgbClr val="FFFFFF"/>
                  </a:solidFill>
                  <a:cs typeface="Arial" pitchFamily="34" charset="0"/>
                </a:rPr>
                <a:t>rynek</a:t>
              </a:r>
            </a:p>
          </p:txBody>
        </p:sp>
        <p:sp>
          <p:nvSpPr>
            <p:cNvPr id="7" name="Prostokąt 6"/>
            <p:cNvSpPr/>
            <p:nvPr/>
          </p:nvSpPr>
          <p:spPr>
            <a:xfrm>
              <a:off x="827584" y="1412776"/>
              <a:ext cx="7941568" cy="4752528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 b="1">
                <a:solidFill>
                  <a:srgbClr val="FFFFFF"/>
                </a:solidFill>
                <a:cs typeface="Arial" pitchFamily="34" charset="0"/>
              </a:endParaRPr>
            </a:p>
          </p:txBody>
        </p:sp>
        <p:cxnSp>
          <p:nvCxnSpPr>
            <p:cNvPr id="8" name="Łącznik prostoliniowy 7"/>
            <p:cNvCxnSpPr/>
            <p:nvPr/>
          </p:nvCxnSpPr>
          <p:spPr>
            <a:xfrm>
              <a:off x="2345101" y="1412776"/>
              <a:ext cx="0" cy="475252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Łącznik prostoliniowy 9"/>
            <p:cNvCxnSpPr/>
            <p:nvPr/>
          </p:nvCxnSpPr>
          <p:spPr>
            <a:xfrm>
              <a:off x="5796025" y="1412776"/>
              <a:ext cx="0" cy="475252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Strzałka w prawo 10"/>
            <p:cNvSpPr/>
            <p:nvPr/>
          </p:nvSpPr>
          <p:spPr>
            <a:xfrm>
              <a:off x="968859" y="5517665"/>
              <a:ext cx="7420914" cy="576209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l-PL" sz="1600" b="1">
                  <a:solidFill>
                    <a:srgbClr val="FFFFFF"/>
                  </a:solidFill>
                  <a:cs typeface="Arial" pitchFamily="34" charset="0"/>
                </a:rPr>
                <a:t>                                 3 lata                                      3 lata</a:t>
              </a:r>
            </a:p>
          </p:txBody>
        </p:sp>
        <p:sp>
          <p:nvSpPr>
            <p:cNvPr id="12" name="Prostokąt 11"/>
            <p:cNvSpPr/>
            <p:nvPr/>
          </p:nvSpPr>
          <p:spPr>
            <a:xfrm>
              <a:off x="968859" y="5301785"/>
              <a:ext cx="1307986" cy="287311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l-PL" b="1">
                  <a:solidFill>
                    <a:srgbClr val="FFFFFF"/>
                  </a:solidFill>
                  <a:cs typeface="Arial" pitchFamily="34" charset="0"/>
                </a:rPr>
                <a:t>NCN</a:t>
              </a:r>
            </a:p>
          </p:txBody>
        </p:sp>
        <p:sp>
          <p:nvSpPr>
            <p:cNvPr id="13" name="Prostokąt 12"/>
            <p:cNvSpPr/>
            <p:nvPr/>
          </p:nvSpPr>
          <p:spPr>
            <a:xfrm>
              <a:off x="2418120" y="5301785"/>
              <a:ext cx="5609735" cy="287311"/>
            </a:xfrm>
            <a:prstGeom prst="rect">
              <a:avLst/>
            </a:prstGeom>
            <a:solidFill>
              <a:srgbClr val="BAA2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l-PL" b="1">
                  <a:solidFill>
                    <a:srgbClr val="FFFFFF"/>
                  </a:solidFill>
                  <a:cs typeface="Arial" pitchFamily="34" charset="0"/>
                </a:rPr>
                <a:t>NCBR</a:t>
              </a:r>
            </a:p>
          </p:txBody>
        </p:sp>
        <p:sp>
          <p:nvSpPr>
            <p:cNvPr id="14" name="Objaśnienie ze strzałką w dół 13"/>
            <p:cNvSpPr/>
            <p:nvPr/>
          </p:nvSpPr>
          <p:spPr>
            <a:xfrm>
              <a:off x="2556220" y="1693738"/>
              <a:ext cx="3095355" cy="1728624"/>
            </a:xfrm>
            <a:prstGeom prst="downArrowCallout">
              <a:avLst>
                <a:gd name="adj1" fmla="val 12022"/>
                <a:gd name="adj2" fmla="val 15017"/>
                <a:gd name="adj3" fmla="val 17013"/>
                <a:gd name="adj4" fmla="val 64977"/>
              </a:avLst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l-PL" sz="1600" b="1">
                  <a:solidFill>
                    <a:srgbClr val="FFFFFF"/>
                  </a:solidFill>
                  <a:cs typeface="Arial" pitchFamily="34" charset="0"/>
                </a:rPr>
                <a:t>Program Badań Stosowanych</a:t>
              </a:r>
            </a:p>
            <a:p>
              <a:pPr algn="ctr">
                <a:buFont typeface="Arial" pitchFamily="34" charset="0"/>
                <a:buChar char="•"/>
                <a:defRPr/>
              </a:pPr>
              <a:r>
                <a:rPr lang="pl-PL" sz="1200" b="1">
                  <a:solidFill>
                    <a:srgbClr val="FFFFFF"/>
                  </a:solidFill>
                  <a:cs typeface="Arial" pitchFamily="34" charset="0"/>
                </a:rPr>
                <a:t>Badania podstawowe</a:t>
              </a:r>
            </a:p>
            <a:p>
              <a:pPr algn="ctr">
                <a:buFont typeface="Arial" pitchFamily="34" charset="0"/>
                <a:buChar char="•"/>
                <a:defRPr/>
              </a:pPr>
              <a:r>
                <a:rPr lang="pl-PL" sz="1200" b="1">
                  <a:solidFill>
                    <a:srgbClr val="FFFFFF"/>
                  </a:solidFill>
                  <a:cs typeface="Arial" pitchFamily="34" charset="0"/>
                </a:rPr>
                <a:t>Badania przemysłowe</a:t>
              </a:r>
            </a:p>
            <a:p>
              <a:pPr algn="ctr">
                <a:buFont typeface="Arial" pitchFamily="34" charset="0"/>
                <a:buChar char="•"/>
                <a:defRPr/>
              </a:pPr>
              <a:r>
                <a:rPr lang="pl-PL" sz="1200" b="1">
                  <a:solidFill>
                    <a:srgbClr val="FFFFFF"/>
                  </a:solidFill>
                  <a:cs typeface="Arial" pitchFamily="34" charset="0"/>
                </a:rPr>
                <a:t>Techniczne studia wykonalności na potrzeby prac rozwojowych</a:t>
              </a:r>
            </a:p>
          </p:txBody>
        </p:sp>
        <p:sp>
          <p:nvSpPr>
            <p:cNvPr id="15" name="Objaśnienie ze strzałką w prawo 14"/>
            <p:cNvSpPr/>
            <p:nvPr/>
          </p:nvSpPr>
          <p:spPr>
            <a:xfrm>
              <a:off x="968859" y="1727071"/>
              <a:ext cx="1874674" cy="936537"/>
            </a:xfrm>
            <a:prstGeom prst="rightArrowCallout">
              <a:avLst>
                <a:gd name="adj1" fmla="val 25000"/>
                <a:gd name="adj2" fmla="val 25000"/>
                <a:gd name="adj3" fmla="val 25000"/>
                <a:gd name="adj4" fmla="val 70499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l-PL" sz="1600" b="1">
                  <a:solidFill>
                    <a:srgbClr val="FFFFFF"/>
                  </a:solidFill>
                  <a:cs typeface="Arial" pitchFamily="34" charset="0"/>
                </a:rPr>
                <a:t>Badania podstawowe</a:t>
              </a:r>
            </a:p>
          </p:txBody>
        </p:sp>
        <p:sp>
          <p:nvSpPr>
            <p:cNvPr id="16" name="Prostokąt 15"/>
            <p:cNvSpPr/>
            <p:nvPr/>
          </p:nvSpPr>
          <p:spPr>
            <a:xfrm>
              <a:off x="2556220" y="2906920"/>
              <a:ext cx="1219093" cy="88212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l-PL" b="1" dirty="0">
                  <a:solidFill>
                    <a:srgbClr val="FFFFFF"/>
                  </a:solidFill>
                  <a:cs typeface="Arial" pitchFamily="34" charset="0"/>
                </a:rPr>
                <a:t>A</a:t>
              </a:r>
            </a:p>
            <a:p>
              <a:pPr algn="ctr">
                <a:defRPr/>
              </a:pPr>
              <a:r>
                <a:rPr lang="pl-PL" sz="1200" b="1" dirty="0">
                  <a:solidFill>
                    <a:srgbClr val="FFFFFF"/>
                  </a:solidFill>
                  <a:cs typeface="Arial" pitchFamily="34" charset="0"/>
                </a:rPr>
                <a:t>Aplikacja wyników badań</a:t>
              </a:r>
            </a:p>
          </p:txBody>
        </p:sp>
        <p:sp>
          <p:nvSpPr>
            <p:cNvPr id="17" name="Prostokąt 16"/>
            <p:cNvSpPr/>
            <p:nvPr/>
          </p:nvSpPr>
          <p:spPr>
            <a:xfrm>
              <a:off x="4417302" y="2900819"/>
              <a:ext cx="1217506" cy="888222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l-PL" b="1" dirty="0">
                  <a:solidFill>
                    <a:srgbClr val="FFFFFF"/>
                  </a:solidFill>
                  <a:cs typeface="Arial" pitchFamily="34" charset="0"/>
                </a:rPr>
                <a:t>B</a:t>
              </a:r>
            </a:p>
            <a:p>
              <a:pPr algn="ctr">
                <a:defRPr/>
              </a:pPr>
              <a:r>
                <a:rPr lang="pl-PL" sz="1200" b="1" dirty="0">
                  <a:solidFill>
                    <a:srgbClr val="FFFFFF"/>
                  </a:solidFill>
                  <a:cs typeface="Arial" pitchFamily="34" charset="0"/>
                </a:rPr>
                <a:t>Badania ukierunkowane produktowo</a:t>
              </a:r>
            </a:p>
          </p:txBody>
        </p:sp>
        <p:sp>
          <p:nvSpPr>
            <p:cNvPr id="18" name="Objaśnienie ze strzałką w prawo 17"/>
            <p:cNvSpPr/>
            <p:nvPr/>
          </p:nvSpPr>
          <p:spPr>
            <a:xfrm>
              <a:off x="5867456" y="1693738"/>
              <a:ext cx="2736611" cy="1125431"/>
            </a:xfrm>
            <a:prstGeom prst="rightArrowCallout">
              <a:avLst>
                <a:gd name="adj1" fmla="val 20488"/>
                <a:gd name="adj2" fmla="val 17103"/>
                <a:gd name="adj3" fmla="val 21051"/>
                <a:gd name="adj4" fmla="val 78848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l-PL" sz="1600" b="1">
                  <a:solidFill>
                    <a:srgbClr val="FFFFFF"/>
                  </a:solidFill>
                  <a:cs typeface="Arial" pitchFamily="34" charset="0"/>
                </a:rPr>
                <a:t>INNOTECH</a:t>
              </a:r>
            </a:p>
            <a:p>
              <a:pPr algn="ctr">
                <a:buFont typeface="Arial" pitchFamily="34" charset="0"/>
                <a:buChar char="•"/>
                <a:defRPr/>
              </a:pPr>
              <a:r>
                <a:rPr lang="pl-PL" sz="1200" b="1">
                  <a:solidFill>
                    <a:srgbClr val="FFFFFF"/>
                  </a:solidFill>
                  <a:cs typeface="Arial" pitchFamily="34" charset="0"/>
                </a:rPr>
                <a:t>Badania przemysłowe</a:t>
              </a:r>
            </a:p>
            <a:p>
              <a:pPr algn="ctr">
                <a:buFont typeface="Arial" pitchFamily="34" charset="0"/>
                <a:buChar char="•"/>
                <a:defRPr/>
              </a:pPr>
              <a:r>
                <a:rPr lang="pl-PL" sz="1200" b="1">
                  <a:solidFill>
                    <a:srgbClr val="FFFFFF"/>
                  </a:solidFill>
                  <a:cs typeface="Arial" pitchFamily="34" charset="0"/>
                </a:rPr>
                <a:t>Prace rozwojowe</a:t>
              </a:r>
            </a:p>
            <a:p>
              <a:pPr algn="ctr">
                <a:buFont typeface="Arial" pitchFamily="34" charset="0"/>
                <a:buChar char="•"/>
                <a:defRPr/>
              </a:pPr>
              <a:r>
                <a:rPr lang="pl-PL" sz="1200" b="1">
                  <a:solidFill>
                    <a:srgbClr val="FFFFFF"/>
                  </a:solidFill>
                  <a:cs typeface="Arial" pitchFamily="34" charset="0"/>
                </a:rPr>
                <a:t>Prace przygotowawcze do wdrożenia</a:t>
              </a:r>
            </a:p>
          </p:txBody>
        </p:sp>
        <p:sp>
          <p:nvSpPr>
            <p:cNvPr id="19" name="Strzałka w lewo 17"/>
            <p:cNvSpPr>
              <a:spLocks noChangeArrowheads="1"/>
            </p:cNvSpPr>
            <p:nvPr/>
          </p:nvSpPr>
          <p:spPr bwMode="auto">
            <a:xfrm rot="10800000">
              <a:off x="5543634" y="2023907"/>
              <a:ext cx="649231" cy="496840"/>
            </a:xfrm>
            <a:prstGeom prst="leftArrow">
              <a:avLst>
                <a:gd name="adj1" fmla="val 50000"/>
                <a:gd name="adj2" fmla="val 50000"/>
              </a:avLst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Arial Unicode MS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Arial Unicode MS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Arial Unicode MS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 Unicode MS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l-PL" altLang="pl-PL" sz="1800" b="1">
                <a:solidFill>
                  <a:srgbClr val="FFFFFF"/>
                </a:solidFill>
              </a:endParaRPr>
            </a:p>
          </p:txBody>
        </p:sp>
        <p:sp>
          <p:nvSpPr>
            <p:cNvPr id="20" name="Strzałka w dół 19"/>
            <p:cNvSpPr/>
            <p:nvPr/>
          </p:nvSpPr>
          <p:spPr>
            <a:xfrm>
              <a:off x="6803999" y="2800121"/>
              <a:ext cx="431762" cy="601606"/>
            </a:xfrm>
            <a:prstGeom prst="down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 b="1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21" name="pole tekstowe 20"/>
            <p:cNvSpPr txBox="1">
              <a:spLocks noChangeArrowheads="1"/>
            </p:cNvSpPr>
            <p:nvPr/>
          </p:nvSpPr>
          <p:spPr bwMode="auto">
            <a:xfrm>
              <a:off x="5868250" y="3035049"/>
              <a:ext cx="936543" cy="36667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Arial Unicode MS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Arial Unicode MS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Arial Unicode MS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 Unicode MS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l-PL" altLang="pl-PL" sz="1800" b="1" dirty="0" err="1">
                  <a:solidFill>
                    <a:schemeClr val="bg1"/>
                  </a:solidFill>
                </a:rPr>
                <a:t>InTech</a:t>
              </a:r>
              <a:endParaRPr lang="pl-PL" altLang="pl-PL" sz="1800" b="1" dirty="0">
                <a:solidFill>
                  <a:schemeClr val="bg1"/>
                </a:solidFill>
              </a:endParaRPr>
            </a:p>
          </p:txBody>
        </p:sp>
        <p:sp>
          <p:nvSpPr>
            <p:cNvPr id="22" name="pole tekstowe 21"/>
            <p:cNvSpPr txBox="1">
              <a:spLocks noChangeArrowheads="1"/>
            </p:cNvSpPr>
            <p:nvPr/>
          </p:nvSpPr>
          <p:spPr bwMode="auto">
            <a:xfrm>
              <a:off x="7243662" y="3035049"/>
              <a:ext cx="882573" cy="36667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Arial Unicode MS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Arial Unicode MS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Arial Unicode MS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 Unicode MS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l-PL" altLang="pl-PL" sz="1800" b="1" dirty="0" err="1">
                  <a:solidFill>
                    <a:schemeClr val="bg1"/>
                  </a:solidFill>
                </a:rPr>
                <a:t>Hitech</a:t>
              </a:r>
              <a:endParaRPr lang="pl-PL" altLang="pl-PL" sz="1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Symbol zastępczy daty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203A725-C70E-4D36-9E39-25BBB012E452}" type="datetime4">
              <a:rPr lang="pl-PL" smtClean="0"/>
              <a:t>11 czerwca 2014</a:t>
            </a:fld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smtClean="0"/>
              <a:t>Akademia Morska w Szczecinie</a:t>
            </a:r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2956118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3642848"/>
              </p:ext>
            </p:extLst>
          </p:nvPr>
        </p:nvGraphicFramePr>
        <p:xfrm>
          <a:off x="335374" y="1700808"/>
          <a:ext cx="8485762" cy="1774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7704"/>
                <a:gridCol w="1756202"/>
                <a:gridCol w="1848633"/>
                <a:gridCol w="2403223"/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Program Badań Stosowanych</a:t>
                      </a:r>
                    </a:p>
                    <a:p>
                      <a:pPr algn="ctr"/>
                      <a:r>
                        <a:rPr lang="pl-PL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konkursy</a:t>
                      </a:r>
                      <a:endParaRPr lang="pl-PL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Liczba wniosków</a:t>
                      </a:r>
                      <a:endParaRPr lang="pl-PL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Projekty</a:t>
                      </a:r>
                      <a:r>
                        <a:rPr lang="pl-PL" sz="14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finansowane</a:t>
                      </a:r>
                      <a:endParaRPr lang="pl-PL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Wartość dofinansowania NCBR (mln PLN)</a:t>
                      </a:r>
                      <a:endParaRPr lang="pl-PL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99488">
                <a:tc>
                  <a:txBody>
                    <a:bodyPr/>
                    <a:lstStyle/>
                    <a:p>
                      <a:pPr algn="ctr"/>
                      <a:r>
                        <a:rPr lang="pl-PL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– 2012</a:t>
                      </a:r>
                      <a:endParaRPr lang="pl-PL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1 148</a:t>
                      </a:r>
                      <a:endParaRPr lang="pl-PL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225</a:t>
                      </a:r>
                      <a:endParaRPr lang="pl-PL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~ 690 </a:t>
                      </a:r>
                      <a:endParaRPr lang="pl-PL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99488">
                <a:tc>
                  <a:txBody>
                    <a:bodyPr/>
                    <a:lstStyle/>
                    <a:p>
                      <a:pPr algn="ctr"/>
                      <a:r>
                        <a:rPr lang="pl-PL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 – 2012/2013</a:t>
                      </a:r>
                      <a:endParaRPr lang="pl-PL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1 483</a:t>
                      </a:r>
                      <a:endParaRPr lang="pl-PL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</a:t>
                      </a:r>
                      <a:endParaRPr lang="pl-PL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~ 308</a:t>
                      </a:r>
                      <a:endParaRPr lang="pl-PL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99488">
                <a:tc>
                  <a:txBody>
                    <a:bodyPr/>
                    <a:lstStyle/>
                    <a:p>
                      <a:pPr algn="ctr"/>
                      <a:r>
                        <a:rPr lang="pl-PL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III – 2013/2014</a:t>
                      </a:r>
                      <a:endParaRPr lang="pl-PL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pl-PL" sz="16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691</a:t>
                      </a:r>
                      <a:endParaRPr lang="pl-PL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pl-PL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Alokacja: ~ 250</a:t>
                      </a:r>
                      <a:endParaRPr lang="pl-PL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6454890"/>
              </p:ext>
            </p:extLst>
          </p:nvPr>
        </p:nvGraphicFramePr>
        <p:xfrm>
          <a:off x="343260" y="4149079"/>
          <a:ext cx="8489057" cy="2023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0548"/>
                <a:gridCol w="1728192"/>
                <a:gridCol w="1872208"/>
                <a:gridCol w="2388109"/>
              </a:tblGrid>
              <a:tr h="504056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l-PL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INNOTECH</a:t>
                      </a:r>
                    </a:p>
                    <a:p>
                      <a:pPr marL="0" algn="ctr" defTabSz="914400" rtl="0" eaLnBrk="1" latinLnBrk="0" hangingPunct="1"/>
                      <a:r>
                        <a:rPr lang="pl-PL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konkursy</a:t>
                      </a:r>
                      <a:endParaRPr lang="pl-PL" sz="14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l-PL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Liczba wniosków</a:t>
                      </a:r>
                      <a:endParaRPr lang="pl-PL" sz="14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l-PL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Projekty finansowane</a:t>
                      </a:r>
                      <a:endParaRPr lang="pl-PL" sz="14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l-PL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Wartość dofinansowania NCBR (mln PLN)</a:t>
                      </a:r>
                      <a:endParaRPr lang="pl-PL" sz="14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01656">
                <a:tc>
                  <a:txBody>
                    <a:bodyPr/>
                    <a:lstStyle/>
                    <a:p>
                      <a:pPr algn="ctr"/>
                      <a:r>
                        <a:rPr lang="pl-PL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– 2011</a:t>
                      </a:r>
                      <a:endParaRPr lang="pl-PL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394</a:t>
                      </a:r>
                      <a:endParaRPr lang="pl-PL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</a:t>
                      </a:r>
                      <a:endParaRPr lang="pl-PL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~ 215</a:t>
                      </a:r>
                      <a:endParaRPr lang="pl-PL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501656">
                <a:tc>
                  <a:txBody>
                    <a:bodyPr/>
                    <a:lstStyle/>
                    <a:p>
                      <a:pPr algn="ctr"/>
                      <a:r>
                        <a:rPr lang="pl-PL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 – 2012</a:t>
                      </a:r>
                      <a:endParaRPr lang="pl-PL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414</a:t>
                      </a:r>
                      <a:endParaRPr lang="pl-PL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</a:t>
                      </a:r>
                      <a:endParaRPr lang="pl-PL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~ 296</a:t>
                      </a:r>
                      <a:endParaRPr lang="pl-PL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501656">
                <a:tc>
                  <a:txBody>
                    <a:bodyPr/>
                    <a:lstStyle/>
                    <a:p>
                      <a:pPr algn="ctr"/>
                      <a:r>
                        <a:rPr lang="pl-PL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III - 2013</a:t>
                      </a:r>
                      <a:endParaRPr lang="pl-PL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709</a:t>
                      </a:r>
                      <a:endParaRPr lang="pl-PL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pl-PL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~ 135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pole tekstowe 6"/>
          <p:cNvSpPr txBox="1"/>
          <p:nvPr/>
        </p:nvSpPr>
        <p:spPr>
          <a:xfrm>
            <a:off x="6012160" y="400955"/>
            <a:ext cx="28089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Programy </a:t>
            </a: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Horyzontalne (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2/2</a:t>
            </a: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pl-PL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335374" y="1087367"/>
            <a:ext cx="8496944" cy="369332"/>
          </a:xfrm>
          <a:prstGeom prst="rect">
            <a:avLst/>
          </a:prstGeom>
          <a:gradFill rotWithShape="1">
            <a:gsLst>
              <a:gs pos="0">
                <a:srgbClr val="FFD884"/>
              </a:gs>
              <a:gs pos="50000">
                <a:srgbClr val="FFE4B5"/>
              </a:gs>
              <a:gs pos="100000">
                <a:srgbClr val="FFF1DB"/>
              </a:gs>
            </a:gsLst>
            <a:lin ang="108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Programy Horyzontalne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ymbol zastępczy daty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2F86F9C-2CF9-49CC-B02A-819A48AC6777}" type="datetime4">
              <a:rPr lang="pl-PL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 czerwca 2014</a:t>
            </a:fld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Akademia Morska w Szczecinie</a:t>
            </a:r>
            <a:endParaRPr lang="pl-P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49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le tekstowe 8"/>
          <p:cNvSpPr txBox="1"/>
          <p:nvPr/>
        </p:nvSpPr>
        <p:spPr>
          <a:xfrm>
            <a:off x="3923928" y="562814"/>
            <a:ext cx="4897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Programy </a:t>
            </a: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Sektorowe i Wspólne Przedsięwzięcia (1/2)</a:t>
            </a:r>
            <a:endParaRPr lang="pl-PL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128872" y="1087367"/>
            <a:ext cx="8907624" cy="369332"/>
          </a:xfrm>
          <a:prstGeom prst="rect">
            <a:avLst/>
          </a:prstGeom>
          <a:gradFill rotWithShape="1">
            <a:gsLst>
              <a:gs pos="0">
                <a:srgbClr val="FFD884"/>
              </a:gs>
              <a:gs pos="50000">
                <a:srgbClr val="FFE4B5"/>
              </a:gs>
              <a:gs pos="100000">
                <a:srgbClr val="FFF1DB"/>
              </a:gs>
            </a:gsLst>
            <a:lin ang="108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Programy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Sektorowe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128872" y="1721132"/>
            <a:ext cx="8907624" cy="1846659"/>
          </a:xfrm>
          <a:prstGeom prst="rect">
            <a:avLst/>
          </a:prstGeom>
          <a:gradFill rotWithShape="1">
            <a:gsLst>
              <a:gs pos="0">
                <a:srgbClr val="FFD884"/>
              </a:gs>
              <a:gs pos="50000">
                <a:srgbClr val="FFE4B5"/>
              </a:gs>
              <a:gs pos="100000">
                <a:srgbClr val="FFF1DB"/>
              </a:gs>
            </a:gsLst>
            <a:lin ang="108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pl-PL"/>
            </a:defPPr>
            <a:lvl1pPr algn="ctr">
              <a:spcBef>
                <a:spcPct val="0"/>
              </a:spcBef>
              <a:buFont typeface="Wingdings" panose="05000000000000000000" pitchFamily="2" charset="2"/>
              <a:buNone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pl-PL" b="1" dirty="0"/>
              <a:t>INNOLOT</a:t>
            </a: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l-PL" sz="1600" u="sng" dirty="0" smtClean="0"/>
              <a:t>Porozumienie:</a:t>
            </a:r>
            <a:r>
              <a:rPr lang="pl-PL" sz="1600" dirty="0" smtClean="0"/>
              <a:t> pomiędzy </a:t>
            </a:r>
            <a:r>
              <a:rPr lang="pl-PL" sz="1600" dirty="0"/>
              <a:t>NCBR i Polską Platformą Technologiczną Lotnictwa </a:t>
            </a:r>
            <a:r>
              <a:rPr lang="pl-PL" sz="1600" dirty="0" smtClean="0"/>
              <a:t>z dnia19.01.2012 r. </a:t>
            </a:r>
            <a:endParaRPr lang="pl-PL" sz="1600" dirty="0"/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l-PL" sz="1600" u="sng" dirty="0"/>
              <a:t>Budżet:</a:t>
            </a:r>
            <a:r>
              <a:rPr lang="pl-PL" sz="1600" dirty="0"/>
              <a:t> 500 mln zł: 300 mln </a:t>
            </a:r>
            <a:r>
              <a:rPr lang="pl-PL" sz="1600" dirty="0" smtClean="0"/>
              <a:t>zł </a:t>
            </a:r>
            <a:r>
              <a:rPr lang="pl-PL" sz="1600" dirty="0"/>
              <a:t>–</a:t>
            </a:r>
            <a:r>
              <a:rPr lang="pl-PL" sz="1600" dirty="0" smtClean="0"/>
              <a:t> </a:t>
            </a:r>
            <a:r>
              <a:rPr lang="pl-PL" sz="1600" dirty="0"/>
              <a:t>NCBR, 200 mln zł – PPTL</a:t>
            </a: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l-PL" sz="1600" u="sng" dirty="0"/>
              <a:t>I konkurs (180 mln</a:t>
            </a:r>
            <a:r>
              <a:rPr lang="pl-PL" sz="1600" u="sng" dirty="0" smtClean="0"/>
              <a:t>):</a:t>
            </a:r>
            <a:r>
              <a:rPr lang="pl-PL" sz="1600" dirty="0" smtClean="0"/>
              <a:t>  </a:t>
            </a:r>
            <a:r>
              <a:rPr lang="pl-PL" sz="1600" dirty="0"/>
              <a:t>–  </a:t>
            </a:r>
            <a:r>
              <a:rPr lang="pl-PL" sz="1600" dirty="0" smtClean="0"/>
              <a:t>rozstrzygnięty w 2013 r., 12 projektów finansowanych na kwotę ok 180 mln zł</a:t>
            </a: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l-PL" sz="1600" u="sng" dirty="0" smtClean="0"/>
              <a:t>II </a:t>
            </a:r>
            <a:r>
              <a:rPr lang="pl-PL" sz="1600" u="sng" dirty="0"/>
              <a:t>konkurs (120 mln</a:t>
            </a:r>
            <a:r>
              <a:rPr lang="pl-PL" sz="1600" u="sng" dirty="0" smtClean="0"/>
              <a:t>):</a:t>
            </a:r>
            <a:r>
              <a:rPr lang="pl-PL" sz="1600" dirty="0" smtClean="0"/>
              <a:t> – ogłoszenie planowane na sierpień/wrzesień </a:t>
            </a:r>
            <a:r>
              <a:rPr lang="pl-PL" sz="1600" dirty="0"/>
              <a:t>2014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134792" y="3717032"/>
            <a:ext cx="8907625" cy="2492990"/>
          </a:xfrm>
          <a:prstGeom prst="rect">
            <a:avLst/>
          </a:prstGeom>
          <a:gradFill rotWithShape="1">
            <a:gsLst>
              <a:gs pos="0">
                <a:srgbClr val="FFD884"/>
              </a:gs>
              <a:gs pos="50000">
                <a:srgbClr val="FFE4B5"/>
              </a:gs>
              <a:gs pos="100000">
                <a:srgbClr val="FFF1DB"/>
              </a:gs>
            </a:gsLst>
            <a:lin ang="108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pl-PL"/>
            </a:defPPr>
            <a:lvl1pPr>
              <a:spcBef>
                <a:spcPct val="0"/>
              </a:spcBef>
              <a:buFont typeface="Wingdings" panose="05000000000000000000" pitchFamily="2" charset="2"/>
              <a:buNone/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pl-PL" dirty="0"/>
              <a:t>INNOMED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l-PL" sz="1600" b="0" u="sng" dirty="0" smtClean="0"/>
              <a:t>Porozumienie: </a:t>
            </a:r>
            <a:r>
              <a:rPr lang="pl-PL" sz="1600" b="0" dirty="0"/>
              <a:t>pomiędzy NCBR i Polską Platformą Innowacyjnej Medycyny podpisane </a:t>
            </a:r>
            <a:r>
              <a:rPr lang="pl-PL" sz="1600" b="0" dirty="0" smtClean="0"/>
              <a:t>19.06.2012 r.</a:t>
            </a:r>
            <a:endParaRPr lang="pl-PL" sz="1600" b="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l-PL" sz="1600" b="0" u="sng" dirty="0"/>
              <a:t>Budżet:</a:t>
            </a:r>
            <a:r>
              <a:rPr lang="pl-PL" sz="1600" b="0" dirty="0"/>
              <a:t> 300 mln zł, w tym 195 mln zł – NCBR, 105 mln zł – PIMTP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l-PL" sz="1600" b="0" u="sng" dirty="0"/>
              <a:t>I konkurs </a:t>
            </a:r>
            <a:r>
              <a:rPr lang="pl-PL" sz="1600" b="0" u="sng" dirty="0" smtClean="0"/>
              <a:t>(</a:t>
            </a:r>
            <a:r>
              <a:rPr lang="pl-PL" sz="1600" b="0" u="sng" dirty="0"/>
              <a:t>ok. 96 mln</a:t>
            </a:r>
            <a:r>
              <a:rPr lang="pl-PL" sz="1600" b="0" u="sng" dirty="0" smtClean="0"/>
              <a:t>):</a:t>
            </a:r>
            <a:r>
              <a:rPr lang="pl-PL" sz="1600" b="0" dirty="0" smtClean="0"/>
              <a:t> –  </a:t>
            </a:r>
            <a:r>
              <a:rPr lang="pl-PL" sz="1600" b="0" dirty="0"/>
              <a:t>rozstrzygnięcie </a:t>
            </a:r>
            <a:r>
              <a:rPr lang="pl-PL" sz="1600" b="0" dirty="0" smtClean="0"/>
              <a:t>w styczniu </a:t>
            </a:r>
            <a:r>
              <a:rPr lang="pl-PL" sz="1600" b="0" dirty="0"/>
              <a:t>2014, 14 projektów finansowanych na kwotę ok </a:t>
            </a:r>
            <a:r>
              <a:rPr lang="pl-PL" sz="1600" b="0" dirty="0" smtClean="0"/>
              <a:t>90 </a:t>
            </a:r>
            <a:r>
              <a:rPr lang="pl-PL" sz="1600" b="0" dirty="0"/>
              <a:t>mln </a:t>
            </a:r>
            <a:r>
              <a:rPr lang="pl-PL" sz="1600" b="0" dirty="0" smtClean="0"/>
              <a:t>zł, </a:t>
            </a:r>
            <a:endParaRPr lang="pl-PL" sz="1600" b="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l-PL" sz="1600" b="0" u="sng" dirty="0"/>
              <a:t>II </a:t>
            </a:r>
            <a:r>
              <a:rPr lang="pl-PL" sz="1600" b="0" u="sng" dirty="0" smtClean="0"/>
              <a:t>konkurs </a:t>
            </a:r>
            <a:r>
              <a:rPr lang="pl-PL" sz="1600" b="0" u="sng" dirty="0"/>
              <a:t>(ok. </a:t>
            </a:r>
            <a:r>
              <a:rPr lang="pl-PL" sz="1600" b="0" u="sng" dirty="0" smtClean="0"/>
              <a:t>50 </a:t>
            </a:r>
            <a:r>
              <a:rPr lang="pl-PL" sz="1600" b="0" u="sng" dirty="0"/>
              <a:t>mln</a:t>
            </a:r>
            <a:r>
              <a:rPr lang="pl-PL" sz="1600" b="0" u="sng" dirty="0" smtClean="0"/>
              <a:t>): </a:t>
            </a:r>
            <a:r>
              <a:rPr lang="pl-PL" sz="1600" dirty="0" smtClean="0"/>
              <a:t>– </a:t>
            </a:r>
            <a:r>
              <a:rPr lang="pl-PL" sz="1600" b="0" dirty="0" smtClean="0"/>
              <a:t>ogłoszenie planowane na sierpień/wrzesień </a:t>
            </a:r>
            <a:r>
              <a:rPr lang="pl-PL" sz="1600" b="0" dirty="0"/>
              <a:t>2014</a:t>
            </a:r>
          </a:p>
          <a:p>
            <a:pPr lvl="1"/>
            <a:endParaRPr lang="pl-PL" dirty="0"/>
          </a:p>
        </p:txBody>
      </p:sp>
      <p:sp>
        <p:nvSpPr>
          <p:cNvPr id="2" name="Symbol zastępczy daty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62F8088-9153-4132-817E-0EF24FF806D5}" type="datetime4">
              <a:rPr lang="pl-PL" smtClean="0"/>
              <a:t>11 czerwca 2014</a:t>
            </a:fld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smtClean="0"/>
              <a:t>Akademia Morska w Szczecinie</a:t>
            </a:r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1464631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le tekstowe 8"/>
          <p:cNvSpPr txBox="1"/>
          <p:nvPr/>
        </p:nvSpPr>
        <p:spPr>
          <a:xfrm>
            <a:off x="3923928" y="562814"/>
            <a:ext cx="4897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Programy </a:t>
            </a: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Sektorowe i Wspólne Przedsięwzięcia (2/2)</a:t>
            </a:r>
            <a:endParaRPr lang="pl-PL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179512" y="902701"/>
            <a:ext cx="8784976" cy="369332"/>
          </a:xfrm>
          <a:prstGeom prst="rect">
            <a:avLst/>
          </a:prstGeom>
          <a:gradFill rotWithShape="1">
            <a:gsLst>
              <a:gs pos="0">
                <a:srgbClr val="FFD884"/>
              </a:gs>
              <a:gs pos="50000">
                <a:srgbClr val="FFE4B5"/>
              </a:gs>
              <a:gs pos="100000">
                <a:srgbClr val="FFF1DB"/>
              </a:gs>
            </a:gsLst>
            <a:lin ang="108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Wspólne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Przedsięwzięcia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Prostokąt 6"/>
          <p:cNvSpPr>
            <a:spLocks noChangeArrowheads="1"/>
          </p:cNvSpPr>
          <p:nvPr/>
        </p:nvSpPr>
        <p:spPr bwMode="auto">
          <a:xfrm>
            <a:off x="167674" y="1340768"/>
            <a:ext cx="8814565" cy="1138773"/>
          </a:xfrm>
          <a:prstGeom prst="rect">
            <a:avLst/>
          </a:prstGeom>
          <a:gradFill rotWithShape="1">
            <a:gsLst>
              <a:gs pos="0">
                <a:srgbClr val="FFD884"/>
              </a:gs>
              <a:gs pos="50000">
                <a:srgbClr val="FFE4B5"/>
              </a:gs>
              <a:gs pos="100000">
                <a:srgbClr val="FFF1DB"/>
              </a:gs>
            </a:gsLst>
            <a:lin ang="108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GEKON  </a:t>
            </a:r>
            <a:r>
              <a:rPr lang="pl-PL" altLang="pl-PL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Wsparcie rozwoju krajowych  proekologicznych </a:t>
            </a:r>
            <a:r>
              <a:rPr lang="pl-PL" altLang="pl-PL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technologii środowiskowych</a:t>
            </a:r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NCBR: 200 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mln PLN (B+R) </a:t>
            </a:r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pl-P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FOŚiGW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200 mln PLN (Wdrożenie</a:t>
            </a: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endParaRPr lang="pl-P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Prostokąt 6"/>
          <p:cNvSpPr>
            <a:spLocks noChangeArrowheads="1"/>
          </p:cNvSpPr>
          <p:nvPr/>
        </p:nvSpPr>
        <p:spPr bwMode="auto">
          <a:xfrm>
            <a:off x="164717" y="2549622"/>
            <a:ext cx="8814565" cy="1384995"/>
          </a:xfrm>
          <a:prstGeom prst="rect">
            <a:avLst/>
          </a:prstGeom>
          <a:gradFill rotWithShape="1">
            <a:gsLst>
              <a:gs pos="0">
                <a:srgbClr val="FFD884"/>
              </a:gs>
              <a:gs pos="50000">
                <a:srgbClr val="FFE4B5"/>
              </a:gs>
              <a:gs pos="100000">
                <a:srgbClr val="FFF1DB"/>
              </a:gs>
            </a:gsLst>
            <a:lin ang="108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Blue </a:t>
            </a:r>
            <a:r>
              <a:rPr lang="pl-PL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Gas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Polski Gaz 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Łupkowy </a:t>
            </a:r>
            <a:r>
              <a:rPr lang="pl-PL" altLang="pl-PL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Wsparcie </a:t>
            </a:r>
            <a:r>
              <a:rPr lang="pl-PL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rozwoju technologii </a:t>
            </a:r>
            <a:r>
              <a:rPr lang="pl-PL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związanych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 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wydobyciem gazu łupkowego</a:t>
            </a:r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NCBR: 250 mln PLN (B+R) </a:t>
            </a:r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ARP: 250 mln PLN </a:t>
            </a:r>
            <a:endParaRPr lang="pl-PL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endParaRPr lang="pl-PL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Prostokąt 6"/>
          <p:cNvSpPr>
            <a:spLocks noChangeArrowheads="1"/>
          </p:cNvSpPr>
          <p:nvPr/>
        </p:nvSpPr>
        <p:spPr bwMode="auto">
          <a:xfrm>
            <a:off x="164717" y="4005064"/>
            <a:ext cx="8799771" cy="1107996"/>
          </a:xfrm>
          <a:prstGeom prst="rect">
            <a:avLst/>
          </a:prstGeom>
          <a:gradFill rotWithShape="1">
            <a:gsLst>
              <a:gs pos="0">
                <a:srgbClr val="FFD884"/>
              </a:gs>
              <a:gs pos="50000">
                <a:srgbClr val="FFE4B5"/>
              </a:gs>
              <a:gs pos="100000">
                <a:srgbClr val="FFF1DB"/>
              </a:gs>
            </a:gsLst>
            <a:lin ang="108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pl-PL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CuBR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altLang="pl-PL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Wsparcie rozwoju </a:t>
            </a:r>
            <a:r>
              <a:rPr lang="pl-PL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innowacyjnych rozwiązań dla przemysłu metali </a:t>
            </a:r>
            <a:r>
              <a:rPr lang="pl-PL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nieżelaznych </a:t>
            </a:r>
            <a:endParaRPr lang="pl-PL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NCBR: 100 mln PLN (B+R) </a:t>
            </a:r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KGHM: 100 mln PLN (B+R</a:t>
            </a: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spcBef>
                <a:spcPct val="0"/>
              </a:spcBef>
            </a:pPr>
            <a:endParaRPr lang="pl-PL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Prostokąt 6"/>
          <p:cNvSpPr>
            <a:spLocks noChangeArrowheads="1"/>
          </p:cNvSpPr>
          <p:nvPr/>
        </p:nvSpPr>
        <p:spPr bwMode="auto">
          <a:xfrm>
            <a:off x="179512" y="5260558"/>
            <a:ext cx="8784976" cy="369332"/>
          </a:xfrm>
          <a:prstGeom prst="rect">
            <a:avLst/>
          </a:prstGeom>
          <a:gradFill rotWithShape="1">
            <a:gsLst>
              <a:gs pos="0">
                <a:srgbClr val="FFD884"/>
              </a:gs>
              <a:gs pos="50000">
                <a:srgbClr val="FFE4B5"/>
              </a:gs>
              <a:gs pos="100000">
                <a:srgbClr val="FFF1DB"/>
              </a:gs>
            </a:gsLst>
            <a:lin ang="108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pl-PL" alt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Wspólne przedsięwzięcie z </a:t>
            </a:r>
            <a:r>
              <a:rPr lang="pl-PL" altLang="pl-PL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GDDKiA</a:t>
            </a:r>
            <a:r>
              <a:rPr lang="pl-PL" alt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	</a:t>
            </a:r>
          </a:p>
        </p:txBody>
      </p:sp>
      <p:sp>
        <p:nvSpPr>
          <p:cNvPr id="10" name="Prostokąt 6"/>
          <p:cNvSpPr>
            <a:spLocks noChangeArrowheads="1"/>
          </p:cNvSpPr>
          <p:nvPr/>
        </p:nvSpPr>
        <p:spPr bwMode="auto">
          <a:xfrm>
            <a:off x="181496" y="5805263"/>
            <a:ext cx="8802727" cy="369332"/>
          </a:xfrm>
          <a:prstGeom prst="rect">
            <a:avLst/>
          </a:prstGeom>
          <a:gradFill rotWithShape="1">
            <a:gsLst>
              <a:gs pos="0">
                <a:srgbClr val="FFD884"/>
              </a:gs>
              <a:gs pos="50000">
                <a:srgbClr val="FFE4B5"/>
              </a:gs>
              <a:gs pos="100000">
                <a:srgbClr val="FFF1DB"/>
              </a:gs>
            </a:gsLst>
            <a:lin ang="108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pl-PL" alt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Wspólny Program z NCN – TANGO </a:t>
            </a:r>
            <a:r>
              <a:rPr lang="pl-PL" alt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(79 wniosków rekomendowanych do II etapu) </a:t>
            </a:r>
            <a:r>
              <a:rPr lang="pl-PL" alt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2" name="pole tekstowe 1"/>
          <p:cNvSpPr txBox="1"/>
          <p:nvPr/>
        </p:nvSpPr>
        <p:spPr>
          <a:xfrm>
            <a:off x="3778276" y="1772816"/>
            <a:ext cx="54022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konkurs: </a:t>
            </a:r>
            <a:r>
              <a:rPr lang="pl-PL" sz="14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projekty rekomendowane do dofinansowania, </a:t>
            </a:r>
            <a:br>
              <a:rPr lang="pl-PL" sz="14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4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przyznane środki ok. 77 mln</a:t>
            </a:r>
          </a:p>
          <a:p>
            <a:r>
              <a:rPr lang="pl-PL" sz="1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pl-PL" sz="1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konkurs</a:t>
            </a:r>
            <a:r>
              <a:rPr lang="pl-PL" sz="1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pl-PL" sz="14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otwarcie czerwiec 2014 r.</a:t>
            </a:r>
            <a:endParaRPr lang="pl-PL" sz="14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3741764" y="2980510"/>
            <a:ext cx="54022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konkurs: </a:t>
            </a:r>
            <a:r>
              <a:rPr lang="pl-PL" sz="1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projektów rekomendowanych do dofinansowania, </a:t>
            </a:r>
            <a:br>
              <a:rPr lang="pl-PL" sz="1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przyznane środki ok. 120 mln zł</a:t>
            </a:r>
          </a:p>
          <a:p>
            <a:r>
              <a:rPr lang="pl-PL" sz="1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pl-PL" sz="1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konkurs</a:t>
            </a:r>
            <a:r>
              <a:rPr lang="pl-PL" sz="1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pl-PL" sz="1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pl-PL" sz="1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projektów rekomendowanych do dofinansowania, </a:t>
            </a:r>
            <a:br>
              <a:rPr lang="pl-PL" sz="1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pl-PL" sz="1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przyznane środki </a:t>
            </a:r>
            <a:r>
              <a:rPr lang="pl-PL" sz="1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ok. </a:t>
            </a:r>
            <a:r>
              <a:rPr lang="pl-PL" sz="1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 </a:t>
            </a:r>
            <a:r>
              <a:rPr lang="pl-PL" sz="1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mln zł</a:t>
            </a:r>
          </a:p>
        </p:txBody>
      </p:sp>
      <p:sp>
        <p:nvSpPr>
          <p:cNvPr id="12" name="pole tekstowe 11"/>
          <p:cNvSpPr txBox="1"/>
          <p:nvPr/>
        </p:nvSpPr>
        <p:spPr>
          <a:xfrm>
            <a:off x="3709215" y="4374396"/>
            <a:ext cx="54022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konkurs: </a:t>
            </a:r>
            <a:r>
              <a:rPr lang="pl-PL" sz="1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ocena merytoryczna 8 wniosków, planowane rozstrzygnięcie  </a:t>
            </a:r>
            <a:br>
              <a:rPr lang="pl-PL" sz="1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sierpień 2014 r. </a:t>
            </a:r>
          </a:p>
          <a:p>
            <a:r>
              <a:rPr lang="pl-PL" sz="1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pl-PL" sz="1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konkurs</a:t>
            </a:r>
            <a:r>
              <a:rPr lang="pl-PL" sz="1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pl-PL" sz="1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otwarcie czerwiec/lipiec 2014 r.</a:t>
            </a:r>
            <a:endParaRPr lang="pl-PL" sz="1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5EE0D3B-D79B-49DD-A7D1-4C886138D909}" type="datetime4">
              <a:rPr lang="pl-PL" smtClean="0"/>
              <a:t>11 czerwca 2014</a:t>
            </a:fld>
            <a:endParaRPr lang="pl-PL" dirty="0"/>
          </a:p>
        </p:txBody>
      </p:sp>
      <p:sp>
        <p:nvSpPr>
          <p:cNvPr id="14" name="Symbol zastępczy stopki 1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smtClean="0"/>
              <a:t>Akademia Morska w Szczecinie</a:t>
            </a:r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247213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le tekstowe 8"/>
          <p:cNvSpPr txBox="1"/>
          <p:nvPr/>
        </p:nvSpPr>
        <p:spPr>
          <a:xfrm>
            <a:off x="3923928" y="562814"/>
            <a:ext cx="4897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Programy </a:t>
            </a: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Międzynarodowe (1/1)</a:t>
            </a:r>
            <a:endParaRPr lang="pl-PL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335374" y="1087367"/>
            <a:ext cx="8496944" cy="369332"/>
          </a:xfrm>
          <a:prstGeom prst="rect">
            <a:avLst/>
          </a:prstGeom>
          <a:gradFill rotWithShape="1">
            <a:gsLst>
              <a:gs pos="0">
                <a:srgbClr val="FFD884"/>
              </a:gs>
              <a:gs pos="50000">
                <a:srgbClr val="FFE4B5"/>
              </a:gs>
              <a:gs pos="100000">
                <a:srgbClr val="FFF1DB"/>
              </a:gs>
            </a:gsLst>
            <a:lin ang="108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Programy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Międzynarodowe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Prostokąt 5"/>
          <p:cNvSpPr>
            <a:spLocks noChangeArrowheads="1"/>
          </p:cNvSpPr>
          <p:nvPr/>
        </p:nvSpPr>
        <p:spPr bwMode="auto">
          <a:xfrm>
            <a:off x="315650" y="1665095"/>
            <a:ext cx="8424936" cy="2031325"/>
          </a:xfrm>
          <a:prstGeom prst="rect">
            <a:avLst/>
          </a:prstGeom>
          <a:gradFill rotWithShape="1">
            <a:gsLst>
              <a:gs pos="0">
                <a:srgbClr val="FFD884"/>
              </a:gs>
              <a:gs pos="50000">
                <a:srgbClr val="FFE4B5"/>
              </a:gs>
              <a:gs pos="100000">
                <a:srgbClr val="FFF1DB"/>
              </a:gs>
            </a:gsLst>
            <a:lin ang="108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NCBR  - partner w ponad 30 przedsięwzięciach:</a:t>
            </a: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Program Ramowy: ERA-NET, ERA-NET +, JU (ENIAC, ARTEMIS)</a:t>
            </a: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EUREKA, EUROSTARS</a:t>
            </a: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Programy Bilateralne: Niemcy, Izrael, Tajwan, Luksemburg, Singapur, Japonia </a:t>
            </a: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Polsko – Norweska Współpraca Badawcza: NCBR pełni funkcję Operatora Programu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74" y="3933056"/>
            <a:ext cx="8405212" cy="2250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ymbol zastępczy daty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11403C6-D8D5-4315-BFE1-976A2741252D}" type="datetime4">
              <a:rPr lang="pl-PL" smtClean="0"/>
              <a:t>11 czerwca 2014</a:t>
            </a:fld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smtClean="0"/>
              <a:t>Akademia Morska w Szczecinie</a:t>
            </a:r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2147229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le tekstowe 8"/>
          <p:cNvSpPr txBox="1"/>
          <p:nvPr/>
        </p:nvSpPr>
        <p:spPr>
          <a:xfrm>
            <a:off x="3923928" y="562814"/>
            <a:ext cx="4897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Nowe konkursy (1/2)</a:t>
            </a:r>
            <a:endParaRPr lang="pl-PL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195292" y="901368"/>
            <a:ext cx="8784976" cy="369332"/>
          </a:xfrm>
          <a:prstGeom prst="rect">
            <a:avLst/>
          </a:prstGeom>
          <a:gradFill rotWithShape="1">
            <a:gsLst>
              <a:gs pos="0">
                <a:srgbClr val="FFD884"/>
              </a:gs>
              <a:gs pos="50000">
                <a:srgbClr val="FFE4B5"/>
              </a:gs>
              <a:gs pos="100000">
                <a:srgbClr val="FFF1DB"/>
              </a:gs>
            </a:gsLst>
            <a:lin ang="108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Harmonogram nowych Konkursów krajowych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ela 4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963891539"/>
              </p:ext>
            </p:extLst>
          </p:nvPr>
        </p:nvGraphicFramePr>
        <p:xfrm>
          <a:off x="208115" y="1340768"/>
          <a:ext cx="8784977" cy="4981703"/>
        </p:xfrm>
        <a:graphic>
          <a:graphicData uri="http://schemas.openxmlformats.org/drawingml/2006/table">
            <a:tbl>
              <a:tblPr firstRow="1" firstCol="1" bandRow="1"/>
              <a:tblGrid>
                <a:gridCol w="2116950"/>
                <a:gridCol w="2218388"/>
                <a:gridCol w="1341323"/>
                <a:gridCol w="3108316"/>
              </a:tblGrid>
              <a:tr h="39496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planowany miesiąc zamknięcia naboru</a:t>
                      </a:r>
                      <a:endParaRPr lang="pl-PL" sz="1200" b="1" dirty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4806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Rok 2014</a:t>
                      </a:r>
                      <a:endParaRPr lang="pl-PL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480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480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4806"/>
                    </a:solidFill>
                  </a:tcPr>
                </a:tc>
              </a:tr>
              <a:tr h="641991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Nazwa Programu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Alokacja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[ mln zł]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Obszar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  <a:tr h="468722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Czerwiec</a:t>
                      </a:r>
                      <a:endParaRPr lang="pl-PL" sz="1200" b="0" dirty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 smtClean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STRATEGMED II</a:t>
                      </a:r>
                      <a:endParaRPr lang="pl-PL" sz="1200" b="1" dirty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220</a:t>
                      </a:r>
                      <a:endParaRPr lang="pl-PL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Profilaktyka i leczenie chorób cywilizacyjnych</a:t>
                      </a:r>
                      <a:endParaRPr lang="pl-PL" sz="1200" b="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07129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200" b="1" dirty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 smtClean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GEKON II</a:t>
                      </a:r>
                      <a:endParaRPr lang="pl-PL" sz="1200" b="1" dirty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30*</a:t>
                      </a:r>
                      <a:endParaRPr lang="pl-PL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Innowacyjne technologie proekologiczne</a:t>
                      </a:r>
                      <a:endParaRPr lang="pl-PL" sz="1200" b="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07129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err="1" smtClean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CuBR</a:t>
                      </a:r>
                      <a:r>
                        <a:rPr lang="pl-PL" sz="1200" b="1" dirty="0" smtClean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II</a:t>
                      </a:r>
                      <a:endParaRPr lang="pl-PL" sz="1200" b="1" dirty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Metale nieżelazne</a:t>
                      </a:r>
                    </a:p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200" b="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04409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Sierpień</a:t>
                      </a:r>
                      <a:endParaRPr lang="pl-PL" sz="1200" b="0" dirty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 smtClean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TANGO</a:t>
                      </a:r>
                      <a:endParaRPr lang="pl-PL" sz="1200" b="1" dirty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Wsparcie praktycznego wykorzystania wyników badań podstawowych </a:t>
                      </a:r>
                      <a:endParaRPr lang="pl-PL" sz="1200" b="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04409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200" b="0" dirty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 smtClean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PATENT PLUS IV</a:t>
                      </a:r>
                      <a:endParaRPr lang="pl-PL" sz="1200" b="1" dirty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pl-PL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Wsparcie ochrony prawnej wyników prowadzonych badań</a:t>
                      </a:r>
                      <a:endParaRPr lang="pl-PL" sz="1200" b="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07129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Wrzesień</a:t>
                      </a:r>
                      <a:endParaRPr lang="pl-PL" sz="1200" b="0" dirty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 smtClean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INNOMED II</a:t>
                      </a:r>
                      <a:endParaRPr lang="pl-PL" sz="1200" b="1" dirty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Medycyna innowacyjna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99010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200" b="1" dirty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 smtClean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INNOLOT II</a:t>
                      </a:r>
                      <a:endParaRPr lang="pl-PL" sz="1200" b="1" dirty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Innowacyjne rozwiązania dla przemysłu</a:t>
                      </a:r>
                      <a:r>
                        <a:rPr lang="pl-PL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lotniczego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99010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200" b="1" dirty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 smtClean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NCBR - </a:t>
                      </a:r>
                      <a:r>
                        <a:rPr lang="pl-PL" sz="1200" b="1" dirty="0" err="1" smtClean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GDDKiA</a:t>
                      </a:r>
                      <a:endParaRPr lang="pl-PL" sz="1200" b="1" dirty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Drogownictwo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99010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200" b="1" dirty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 smtClean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BIOSTRATEG I</a:t>
                      </a:r>
                      <a:endParaRPr lang="pl-PL" sz="1200" b="1" dirty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Środowisko naturalne, rolnictwo i leśnictwo</a:t>
                      </a:r>
                      <a:endParaRPr lang="pl-PL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9901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Grudzień</a:t>
                      </a:r>
                      <a:endParaRPr lang="pl-PL" sz="1200" b="0" dirty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 smtClean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Lider  VI</a:t>
                      </a:r>
                      <a:endParaRPr lang="pl-PL" sz="1200" b="1" dirty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Wsparcie młodych naukowców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99010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200" b="1" dirty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 err="1" smtClean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CuBR</a:t>
                      </a:r>
                      <a:r>
                        <a:rPr lang="pl-PL" sz="1200" b="1" dirty="0" smtClean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III</a:t>
                      </a:r>
                      <a:endParaRPr lang="pl-PL" sz="1200" b="1" dirty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Metale nieżelazne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Symbol zastępczy daty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52CC837-C209-4FC9-A5A6-7955E6B5145B}" type="datetime4">
              <a:rPr lang="pl-PL" smtClean="0"/>
              <a:t>11 czerwca 2014</a:t>
            </a:fld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smtClean="0"/>
              <a:t>Akademia Morska w Szczecinie</a:t>
            </a:r>
            <a:endParaRPr lang="pl-PL" dirty="0" smtClean="0"/>
          </a:p>
        </p:txBody>
      </p:sp>
      <p:sp>
        <p:nvSpPr>
          <p:cNvPr id="6" name="pole tekstowe 5"/>
          <p:cNvSpPr txBox="1"/>
          <p:nvPr/>
        </p:nvSpPr>
        <p:spPr>
          <a:xfrm>
            <a:off x="1835696" y="6420245"/>
            <a:ext cx="34563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minimalny budżet NCBR</a:t>
            </a:r>
            <a:endParaRPr lang="pl-PL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4946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le tekstowe 8"/>
          <p:cNvSpPr txBox="1"/>
          <p:nvPr/>
        </p:nvSpPr>
        <p:spPr>
          <a:xfrm>
            <a:off x="3923928" y="562814"/>
            <a:ext cx="4897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Nowe konkursy (2/2)</a:t>
            </a:r>
            <a:endParaRPr lang="pl-PL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107504" y="942503"/>
            <a:ext cx="8856984" cy="369332"/>
          </a:xfrm>
          <a:prstGeom prst="rect">
            <a:avLst/>
          </a:prstGeom>
          <a:gradFill rotWithShape="1">
            <a:gsLst>
              <a:gs pos="0">
                <a:srgbClr val="FFD884"/>
              </a:gs>
              <a:gs pos="50000">
                <a:srgbClr val="FFE4B5"/>
              </a:gs>
              <a:gs pos="100000">
                <a:srgbClr val="FFF1DB"/>
              </a:gs>
            </a:gsLst>
            <a:lin ang="108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Harmonogram nowych Konkursów międzynarodowych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ymbol zastępczy daty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4C174CF-C825-4659-8D85-909C6010B78E}" type="datetime4">
              <a:rPr lang="pl-PL" smtClean="0"/>
              <a:t>11 czerwca 2014</a:t>
            </a:fld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smtClean="0"/>
              <a:t>Akademia Morska w Szczecinie</a:t>
            </a:r>
            <a:endParaRPr lang="pl-PL" dirty="0" smtClean="0"/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8145102"/>
              </p:ext>
            </p:extLst>
          </p:nvPr>
        </p:nvGraphicFramePr>
        <p:xfrm>
          <a:off x="107506" y="1412776"/>
          <a:ext cx="8856983" cy="4824535"/>
        </p:xfrm>
        <a:graphic>
          <a:graphicData uri="http://schemas.openxmlformats.org/drawingml/2006/table">
            <a:tbl>
              <a:tblPr firstRow="1" firstCol="1" bandRow="1"/>
              <a:tblGrid>
                <a:gridCol w="2088230"/>
                <a:gridCol w="2448272"/>
                <a:gridCol w="2077426"/>
                <a:gridCol w="2243055"/>
              </a:tblGrid>
              <a:tr h="27922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planowany miesiąc zamknięcia naboru</a:t>
                      </a:r>
                      <a:endParaRPr lang="pl-PL" sz="1200" b="1" dirty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Rok 2014</a:t>
                      </a:r>
                      <a:endParaRPr lang="pl-PL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480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480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4806"/>
                    </a:solidFill>
                  </a:tcPr>
                </a:tc>
              </a:tr>
              <a:tr h="797007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Nazwa Programu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Alokacja </a:t>
                      </a:r>
                      <a:br>
                        <a:rPr lang="pl-PL" sz="1400" b="1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pl-PL" sz="1400" b="1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[Euro]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Obszar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  <a:tr h="298939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Czerwiec</a:t>
                      </a:r>
                      <a:endParaRPr lang="pl-PL" sz="1200" b="1" dirty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 smtClean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ERA-NET </a:t>
                      </a:r>
                      <a:r>
                        <a:rPr lang="pl-PL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ERA-MIN </a:t>
                      </a:r>
                      <a:endParaRPr lang="pl-PL" sz="1200" b="1" dirty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500</a:t>
                      </a:r>
                      <a:r>
                        <a:rPr lang="pl-PL" sz="1200" b="0" kern="12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000</a:t>
                      </a:r>
                      <a:endParaRPr lang="pl-PL" sz="1200" b="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Surowce</a:t>
                      </a:r>
                      <a:r>
                        <a:rPr lang="pl-PL" sz="1200" b="0" kern="12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nieenergetyczne</a:t>
                      </a:r>
                      <a:endParaRPr lang="pl-PL" sz="1200" b="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484329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200" b="1" dirty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AAL</a:t>
                      </a:r>
                      <a:endParaRPr lang="pl-PL" sz="1200" b="1" dirty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500 000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Technologie</a:t>
                      </a:r>
                      <a:r>
                        <a:rPr lang="pl-PL" sz="1200" b="0" kern="12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informacyjne </a:t>
                      </a:r>
                      <a:br>
                        <a:rPr lang="pl-PL" sz="1200" b="0" kern="12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pl-PL" sz="1200" b="0" kern="12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i komunikacyjne</a:t>
                      </a:r>
                      <a:endParaRPr lang="pl-PL" sz="1200" b="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484329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200" b="1" dirty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Konkurs polsko-tajwański</a:t>
                      </a:r>
                      <a:endParaRPr lang="pl-PL" sz="1200" b="1" dirty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500 000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Ochrona środowiska, inżynieria</a:t>
                      </a:r>
                      <a:r>
                        <a:rPr lang="pl-PL" sz="1200" b="0" kern="12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materiałowa</a:t>
                      </a:r>
                      <a:endParaRPr lang="pl-PL" sz="1200" b="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457934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200" b="1" dirty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 smtClean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JPND – III konkurs</a:t>
                      </a:r>
                      <a:endParaRPr lang="pl-PL" sz="1200" b="1" dirty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750 000</a:t>
                      </a:r>
                      <a:endParaRPr lang="pl-PL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Choroby neurodegeneracyjne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4413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 smtClean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Sierpień</a:t>
                      </a:r>
                      <a:endParaRPr lang="pl-PL" sz="1200" b="1" dirty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 smtClean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ERA-NET </a:t>
                      </a:r>
                      <a:r>
                        <a:rPr lang="pl-PL" sz="1200" b="1" dirty="0" err="1" smtClean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Susfood</a:t>
                      </a:r>
                      <a:endParaRPr lang="pl-PL" sz="1200" b="1" dirty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300 000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Produkcja i konsumpcja żywności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38717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 smtClean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Wrzesień</a:t>
                      </a:r>
                      <a:endParaRPr lang="pl-PL" sz="1200" b="1" dirty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 smtClean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Eurostars </a:t>
                      </a:r>
                      <a:endParaRPr lang="pl-PL" sz="1200" b="1" dirty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750 000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Dowolny obszar tematyczny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38717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200" b="1" dirty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 smtClean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ERA-NET </a:t>
                      </a:r>
                      <a:r>
                        <a:rPr lang="pl-PL" sz="1200" b="1" dirty="0" err="1" smtClean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Bioenergy</a:t>
                      </a:r>
                      <a:endParaRPr lang="pl-PL" sz="1200" b="1" dirty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500 000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Bioenergia,</a:t>
                      </a:r>
                      <a:r>
                        <a:rPr lang="pl-PL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2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biorafinacja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628469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200" b="1" dirty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 err="1" smtClean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ERA.Net</a:t>
                      </a:r>
                      <a:r>
                        <a:rPr lang="pl-PL" sz="1200" b="1" baseline="0" dirty="0" smtClean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RUS PLUS ścieżka S&amp;T</a:t>
                      </a:r>
                      <a:endParaRPr lang="pl-PL" sz="1200" b="1" dirty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700 000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Nanotechnologie, </a:t>
                      </a:r>
                      <a:r>
                        <a:rPr lang="pl-PL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środowisko/zmiany klimatu, zdrowie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38717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200" b="1" dirty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 smtClean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Inicjatywa CORNET</a:t>
                      </a:r>
                      <a:endParaRPr lang="pl-PL" sz="1200" b="1" dirty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500</a:t>
                      </a:r>
                      <a:r>
                        <a:rPr lang="pl-PL" sz="1200" b="0" kern="12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000</a:t>
                      </a:r>
                      <a:endParaRPr lang="pl-PL" sz="1200" b="0" kern="12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Dowolny obszar</a:t>
                      </a:r>
                      <a:r>
                        <a:rPr lang="pl-PL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tematyczny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368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 smtClean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Październik</a:t>
                      </a:r>
                      <a:endParaRPr lang="pl-PL" sz="1200" b="1" dirty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 smtClean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EUREKA</a:t>
                      </a:r>
                      <a:endParaRPr lang="pl-PL" sz="1200" b="1" dirty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500 000 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Dowolny obszar</a:t>
                      </a:r>
                      <a:r>
                        <a:rPr lang="pl-PL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tematyczny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832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34602"/>
            <a:ext cx="9360024" cy="6993903"/>
          </a:xfrm>
          <a:prstGeom prst="rect">
            <a:avLst/>
          </a:prstGeo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10344" y="3573016"/>
            <a:ext cx="8733656" cy="936104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pl-PL" sz="2800" dirty="0"/>
              <a:t/>
            </a:r>
            <a:br>
              <a:rPr lang="pl-PL" sz="2800" dirty="0"/>
            </a:br>
            <a:endParaRPr lang="pl-PL" sz="2800" dirty="0"/>
          </a:p>
        </p:txBody>
      </p:sp>
      <p:pic>
        <p:nvPicPr>
          <p:cNvPr id="13" name="Picture 2" descr="C:\Users\m.pytlarczyk\Documents\Logo\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99" y="19153"/>
            <a:ext cx="1712590" cy="1098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ole tekstowe 9"/>
          <p:cNvSpPr txBox="1"/>
          <p:nvPr/>
        </p:nvSpPr>
        <p:spPr>
          <a:xfrm>
            <a:off x="17745" y="1268760"/>
            <a:ext cx="928943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latin typeface="Cambria Math" panose="02040503050406030204" pitchFamily="18" charset="0"/>
                <a:ea typeface="Cambria Math" panose="02040503050406030204" pitchFamily="18" charset="0"/>
                <a:cs typeface="Tahoma" pitchFamily="34" charset="0"/>
              </a:rPr>
              <a:t>Dziękuję za uwagę</a:t>
            </a:r>
          </a:p>
          <a:p>
            <a:endParaRPr lang="pl-PL" b="1" dirty="0" smtClean="0">
              <a:latin typeface="Cambria Math" panose="02040503050406030204" pitchFamily="18" charset="0"/>
              <a:ea typeface="Cambria Math" panose="02040503050406030204" pitchFamily="18" charset="0"/>
              <a:cs typeface="Tahoma" pitchFamily="34" charset="0"/>
            </a:endParaRPr>
          </a:p>
          <a:p>
            <a:r>
              <a:rPr lang="pl-PL" dirty="0">
                <a:latin typeface="Cambria Math" panose="02040503050406030204" pitchFamily="18" charset="0"/>
                <a:ea typeface="Cambria Math" panose="02040503050406030204" pitchFamily="18" charset="0"/>
                <a:cs typeface="Tahoma" pitchFamily="34" charset="0"/>
              </a:rPr>
              <a:t>d</a:t>
            </a:r>
            <a:r>
              <a:rPr lang="pl-PL" dirty="0" smtClean="0">
                <a:latin typeface="Cambria Math" panose="02040503050406030204" pitchFamily="18" charset="0"/>
                <a:ea typeface="Cambria Math" panose="02040503050406030204" pitchFamily="18" charset="0"/>
                <a:cs typeface="Tahoma" pitchFamily="34" charset="0"/>
              </a:rPr>
              <a:t>r inż. Piotr Pryciński</a:t>
            </a:r>
          </a:p>
          <a:p>
            <a:r>
              <a:rPr lang="pl-PL" dirty="0" smtClean="0">
                <a:latin typeface="Cambria Math" panose="02040503050406030204" pitchFamily="18" charset="0"/>
                <a:ea typeface="Cambria Math" panose="02040503050406030204" pitchFamily="18" charset="0"/>
                <a:cs typeface="Tahoma" pitchFamily="34" charset="0"/>
              </a:rPr>
              <a:t>Zastępca Kierownika Działu Zarządzania Programami</a:t>
            </a:r>
          </a:p>
          <a:p>
            <a:endParaRPr lang="pl-PL" sz="1400" dirty="0" smtClean="0">
              <a:latin typeface="Cambria Math" panose="02040503050406030204" pitchFamily="18" charset="0"/>
              <a:ea typeface="Cambria Math" panose="02040503050406030204" pitchFamily="18" charset="0"/>
              <a:cs typeface="Tahoma" pitchFamily="34" charset="0"/>
            </a:endParaRPr>
          </a:p>
          <a:p>
            <a:endParaRPr lang="pl-PL" sz="1400" dirty="0">
              <a:latin typeface="Cambria Math" panose="02040503050406030204" pitchFamily="18" charset="0"/>
              <a:ea typeface="Cambria Math" panose="02040503050406030204" pitchFamily="18" charset="0"/>
              <a:cs typeface="Tahoma" pitchFamily="34" charset="0"/>
            </a:endParaRPr>
          </a:p>
          <a:p>
            <a:endParaRPr lang="pl-PL" sz="1400" b="1" dirty="0" smtClean="0">
              <a:latin typeface="Cambria Math" panose="02040503050406030204" pitchFamily="18" charset="0"/>
              <a:ea typeface="Cambria Math" panose="02040503050406030204" pitchFamily="18" charset="0"/>
              <a:cs typeface="Tahoma" pitchFamily="34" charset="0"/>
            </a:endParaRPr>
          </a:p>
          <a:p>
            <a:endParaRPr lang="pl-PL" sz="2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  <a:cs typeface="Tahoma" pitchFamily="34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6444208" y="5626894"/>
            <a:ext cx="280729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>
                <a:latin typeface="Cambria Math" panose="02040503050406030204" pitchFamily="18" charset="0"/>
                <a:ea typeface="Cambria Math" panose="02040503050406030204" pitchFamily="18" charset="0"/>
                <a:cs typeface="Tahoma" pitchFamily="34" charset="0"/>
              </a:rPr>
              <a:t>Email: piotr.prycinski@ncbr.gov.pl</a:t>
            </a:r>
            <a:endParaRPr lang="pl-PL" sz="1400" dirty="0">
              <a:latin typeface="Cambria Math" panose="02040503050406030204" pitchFamily="18" charset="0"/>
              <a:ea typeface="Cambria Math" panose="02040503050406030204" pitchFamily="18" charset="0"/>
              <a:cs typeface="Tahoma" pitchFamily="34" charset="0"/>
            </a:endParaRPr>
          </a:p>
          <a:p>
            <a:r>
              <a:rPr lang="pl-PL" sz="1400" dirty="0" smtClean="0">
                <a:latin typeface="Cambria Math" panose="02040503050406030204" pitchFamily="18" charset="0"/>
                <a:ea typeface="Cambria Math" panose="02040503050406030204" pitchFamily="18" charset="0"/>
                <a:cs typeface="Tahoma" pitchFamily="34" charset="0"/>
              </a:rPr>
              <a:t>Tel.: 515 061 558</a:t>
            </a:r>
            <a:endParaRPr lang="pl-PL" sz="1400" dirty="0">
              <a:latin typeface="Cambria Math" panose="02040503050406030204" pitchFamily="18" charset="0"/>
              <a:ea typeface="Cambria Math" panose="02040503050406030204" pitchFamily="18" charset="0"/>
              <a:cs typeface="Tahoma" pitchFamily="34" charset="0"/>
            </a:endParaRPr>
          </a:p>
          <a:p>
            <a:r>
              <a:rPr lang="pl-PL" sz="1400" dirty="0">
                <a:latin typeface="Cambria Math" panose="02040503050406030204" pitchFamily="18" charset="0"/>
                <a:ea typeface="Cambria Math" panose="02040503050406030204" pitchFamily="18" charset="0"/>
                <a:cs typeface="Tahoma" pitchFamily="34" charset="0"/>
              </a:rPr>
              <a:t>ul. Nowogrodzka 47a </a:t>
            </a:r>
          </a:p>
          <a:p>
            <a:r>
              <a:rPr lang="pl-PL" sz="1400" dirty="0">
                <a:latin typeface="Cambria Math" panose="02040503050406030204" pitchFamily="18" charset="0"/>
                <a:ea typeface="Cambria Math" panose="02040503050406030204" pitchFamily="18" charset="0"/>
                <a:cs typeface="Tahoma" pitchFamily="34" charset="0"/>
              </a:rPr>
              <a:t>00-695 Warszawa</a:t>
            </a:r>
          </a:p>
          <a:p>
            <a:endParaRPr lang="pl-PL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26A3739-93A2-4529-8EF5-9121F8A72004}" type="datetime4">
              <a:rPr lang="pl-PL" smtClean="0"/>
              <a:t>11 czerwca 2014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smtClean="0"/>
              <a:t>Akademia Morska w Szczecinie</a:t>
            </a:r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2225294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484784"/>
            <a:ext cx="8280920" cy="3970318"/>
          </a:xfrm>
          <a:gradFill rotWithShape="1">
            <a:gsLst>
              <a:gs pos="0">
                <a:srgbClr val="FFD884"/>
              </a:gs>
              <a:gs pos="50000">
                <a:srgbClr val="FFE4B5"/>
              </a:gs>
              <a:gs pos="100000">
                <a:srgbClr val="FFF1DB"/>
              </a:gs>
            </a:gsLst>
            <a:lin ang="108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algn="just">
              <a:lnSpc>
                <a:spcPct val="150000"/>
              </a:lnSpc>
              <a:buFont typeface="+mj-lt"/>
              <a:buAutoNum type="arabicPeriod"/>
            </a:pPr>
            <a:r>
              <a:rPr lang="pl-PL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Informacje </a:t>
            </a:r>
            <a:r>
              <a:rPr lang="pl-PL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NCBR</a:t>
            </a:r>
          </a:p>
          <a:p>
            <a:pPr marL="0" algn="just">
              <a:lnSpc>
                <a:spcPct val="150000"/>
              </a:lnSpc>
              <a:buFont typeface="+mj-lt"/>
              <a:buAutoNum type="arabicPeriod"/>
            </a:pPr>
            <a:r>
              <a:rPr lang="pl-PL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Programy </a:t>
            </a:r>
            <a:r>
              <a:rPr lang="pl-PL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Strategiczne </a:t>
            </a:r>
            <a:endParaRPr lang="pl-PL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just">
              <a:lnSpc>
                <a:spcPct val="150000"/>
              </a:lnSpc>
              <a:buFont typeface="+mj-lt"/>
              <a:buAutoNum type="arabicPeriod"/>
            </a:pPr>
            <a:r>
              <a:rPr lang="pl-PL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Programy </a:t>
            </a:r>
            <a:r>
              <a:rPr lang="pl-PL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Horyzontalne</a:t>
            </a:r>
          </a:p>
          <a:p>
            <a:pPr marL="0" algn="just">
              <a:lnSpc>
                <a:spcPct val="150000"/>
              </a:lnSpc>
              <a:buFont typeface="+mj-lt"/>
              <a:buAutoNum type="arabicPeriod"/>
            </a:pPr>
            <a:r>
              <a:rPr lang="pl-PL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Programy Sektorowe i </a:t>
            </a:r>
            <a:r>
              <a:rPr lang="pl-PL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pl-PL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spólne Przedsięwzięcia</a:t>
            </a:r>
            <a:endParaRPr lang="pl-PL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just">
              <a:lnSpc>
                <a:spcPct val="150000"/>
              </a:lnSpc>
              <a:buFont typeface="+mj-lt"/>
              <a:buAutoNum type="arabicPeriod"/>
            </a:pPr>
            <a:r>
              <a:rPr lang="pl-PL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Programy </a:t>
            </a:r>
            <a:r>
              <a:rPr lang="pl-PL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Międzynarodowe</a:t>
            </a:r>
            <a:endParaRPr lang="pl-PL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just">
              <a:lnSpc>
                <a:spcPct val="150000"/>
              </a:lnSpc>
              <a:buFont typeface="+mj-lt"/>
              <a:buAutoNum type="arabicPeriod"/>
            </a:pPr>
            <a:r>
              <a:rPr lang="pl-PL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Harmonogram nowych </a:t>
            </a:r>
            <a:r>
              <a:rPr lang="pl-PL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Konkursów</a:t>
            </a:r>
            <a:endParaRPr lang="pl-PL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3DE0CF6-E226-4F0D-A6F2-F34C7B7F3ED6}" type="datetime4">
              <a:rPr lang="pl-PL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 czerwca 2014</a:t>
            </a:fld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467544" y="764704"/>
            <a:ext cx="8280920" cy="523220"/>
          </a:xfrm>
          <a:prstGeom prst="rect">
            <a:avLst/>
          </a:prstGeom>
          <a:gradFill rotWithShape="1">
            <a:gsLst>
              <a:gs pos="0">
                <a:srgbClr val="FFD884"/>
              </a:gs>
              <a:gs pos="50000">
                <a:srgbClr val="FFE4B5"/>
              </a:gs>
              <a:gs pos="100000">
                <a:srgbClr val="FFF1DB"/>
              </a:gs>
            </a:gsLst>
            <a:lin ang="108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0"/>
              </a:spcBef>
              <a:buFont typeface="Wingdings" pitchFamily="2" charset="2"/>
              <a:buChar char="Ø"/>
              <a:defRPr kumimoji="0" lang="pl-PL" sz="2200" b="0" i="0" u="none" strike="noStrike" kern="1200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Calibri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v"/>
              <a:defRPr kumimoji="0" lang="pl-PL" sz="2000" b="0" i="0" u="none" strike="noStrike" kern="1200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Calibri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ü"/>
              <a:defRPr kumimoji="0" lang="pl-PL" sz="1800" b="0" i="0" u="none" strike="noStrike" kern="1200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Calibri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kumimoji="0" lang="pl-PL" sz="1600" b="0" i="0" u="none" strike="noStrike" kern="1200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Calibri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l-PL" sz="1400" b="0" i="0" u="none" strike="noStrike" kern="1200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Calibri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 Prezentacji</a:t>
            </a:r>
          </a:p>
        </p:txBody>
      </p:sp>
      <p:sp>
        <p:nvSpPr>
          <p:cNvPr id="2" name="Symbol zastępczy stopki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smtClean="0"/>
              <a:t>Akademia Morska w Szczecinie</a:t>
            </a:r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173163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daty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C87F955-8E1A-4685-A39D-AB357DEF728A}" type="datetime4">
              <a:rPr lang="pl-PL" smtClean="0"/>
              <a:t>11 czerwca 2014</a:t>
            </a:fld>
            <a:endParaRPr lang="pl-PL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9162" y="3068960"/>
            <a:ext cx="1988276" cy="281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odtytuł 1"/>
          <p:cNvSpPr txBox="1">
            <a:spLocks/>
          </p:cNvSpPr>
          <p:nvPr/>
        </p:nvSpPr>
        <p:spPr>
          <a:xfrm>
            <a:off x="297174" y="2912317"/>
            <a:ext cx="6378836" cy="3262432"/>
          </a:xfrm>
          <a:prstGeom prst="rect">
            <a:avLst/>
          </a:prstGeom>
          <a:gradFill rotWithShape="1">
            <a:gsLst>
              <a:gs pos="0">
                <a:srgbClr val="FFD884"/>
              </a:gs>
              <a:gs pos="50000">
                <a:srgbClr val="FFE4B5"/>
              </a:gs>
              <a:gs pos="100000">
                <a:srgbClr val="FFF1DB"/>
              </a:gs>
            </a:gsLst>
            <a:lin ang="108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pl-PL"/>
            </a:defPPr>
            <a:lvl1pPr eaLnBrk="0" hangingPunct="0"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latin typeface="Arial Unicode MS" pitchFamily="34" charset="-128"/>
                <a:cs typeface="Arial" pitchFamily="34" charset="0"/>
              </a:defRPr>
            </a:lvl2pPr>
            <a:lvl3pPr marL="1143000" indent="-228600" eaLnBrk="0" hangingPunct="0">
              <a:defRPr>
                <a:latin typeface="Arial Unicode MS" pitchFamily="34" charset="-128"/>
                <a:cs typeface="Arial" pitchFamily="34" charset="0"/>
              </a:defRPr>
            </a:lvl3pPr>
            <a:lvl4pPr marL="1600200" indent="-228600" eaLnBrk="0" hangingPunct="0">
              <a:defRPr>
                <a:latin typeface="Arial Unicode MS" pitchFamily="34" charset="-128"/>
                <a:cs typeface="Arial" pitchFamily="34" charset="0"/>
              </a:defRPr>
            </a:lvl4pPr>
            <a:lvl5pPr marL="2057400" indent="-228600" eaLnBrk="0" hangingPunct="0">
              <a:defRPr>
                <a:latin typeface="Arial Unicode MS" pitchFamily="34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 Unicode MS" pitchFamily="34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 Unicode MS" pitchFamily="34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 Unicode MS" pitchFamily="34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 Unicode MS" pitchFamily="34" charset="-128"/>
                <a:cs typeface="Arial" pitchFamily="34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pl-PL" altLang="pl-PL" sz="1600" dirty="0"/>
              <a:t>Historia Narodowego Centrum Badań i Rozwoju:</a:t>
            </a:r>
          </a:p>
          <a:p>
            <a:pPr>
              <a:spcAft>
                <a:spcPts val="600"/>
              </a:spcAft>
              <a:buFont typeface="Wingdings" pitchFamily="2" charset="2"/>
              <a:buChar char="§"/>
            </a:pPr>
            <a:r>
              <a:rPr lang="pl-PL" altLang="pl-PL" sz="1600" dirty="0"/>
              <a:t> 2007 - powstanie </a:t>
            </a:r>
            <a:r>
              <a:rPr lang="pl-PL" altLang="pl-PL" sz="1600" dirty="0" smtClean="0"/>
              <a:t>NCBR (pierwsza ustawa o NCBR)</a:t>
            </a:r>
          </a:p>
          <a:p>
            <a:pPr>
              <a:spcAft>
                <a:spcPts val="600"/>
              </a:spcAft>
              <a:buFont typeface="Wingdings" pitchFamily="2" charset="2"/>
              <a:buChar char="§"/>
            </a:pPr>
            <a:r>
              <a:rPr lang="pl-PL" altLang="pl-PL" sz="1600" dirty="0"/>
              <a:t> </a:t>
            </a:r>
            <a:r>
              <a:rPr lang="pl-PL" altLang="pl-PL" sz="1600" dirty="0" smtClean="0"/>
              <a:t>2010 </a:t>
            </a:r>
            <a:r>
              <a:rPr lang="pl-PL" altLang="pl-PL" sz="1600" dirty="0"/>
              <a:t>- nowa ustawa o </a:t>
            </a:r>
            <a:r>
              <a:rPr lang="pl-PL" altLang="pl-PL" sz="1600" dirty="0" smtClean="0"/>
              <a:t>NCBR, </a:t>
            </a:r>
            <a:br>
              <a:rPr lang="pl-PL" altLang="pl-PL" sz="1600" dirty="0" smtClean="0"/>
            </a:br>
            <a:r>
              <a:rPr lang="pl-PL" altLang="pl-PL" sz="1600" dirty="0" smtClean="0"/>
              <a:t>              a</a:t>
            </a:r>
            <a:r>
              <a:rPr lang="pl-PL" sz="1600" dirty="0" smtClean="0"/>
              <a:t>rt</a:t>
            </a:r>
            <a:r>
              <a:rPr lang="pl-PL" sz="1600" dirty="0"/>
              <a:t>. 1 ust. 2 ustawy: „</a:t>
            </a:r>
            <a:r>
              <a:rPr lang="pl-PL" sz="1600" i="1" dirty="0"/>
              <a:t>Centrum jest agencją wykonawczą […] </a:t>
            </a:r>
            <a:r>
              <a:rPr lang="pl-PL" sz="1600" i="1" dirty="0" smtClean="0"/>
              <a:t>  </a:t>
            </a:r>
            <a:br>
              <a:rPr lang="pl-PL" sz="1600" i="1" dirty="0" smtClean="0"/>
            </a:br>
            <a:r>
              <a:rPr lang="pl-PL" sz="1600" i="1" dirty="0" smtClean="0"/>
              <a:t>              powołaną </a:t>
            </a:r>
            <a:r>
              <a:rPr lang="pl-PL" sz="1600" i="1" dirty="0"/>
              <a:t>do realizacji zadań z zakresu polityki naukowej, </a:t>
            </a:r>
            <a:r>
              <a:rPr lang="pl-PL" sz="1600" i="1" dirty="0" smtClean="0"/>
              <a:t/>
            </a:r>
            <a:br>
              <a:rPr lang="pl-PL" sz="1600" i="1" dirty="0" smtClean="0"/>
            </a:br>
            <a:r>
              <a:rPr lang="pl-PL" sz="1600" i="1" dirty="0" smtClean="0"/>
              <a:t>              naukowo-technicznej </a:t>
            </a:r>
            <a:r>
              <a:rPr lang="pl-PL" sz="1600" i="1" dirty="0"/>
              <a:t>i innowacyjnej państwa</a:t>
            </a:r>
            <a:r>
              <a:rPr lang="pl-PL" sz="1600" i="1" dirty="0" smtClean="0"/>
              <a:t>.</a:t>
            </a:r>
            <a:r>
              <a:rPr lang="pl-PL" sz="1600" dirty="0" smtClean="0"/>
              <a:t>”</a:t>
            </a:r>
            <a:endParaRPr lang="pl-PL" altLang="pl-PL" sz="1600" dirty="0"/>
          </a:p>
          <a:p>
            <a:pPr>
              <a:spcAft>
                <a:spcPts val="600"/>
              </a:spcAft>
              <a:buFont typeface="Wingdings" pitchFamily="2" charset="2"/>
              <a:buChar char="§"/>
            </a:pPr>
            <a:r>
              <a:rPr lang="pl-PL" altLang="pl-PL" sz="1600" dirty="0"/>
              <a:t> 2011 </a:t>
            </a:r>
            <a:r>
              <a:rPr lang="pl-PL" altLang="pl-PL" sz="1600" dirty="0" smtClean="0"/>
              <a:t>(wrzesień) - </a:t>
            </a:r>
            <a:r>
              <a:rPr lang="pl-PL" altLang="pl-PL" sz="1600" dirty="0"/>
              <a:t>NCBR przejmuje od </a:t>
            </a:r>
            <a:r>
              <a:rPr lang="pl-PL" altLang="pl-PL" sz="1600" dirty="0" err="1"/>
              <a:t>MNiSW</a:t>
            </a:r>
            <a:r>
              <a:rPr lang="pl-PL" altLang="pl-PL" sz="1600" dirty="0"/>
              <a:t> </a:t>
            </a:r>
            <a:r>
              <a:rPr lang="pl-PL" altLang="pl-PL" sz="1600" dirty="0" smtClean="0"/>
              <a:t>funkcję </a:t>
            </a:r>
            <a:br>
              <a:rPr lang="pl-PL" altLang="pl-PL" sz="1600" dirty="0" smtClean="0"/>
            </a:br>
            <a:r>
              <a:rPr lang="pl-PL" altLang="pl-PL" sz="1600" dirty="0" smtClean="0"/>
              <a:t>                                Instytucji </a:t>
            </a:r>
            <a:r>
              <a:rPr lang="pl-PL" altLang="pl-PL" sz="1600" dirty="0"/>
              <a:t>Pośredniczącej w programach operacyjnych:</a:t>
            </a:r>
          </a:p>
          <a:p>
            <a:pPr lvl="1">
              <a:spcAft>
                <a:spcPts val="600"/>
              </a:spcAft>
              <a:buFont typeface="Wingdings" pitchFamily="2" charset="2"/>
              <a:buChar char="§"/>
            </a:pPr>
            <a:r>
              <a:rPr lang="pl-PL" alt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Innowacyjna Gospodarka</a:t>
            </a:r>
          </a:p>
          <a:p>
            <a:pPr lvl="1">
              <a:spcAft>
                <a:spcPts val="600"/>
              </a:spcAft>
              <a:buFont typeface="Wingdings" pitchFamily="2" charset="2"/>
              <a:buChar char="§"/>
            </a:pPr>
            <a:r>
              <a:rPr lang="pl-PL" alt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Kapitał Ludzki</a:t>
            </a:r>
          </a:p>
          <a:p>
            <a:pPr lvl="1">
              <a:spcAft>
                <a:spcPts val="600"/>
              </a:spcAft>
              <a:buFont typeface="Wingdings" pitchFamily="2" charset="2"/>
              <a:buChar char="§"/>
            </a:pPr>
            <a:r>
              <a:rPr lang="pl-PL" alt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Infrastruktura i Środowisko</a:t>
            </a:r>
          </a:p>
        </p:txBody>
      </p:sp>
      <p:sp>
        <p:nvSpPr>
          <p:cNvPr id="13" name="Prostokąt 5"/>
          <p:cNvSpPr>
            <a:spLocks noChangeArrowheads="1"/>
          </p:cNvSpPr>
          <p:nvPr/>
        </p:nvSpPr>
        <p:spPr bwMode="auto">
          <a:xfrm>
            <a:off x="6804248" y="5882290"/>
            <a:ext cx="24479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Unicode MS" pitchFamily="34" charset="-128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Unicode MS" pitchFamily="34" charset="-128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  <a:cs typeface="Arial" pitchFamily="34" charset="0"/>
              </a:defRPr>
            </a:lvl9pPr>
          </a:lstStyle>
          <a:p>
            <a:pPr eaLnBrk="1" hangingPunct="1"/>
            <a:r>
              <a:rPr lang="pl-PL" altLang="pl-PL" sz="900" dirty="0"/>
              <a:t>Siedziba NCBR w Warszawie. </a:t>
            </a:r>
            <a:br>
              <a:rPr lang="pl-PL" altLang="pl-PL" sz="900" dirty="0"/>
            </a:br>
            <a:r>
              <a:rPr lang="pl-PL" altLang="pl-PL" sz="900" dirty="0"/>
              <a:t>Foto: NCBR</a:t>
            </a:r>
          </a:p>
        </p:txBody>
      </p:sp>
      <p:sp>
        <p:nvSpPr>
          <p:cNvPr id="14" name="Prostokąt 6"/>
          <p:cNvSpPr>
            <a:spLocks noChangeArrowheads="1"/>
          </p:cNvSpPr>
          <p:nvPr/>
        </p:nvSpPr>
        <p:spPr bwMode="auto">
          <a:xfrm>
            <a:off x="223199" y="908720"/>
            <a:ext cx="8627522" cy="923330"/>
          </a:xfrm>
          <a:prstGeom prst="rect">
            <a:avLst/>
          </a:prstGeom>
          <a:gradFill rotWithShape="1">
            <a:gsLst>
              <a:gs pos="0">
                <a:srgbClr val="FFD884"/>
              </a:gs>
              <a:gs pos="50000">
                <a:srgbClr val="FFE4B5"/>
              </a:gs>
              <a:gs pos="100000">
                <a:srgbClr val="FFF1DB"/>
              </a:gs>
            </a:gsLst>
            <a:lin ang="108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Unicode MS" pitchFamily="34" charset="-128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Unicode MS" pitchFamily="34" charset="-128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  <a:cs typeface="Arial" pitchFamily="34" charset="0"/>
              </a:defRPr>
            </a:lvl9pPr>
          </a:lstStyle>
          <a:p>
            <a:pPr algn="just" eaLnBrk="1" hangingPunct="1"/>
            <a:r>
              <a:rPr lang="pl-PL" alt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Misją </a:t>
            </a:r>
            <a:r>
              <a:rPr lang="pl-PL" alt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NCBR </a:t>
            </a:r>
            <a:r>
              <a:rPr lang="pl-PL" alt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jest w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spieranie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wzrostu potencjału naukowego i gospodarczego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Polski poprzez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finansowanie innowacyjnych projektów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realizowanych we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współpracy nauki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biznesu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Prostokąt 6"/>
          <p:cNvSpPr>
            <a:spLocks noChangeArrowheads="1"/>
          </p:cNvSpPr>
          <p:nvPr/>
        </p:nvSpPr>
        <p:spPr bwMode="auto">
          <a:xfrm>
            <a:off x="223200" y="1916832"/>
            <a:ext cx="8627522" cy="923330"/>
          </a:xfrm>
          <a:prstGeom prst="rect">
            <a:avLst/>
          </a:prstGeom>
          <a:gradFill rotWithShape="1">
            <a:gsLst>
              <a:gs pos="0">
                <a:srgbClr val="FFD884"/>
              </a:gs>
              <a:gs pos="50000">
                <a:srgbClr val="FFE4B5"/>
              </a:gs>
              <a:gs pos="100000">
                <a:srgbClr val="FFF1DB"/>
              </a:gs>
            </a:gsLst>
            <a:lin ang="108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Unicode MS" pitchFamily="34" charset="-128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Unicode MS" pitchFamily="34" charset="-128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  <a:cs typeface="Arial" pitchFamily="34" charset="0"/>
              </a:defRPr>
            </a:lvl9pPr>
          </a:lstStyle>
          <a:p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Wizją NCBR jest nowoczesna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profesjonalna organizacja, skutecznie i efektywnie realizująca politykę innowacyjną państwa, zaufany partner naukowców i przedsiębiorców, działający w oparciu o najlepsze standardy i praktyki w zakresie finansowania B+R+I</a:t>
            </a:r>
          </a:p>
        </p:txBody>
      </p:sp>
      <p:sp>
        <p:nvSpPr>
          <p:cNvPr id="2" name="pole tekstowe 1"/>
          <p:cNvSpPr txBox="1"/>
          <p:nvPr/>
        </p:nvSpPr>
        <p:spPr>
          <a:xfrm>
            <a:off x="6300856" y="400955"/>
            <a:ext cx="2520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Informacje o NCBR (1/8)</a:t>
            </a:r>
            <a:endParaRPr lang="pl-PL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smtClean="0"/>
              <a:t>Akademia Morska w Szczecinie</a:t>
            </a:r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192329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467544" y="980728"/>
            <a:ext cx="8208912" cy="507831"/>
          </a:xfrm>
          <a:prstGeom prst="rect">
            <a:avLst/>
          </a:prstGeom>
          <a:gradFill rotWithShape="1">
            <a:gsLst>
              <a:gs pos="0">
                <a:srgbClr val="FFD884"/>
              </a:gs>
              <a:gs pos="50000">
                <a:srgbClr val="FFE4B5"/>
              </a:gs>
              <a:gs pos="100000">
                <a:srgbClr val="FFF1DB"/>
              </a:gs>
            </a:gsLst>
            <a:lin ang="108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pl-PL"/>
            </a:defPPr>
            <a:lvl1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indent="0" algn="ctr">
              <a:buNone/>
            </a:pPr>
            <a:r>
              <a:rPr lang="pl-PL" dirty="0"/>
              <a:t>Podstawowe zadania NCBR</a:t>
            </a:r>
            <a:endParaRPr lang="en-GB" dirty="0"/>
          </a:p>
        </p:txBody>
      </p:sp>
      <p:sp>
        <p:nvSpPr>
          <p:cNvPr id="7175" name="Prostokąt 6"/>
          <p:cNvSpPr>
            <a:spLocks noChangeArrowheads="1"/>
          </p:cNvSpPr>
          <p:nvPr/>
        </p:nvSpPr>
        <p:spPr bwMode="auto">
          <a:xfrm>
            <a:off x="467544" y="1772816"/>
            <a:ext cx="8208912" cy="4247317"/>
          </a:xfrm>
          <a:prstGeom prst="rect">
            <a:avLst/>
          </a:prstGeom>
          <a:gradFill rotWithShape="1">
            <a:gsLst>
              <a:gs pos="0">
                <a:srgbClr val="FFD884"/>
              </a:gs>
              <a:gs pos="50000">
                <a:srgbClr val="FFE4B5"/>
              </a:gs>
              <a:gs pos="100000">
                <a:srgbClr val="FFF1DB"/>
              </a:gs>
            </a:gsLst>
            <a:lin ang="108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l-PL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Wsparcie rozwoju gospodarczego Polski poprzez wykorzystanie wyników badań naukowych i prac rozwojowych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Finansowanie badań stosowanych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Finansowanie/Wsparcie rozwoju produktów opartych na intensywnych badaniach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pracach rozwojowych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Wspieranie komercjalizacji wyników badań naukowych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Wspieranie współpracy nauka-przemysł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Finansowanie współpracy międzynarodowej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Wspieranie rozwoju młodej kadry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Finansowanie badań na rzecz bezpieczeństwa i obronności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EA956CA-43F3-4FF7-BB8A-36494F0E58E7}" type="datetime4">
              <a:rPr lang="pl-PL" smtClean="0"/>
              <a:t>11 czerwca 2014</a:t>
            </a:fld>
            <a:endParaRPr lang="pl-PL" dirty="0"/>
          </a:p>
        </p:txBody>
      </p:sp>
      <p:sp>
        <p:nvSpPr>
          <p:cNvPr id="8" name="pole tekstowe 7"/>
          <p:cNvSpPr txBox="1"/>
          <p:nvPr/>
        </p:nvSpPr>
        <p:spPr>
          <a:xfrm>
            <a:off x="6300856" y="400955"/>
            <a:ext cx="2520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Informacje o NCBR (2/8)</a:t>
            </a:r>
            <a:endParaRPr lang="pl-PL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ymbol zastępczy stopki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smtClean="0"/>
              <a:t>Akademia Morska w Szczecinie</a:t>
            </a:r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4240858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96200" y="908720"/>
            <a:ext cx="8424936" cy="5078313"/>
          </a:xfrm>
          <a:prstGeom prst="rect">
            <a:avLst/>
          </a:prstGeom>
          <a:gradFill rotWithShape="1">
            <a:gsLst>
              <a:gs pos="0">
                <a:srgbClr val="FFD884"/>
              </a:gs>
              <a:gs pos="50000">
                <a:srgbClr val="FFE4B5"/>
              </a:gs>
              <a:gs pos="100000">
                <a:srgbClr val="FFF1DB"/>
              </a:gs>
            </a:gsLst>
            <a:lin ang="108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Ok.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pl-PL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500 umów o dofinansowanie z udziałem przedsiębiorców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Ponad 700 przedsiębiorców realizuje projekty dofinansowane z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NCBR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59 konkursów ogłoszonych w 2013 r.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Ponad 4 300 projektów monitorowanych w 2013 r.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Wkład własny zadeklarowany w 2013 r wyniósł ok. 960 mln zł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Ok. 46 % projektów wspartych przez NCBR w 2013 realizowały konsorcja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Wszystkie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programy otwarte dla środowisk gospodarczych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Preferencje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dla projektów z intensywnym udziałem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firm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Programy strategiczne (STRATEGMED, BIOSTRATEG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Programy sektorowe (INNOLOT, INNOMED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Programy horyzontalne (INNOTECH, PBS)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Wspólne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przedsięwzięcia (GEKON, BLUE GAS, CUBR)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6300856" y="400955"/>
            <a:ext cx="2520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Informacje o NCBR (3/8)</a:t>
            </a:r>
            <a:endParaRPr lang="pl-PL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ymbol zastępczy daty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E43D7D9-5076-45B5-A26F-E3A6E08D9056}" type="datetime4">
              <a:rPr lang="pl-PL" smtClean="0"/>
              <a:t>11 czerwca 2014</a:t>
            </a:fld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smtClean="0"/>
              <a:t>Akademia Morska w Szczecinie</a:t>
            </a:r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9276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024401E-45ED-4A5F-BFED-A18CB2E6396F}" type="datetime4">
              <a:rPr lang="pl-PL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 czerwca 2014</a:t>
            </a:fld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ytuł 11"/>
          <p:cNvSpPr txBox="1">
            <a:spLocks/>
          </p:cNvSpPr>
          <p:nvPr/>
        </p:nvSpPr>
        <p:spPr bwMode="auto">
          <a:xfrm>
            <a:off x="539552" y="792768"/>
            <a:ext cx="8064896" cy="507831"/>
          </a:xfrm>
          <a:prstGeom prst="rect">
            <a:avLst/>
          </a:prstGeom>
          <a:gradFill rotWithShape="1">
            <a:gsLst>
              <a:gs pos="0">
                <a:srgbClr val="FFD884"/>
              </a:gs>
              <a:gs pos="50000">
                <a:srgbClr val="FFE4B5"/>
              </a:gs>
              <a:gs pos="100000">
                <a:srgbClr val="FFF1DB"/>
              </a:gs>
            </a:gsLst>
            <a:lin ang="108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pl-PL"/>
            </a:defPPr>
            <a:lvl1pPr indent="0" algn="ctr">
              <a:lnSpc>
                <a:spcPct val="150000"/>
              </a:lnSpc>
              <a:buFont typeface="Wingdings" panose="05000000000000000000" pitchFamily="2" charset="2"/>
              <a:buNone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pl-PL" altLang="pl-PL" dirty="0"/>
              <a:t>Budżet NCBR </a:t>
            </a:r>
            <a:r>
              <a:rPr lang="pl-PL" altLang="pl-PL" dirty="0" smtClean="0"/>
              <a:t>w latach 2007 </a:t>
            </a:r>
            <a:r>
              <a:rPr lang="pl-PL" altLang="pl-PL" dirty="0"/>
              <a:t>– 2014 w mln </a:t>
            </a:r>
            <a:r>
              <a:rPr lang="pl-PL" altLang="pl-PL" dirty="0" smtClean="0"/>
              <a:t>zł</a:t>
            </a:r>
            <a:endParaRPr lang="pl-PL" altLang="pl-PL" dirty="0"/>
          </a:p>
        </p:txBody>
      </p:sp>
      <p:graphicFrame>
        <p:nvGraphicFramePr>
          <p:cNvPr id="6" name="Wykres 5"/>
          <p:cNvGraphicFramePr/>
          <p:nvPr>
            <p:extLst>
              <p:ext uri="{D42A27DB-BD31-4B8C-83A1-F6EECF244321}">
                <p14:modId xmlns:p14="http://schemas.microsoft.com/office/powerpoint/2010/main" val="928890527"/>
              </p:ext>
            </p:extLst>
          </p:nvPr>
        </p:nvGraphicFramePr>
        <p:xfrm>
          <a:off x="539552" y="1412776"/>
          <a:ext cx="7602638" cy="49429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pole tekstowe 6"/>
          <p:cNvSpPr txBox="1"/>
          <p:nvPr/>
        </p:nvSpPr>
        <p:spPr>
          <a:xfrm>
            <a:off x="6300856" y="400955"/>
            <a:ext cx="2520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Informacje o NCBR (4/8)</a:t>
            </a:r>
            <a:endParaRPr lang="pl-PL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ymbol zastępczy stopki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smtClean="0"/>
              <a:t>Akademia Morska w Szczecinie</a:t>
            </a:r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270727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787787"/>
            <a:ext cx="8568952" cy="461665"/>
          </a:xfrm>
          <a:gradFill rotWithShape="1">
            <a:gsLst>
              <a:gs pos="0">
                <a:srgbClr val="FFD884"/>
              </a:gs>
              <a:gs pos="50000">
                <a:srgbClr val="FFE4B5"/>
              </a:gs>
              <a:gs pos="100000">
                <a:srgbClr val="FFF1DB"/>
              </a:gs>
            </a:gsLst>
            <a:lin ang="108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Font typeface="Wingdings" panose="05000000000000000000" pitchFamily="2" charset="2"/>
            </a:pPr>
            <a:r>
              <a:rPr lang="pl-PL" sz="16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Ilość i wartość umów </a:t>
            </a:r>
            <a:r>
              <a:rPr lang="pl-PL" sz="16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zawartych w </a:t>
            </a:r>
            <a:r>
              <a:rPr lang="pl-PL" sz="16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latach 2010-2013 </a:t>
            </a:r>
            <a:r>
              <a:rPr lang="pl-PL" sz="16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pl-PL" sz="16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według podpisanych umów – malejąco)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800197B-4879-4763-8CA1-4EF66584B744}" type="datetime4">
              <a:rPr lang="pl-PL" smtClean="0"/>
              <a:t>11 czerwca 2014</a:t>
            </a:fld>
            <a:endParaRPr lang="pl-PL" dirty="0"/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5384049"/>
              </p:ext>
            </p:extLst>
          </p:nvPr>
        </p:nvGraphicFramePr>
        <p:xfrm>
          <a:off x="179512" y="1268760"/>
          <a:ext cx="8640960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pole tekstowe 6"/>
          <p:cNvSpPr txBox="1"/>
          <p:nvPr/>
        </p:nvSpPr>
        <p:spPr>
          <a:xfrm>
            <a:off x="6300856" y="400955"/>
            <a:ext cx="2520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Informacje o NCBR (5/8)</a:t>
            </a:r>
            <a:endParaRPr lang="pl-PL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smtClean="0"/>
              <a:t>Akademia Morska w Szczecinie</a:t>
            </a:r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216145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179512" y="739509"/>
            <a:ext cx="8784976" cy="507831"/>
          </a:xfrm>
          <a:prstGeom prst="rect">
            <a:avLst/>
          </a:prstGeom>
          <a:gradFill rotWithShape="1">
            <a:gsLst>
              <a:gs pos="0">
                <a:srgbClr val="FFD884"/>
              </a:gs>
              <a:gs pos="50000">
                <a:srgbClr val="FFE4B5"/>
              </a:gs>
              <a:gs pos="100000">
                <a:srgbClr val="FFF1DB"/>
              </a:gs>
            </a:gsLst>
            <a:lin ang="108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rtlCol="0" anchor="ctr">
            <a:spAutoFit/>
          </a:bodyPr>
          <a:lstStyle>
            <a:lvl1pPr algn="ctr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None/>
              <a:defRPr kumimoji="0" lang="pl-PL" b="0" i="0" u="none" strike="noStrike" cap="none" normalizeH="0" baseline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pl-PL" dirty="0"/>
              <a:t>Beneficjenci NCBR</a:t>
            </a:r>
            <a:endParaRPr lang="en-GB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2145837"/>
              </p:ext>
            </p:extLst>
          </p:nvPr>
        </p:nvGraphicFramePr>
        <p:xfrm>
          <a:off x="179513" y="1412774"/>
          <a:ext cx="8784976" cy="4752531"/>
        </p:xfrm>
        <a:graphic>
          <a:graphicData uri="http://schemas.openxmlformats.org/drawingml/2006/table">
            <a:tbl>
              <a:tblPr firstRow="1" firstCol="1" bandRow="1"/>
              <a:tblGrid>
                <a:gridCol w="1294005"/>
                <a:gridCol w="638357"/>
                <a:gridCol w="850237"/>
                <a:gridCol w="1159415"/>
                <a:gridCol w="1159415"/>
                <a:gridCol w="618355"/>
                <a:gridCol w="850237"/>
                <a:gridCol w="1082120"/>
                <a:gridCol w="1132835"/>
              </a:tblGrid>
              <a:tr h="27780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Typ jednostki</a:t>
                      </a:r>
                      <a:endParaRPr lang="pl-PL" sz="1200" b="1" dirty="0"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4806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2012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480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2013</a:t>
                      </a:r>
                      <a:endParaRPr lang="pl-PL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480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480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480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4806"/>
                    </a:solidFill>
                  </a:tcPr>
                </a:tc>
              </a:tr>
              <a:tr h="792939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Liczba projektów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Udział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 ogólnej liczbie projektów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Wartość </a:t>
                      </a:r>
                      <a:r>
                        <a:rPr lang="pl-PL" sz="1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dofinansowania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(PLN)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Udział w całkowitym dofinansowaniu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Liczba projektów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Udział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 ogólnej liczbie projektów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Wartość </a:t>
                      </a:r>
                      <a:r>
                        <a:rPr lang="pl-PL" sz="1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dofinansowania (PLN)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Udział w całkowitym dofinansowaniu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4382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Konsorcja</a:t>
                      </a:r>
                      <a:endParaRPr lang="pl-PL" sz="1200" b="1" dirty="0"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332</a:t>
                      </a:r>
                      <a:endParaRPr lang="pl-PL" sz="1200" b="1" dirty="0"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31,20%</a:t>
                      </a:r>
                      <a:endParaRPr lang="pl-PL" sz="1200" b="1" dirty="0"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1 448 717 </a:t>
                      </a:r>
                      <a:r>
                        <a:rPr lang="pl-PL" sz="12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410</a:t>
                      </a:r>
                      <a:endParaRPr lang="pl-PL" sz="1200" b="1" dirty="0"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36,47%</a:t>
                      </a:r>
                      <a:endParaRPr lang="pl-PL" sz="1200" b="1" dirty="0"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 smtClean="0"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393</a:t>
                      </a:r>
                      <a:endParaRPr lang="pl-PL" sz="1200" b="1" dirty="0"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46,45%</a:t>
                      </a:r>
                      <a:endParaRPr lang="pl-PL" sz="1200" b="1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2 188 633 766</a:t>
                      </a:r>
                      <a:endParaRPr lang="pl-PL" sz="1200" b="1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59,44%</a:t>
                      </a:r>
                      <a:endParaRPr lang="pl-PL" sz="1200" b="1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4757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Przedsiębiorstwa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328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30,83%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1 223 815 </a:t>
                      </a:r>
                      <a:r>
                        <a:rPr lang="pl-PL" sz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824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30,81%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103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12,17%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322</a:t>
                      </a:r>
                      <a:r>
                        <a:rPr lang="pl-PL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595 103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8,76%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4382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Uczelnie</a:t>
                      </a:r>
                      <a:endParaRPr lang="pl-PL" sz="1200" b="1" dirty="0"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295</a:t>
                      </a:r>
                      <a:endParaRPr lang="pl-PL" sz="1200" b="1" dirty="0"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27,73%</a:t>
                      </a:r>
                      <a:endParaRPr lang="pl-PL" sz="1200" b="1" dirty="0"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1 040 207 </a:t>
                      </a:r>
                      <a:r>
                        <a:rPr lang="pl-PL" sz="12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267</a:t>
                      </a:r>
                      <a:endParaRPr lang="pl-PL" sz="1200" b="1" dirty="0"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26,19%</a:t>
                      </a:r>
                      <a:endParaRPr lang="pl-PL" sz="1200" b="1" dirty="0"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 smtClean="0"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245</a:t>
                      </a:r>
                      <a:endParaRPr lang="pl-PL" sz="1200" b="1" dirty="0"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28,96%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814 490 044</a:t>
                      </a:r>
                      <a:endParaRPr lang="pl-PL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22,12%</a:t>
                      </a:r>
                      <a:endParaRPr lang="pl-PL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4757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Instytuty badawcze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52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4,89%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115 152 </a:t>
                      </a:r>
                      <a:r>
                        <a:rPr lang="pl-PL" sz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400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2,90%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57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6,74</a:t>
                      </a:r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57 967 134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1,57%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4757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Jednostki naukowe PAN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34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3,20%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122 476 </a:t>
                      </a:r>
                      <a:r>
                        <a:rPr lang="pl-PL" sz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599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3,08%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33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3,9 %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232 801 546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6,32%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5014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Fundacje i stowarzyszenia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18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1,69%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20 344 </a:t>
                      </a:r>
                      <a:r>
                        <a:rPr lang="pl-PL" sz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868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0,51%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16 355 </a:t>
                      </a:r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296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4382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Inne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0,46%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1 470 </a:t>
                      </a:r>
                      <a:r>
                        <a:rPr lang="pl-PL" sz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388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0,04%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49 166 </a:t>
                      </a:r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497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4382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Suma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480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1064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480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480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3 972 184 756 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480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480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846</a:t>
                      </a:r>
                      <a:endParaRPr lang="pl-PL" sz="12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480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100,00%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480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3 682 009 386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480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100,00%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4806"/>
                    </a:solidFill>
                  </a:tcPr>
                </a:tc>
              </a:tr>
            </a:tbl>
          </a:graphicData>
        </a:graphic>
      </p:graphicFrame>
      <p:sp>
        <p:nvSpPr>
          <p:cNvPr id="7" name="Symbol zastępczy daty 14"/>
          <p:cNvSpPr txBox="1">
            <a:spLocks/>
          </p:cNvSpPr>
          <p:nvPr/>
        </p:nvSpPr>
        <p:spPr>
          <a:xfrm>
            <a:off x="3292188" y="6492874"/>
            <a:ext cx="2286000" cy="365125"/>
          </a:xfrm>
          <a:prstGeom prst="rect">
            <a:avLst/>
          </a:prstGeom>
        </p:spPr>
        <p:txBody>
          <a:bodyPr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E3136856-B9BD-4562-A180-1E2A0C8D8FC5}" type="datetime4">
              <a:rPr lang="pl-PL" sz="120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pPr algn="ctr">
                <a:defRPr/>
              </a:pPr>
              <a:t>11 czerwca 2014</a:t>
            </a:fld>
            <a:endParaRPr lang="pl-PL" sz="1200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6300856" y="400955"/>
            <a:ext cx="2520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Informacje o NCBR (6/8)</a:t>
            </a:r>
            <a:endParaRPr lang="pl-PL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183E20B-A25B-4BBC-ABDC-4CE0CA2FAD60}" type="datetime4">
              <a:rPr lang="pl-PL" smtClean="0"/>
              <a:t>11 czerwca 2014</a:t>
            </a:fld>
            <a:endParaRPr lang="pl-PL" dirty="0"/>
          </a:p>
        </p:txBody>
      </p:sp>
      <p:sp>
        <p:nvSpPr>
          <p:cNvPr id="9" name="Symbol zastępczy stopki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smtClean="0"/>
              <a:t>Akademia Morska w Szczecinie</a:t>
            </a:r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769253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251520" y="764704"/>
            <a:ext cx="8424936" cy="507831"/>
          </a:xfrm>
          <a:prstGeom prst="rect">
            <a:avLst/>
          </a:prstGeom>
          <a:gradFill rotWithShape="1">
            <a:gsLst>
              <a:gs pos="0">
                <a:srgbClr val="FFD884"/>
              </a:gs>
              <a:gs pos="50000">
                <a:srgbClr val="FFE4B5"/>
              </a:gs>
              <a:gs pos="100000">
                <a:srgbClr val="FFF1DB"/>
              </a:gs>
            </a:gsLst>
            <a:lin ang="108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rtlCol="0" anchor="ctr">
            <a:spAutoFit/>
          </a:bodyPr>
          <a:lstStyle>
            <a:lvl1pPr algn="ctr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None/>
              <a:defRPr kumimoji="0" lang="pl-PL" b="0" i="0" u="none" strike="noStrike" cap="none" normalizeH="0" baseline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pl-PL" dirty="0"/>
              <a:t> </a:t>
            </a:r>
            <a:r>
              <a:rPr lang="pl-PL" dirty="0" smtClean="0"/>
              <a:t>Wartość </a:t>
            </a:r>
            <a:r>
              <a:rPr lang="pl-PL" dirty="0"/>
              <a:t>i liczba podpisanych umów</a:t>
            </a:r>
            <a:endParaRPr lang="en-US" dirty="0"/>
          </a:p>
        </p:txBody>
      </p:sp>
      <p:graphicFrame>
        <p:nvGraphicFramePr>
          <p:cNvPr id="7" name="Wykres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8269843"/>
              </p:ext>
            </p:extLst>
          </p:nvPr>
        </p:nvGraphicFramePr>
        <p:xfrm>
          <a:off x="107504" y="1272536"/>
          <a:ext cx="8640960" cy="4978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pole tekstowe 5"/>
          <p:cNvSpPr txBox="1"/>
          <p:nvPr/>
        </p:nvSpPr>
        <p:spPr>
          <a:xfrm>
            <a:off x="6300856" y="400955"/>
            <a:ext cx="2520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Informacje o NCBR (7/8)</a:t>
            </a:r>
            <a:endParaRPr lang="pl-PL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ymbol zastępczy daty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A5787E6-8927-4148-A855-156C1277A453}" type="datetime4">
              <a:rPr lang="pl-PL" smtClean="0"/>
              <a:t>11 czerwca 2014</a:t>
            </a:fld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smtClean="0"/>
              <a:t>Akademia Morska w Szczecinie</a:t>
            </a:r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2018172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ZABLON. Prezentacja [PL]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4273</TotalTime>
  <Words>1392</Words>
  <Application>Microsoft Office PowerPoint</Application>
  <PresentationFormat>Pokaz na ekranie (4:3)</PresentationFormat>
  <Paragraphs>400</Paragraphs>
  <Slides>19</Slides>
  <Notes>2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0" baseType="lpstr">
      <vt:lpstr>SZABLON. Prezentacja [PL]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Ilość i wartość umów zawartych w latach 2010-2013 (według podpisanych umów – malejąco)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Leszek Cieśla</dc:creator>
  <cp:lastModifiedBy>Piotr Pryciński</cp:lastModifiedBy>
  <cp:revision>305</cp:revision>
  <cp:lastPrinted>2013-11-14T14:27:18Z</cp:lastPrinted>
  <dcterms:created xsi:type="dcterms:W3CDTF">2013-03-20T10:05:59Z</dcterms:created>
  <dcterms:modified xsi:type="dcterms:W3CDTF">2014-06-11T06:53:53Z</dcterms:modified>
</cp:coreProperties>
</file>