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5" r:id="rId3"/>
    <p:sldId id="321" r:id="rId4"/>
    <p:sldId id="317" r:id="rId5"/>
    <p:sldId id="313" r:id="rId6"/>
    <p:sldId id="265" r:id="rId7"/>
    <p:sldId id="272" r:id="rId8"/>
    <p:sldId id="314" r:id="rId9"/>
    <p:sldId id="322" r:id="rId10"/>
    <p:sldId id="316" r:id="rId11"/>
    <p:sldId id="323" r:id="rId12"/>
    <p:sldId id="318" r:id="rId13"/>
    <p:sldId id="325" r:id="rId14"/>
    <p:sldId id="319" r:id="rId15"/>
    <p:sldId id="281" r:id="rId16"/>
    <p:sldId id="320" r:id="rId17"/>
    <p:sldId id="283" r:id="rId18"/>
    <p:sldId id="327" r:id="rId19"/>
    <p:sldId id="301" r:id="rId20"/>
    <p:sldId id="259" r:id="rId21"/>
    <p:sldId id="292" r:id="rId22"/>
    <p:sldId id="303" r:id="rId23"/>
    <p:sldId id="329" r:id="rId24"/>
    <p:sldId id="306" r:id="rId25"/>
    <p:sldId id="328" r:id="rId26"/>
    <p:sldId id="330" r:id="rId27"/>
    <p:sldId id="331" r:id="rId28"/>
    <p:sldId id="332" r:id="rId29"/>
    <p:sldId id="294" r:id="rId30"/>
  </p:sldIdLst>
  <p:sldSz cx="9144000" cy="6858000" type="screen4x3"/>
  <p:notesSz cx="68199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wina Jabczuga-Gębalska" initials="MJ" lastIdx="1" clrIdx="0"/>
  <p:cmAuthor id="1" name="Grzegorz Gilewski" initials="G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ILGR\Desktop\Prezentacje\Prezentacja%20ANG\Bud&#380;et%20nauk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85453142160018E-2"/>
          <c:y val="0.14502338281857571"/>
          <c:w val="0.5674582811184542"/>
          <c:h val="0.923788858962618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73D1-4511-9867-B93A19945B7C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73D1-4511-9867-B93A19945B7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73D1-4511-9867-B93A19945B7C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73D1-4511-9867-B93A19945B7C}"/>
              </c:ext>
            </c:extLst>
          </c:dPt>
          <c:dPt>
            <c:idx val="4"/>
            <c:bubble3D val="0"/>
            <c:explosion val="16"/>
            <c:spPr>
              <a:solidFill>
                <a:srgbClr val="DB133C"/>
              </a:solidFill>
            </c:spPr>
            <c:extLst>
              <c:ext xmlns:c16="http://schemas.microsoft.com/office/drawing/2014/chart" uri="{C3380CC4-5D6E-409C-BE32-E72D297353CC}">
                <c16:uniqueId val="{00000009-73D1-4511-9867-B93A19945B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73D1-4511-9867-B93A19945B7C}"/>
              </c:ext>
            </c:extLst>
          </c:dPt>
          <c:dLbls>
            <c:dLbl>
              <c:idx val="1"/>
              <c:layout>
                <c:manualLayout>
                  <c:x val="5.2777777777777778E-2"/>
                  <c:y val="9.08573669795964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3D1-4511-9867-B93A19945B7C}"/>
                </c:ext>
              </c:extLst>
            </c:dLbl>
            <c:dLbl>
              <c:idx val="2"/>
              <c:layout>
                <c:manualLayout>
                  <c:x val="-2.0494051883839067E-2"/>
                  <c:y val="-5.54306129348148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3D1-4511-9867-B93A19945B7C}"/>
                </c:ext>
              </c:extLst>
            </c:dLbl>
            <c:dLbl>
              <c:idx val="3"/>
              <c:layout>
                <c:manualLayout>
                  <c:x val="5.8554433953825914E-3"/>
                  <c:y val="7.55871994565648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3D1-4511-9867-B93A19945B7C}"/>
                </c:ext>
              </c:extLst>
            </c:dLbl>
            <c:dLbl>
              <c:idx val="5"/>
              <c:layout>
                <c:manualLayout>
                  <c:x val="2.7777777777777779E-3"/>
                  <c:y val="-0.136286050469394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3D1-4511-9867-B93A19945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000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Arkusz1!$D$7:$D$12</c:f>
              <c:strCache>
                <c:ptCount val="6"/>
                <c:pt idx="0">
                  <c:v>Działalność statutowa i inwestycyjna jednostek naukowych</c:v>
                </c:pt>
                <c:pt idx="1">
                  <c:v>Działalność upowszechniającą naukę</c:v>
                </c:pt>
                <c:pt idx="2">
                  <c:v>Współpraca naukowa z zagranicą</c:v>
                </c:pt>
                <c:pt idx="3">
                  <c:v>Narodowe Centrum Badań i Rozwoju</c:v>
                </c:pt>
                <c:pt idx="4">
                  <c:v>Narodowe Centrum Nauki</c:v>
                </c:pt>
                <c:pt idx="5">
                  <c:v>Pozostała działalność</c:v>
                </c:pt>
              </c:strCache>
            </c:strRef>
          </c:cat>
          <c:val>
            <c:numRef>
              <c:f>Arkusz1!$E$7:$E$12</c:f>
              <c:numCache>
                <c:formatCode>_("zł"* #,##0.00_);_("zł"* \(#,##0.00\);_("zł"* "-"??_);_(@_)</c:formatCode>
                <c:ptCount val="6"/>
                <c:pt idx="0">
                  <c:v>2582909000</c:v>
                </c:pt>
                <c:pt idx="1">
                  <c:v>40036000</c:v>
                </c:pt>
                <c:pt idx="2">
                  <c:v>306061000</c:v>
                </c:pt>
                <c:pt idx="3">
                  <c:v>3164782000</c:v>
                </c:pt>
                <c:pt idx="4">
                  <c:v>915000000</c:v>
                </c:pt>
                <c:pt idx="5">
                  <c:v>71220000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D1-4511-9867-B93A19945B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080746103363788"/>
          <c:y val="2.9322278424358045E-2"/>
          <c:w val="0.24132437681023106"/>
          <c:h val="0.95538450672706232"/>
        </c:manualLayout>
      </c:layout>
      <c:overlay val="0"/>
      <c:txPr>
        <a:bodyPr/>
        <a:lstStyle/>
        <a:p>
          <a:pPr algn="just">
            <a:defRPr sz="1400" b="1">
              <a:solidFill>
                <a:srgbClr val="000000"/>
              </a:solidFill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A24C-430F-9CE1-49811CF0972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A24C-430F-9CE1-49811CF0972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A24C-430F-9CE1-49811CF09726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A24C-430F-9CE1-49811CF09726}"/>
              </c:ext>
            </c:extLst>
          </c:dPt>
          <c:dPt>
            <c:idx val="4"/>
            <c:bubble3D val="0"/>
            <c:explosion val="16"/>
            <c:spPr>
              <a:solidFill>
                <a:srgbClr val="DB133C"/>
              </a:solidFill>
            </c:spPr>
            <c:extLst>
              <c:ext xmlns:c16="http://schemas.microsoft.com/office/drawing/2014/chart" uri="{C3380CC4-5D6E-409C-BE32-E72D297353CC}">
                <c16:uniqueId val="{00000009-A24C-430F-9CE1-49811CF09726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A24C-430F-9CE1-49811CF0972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4C-430F-9CE1-49811CF09726}"/>
                </c:ext>
              </c:extLst>
            </c:dLbl>
            <c:dLbl>
              <c:idx val="3"/>
              <c:layout>
                <c:manualLayout>
                  <c:x val="1.4820948932844996E-2"/>
                  <c:y val="-4.635199743348625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4C-430F-9CE1-49811CF09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Działalność statutowa i inwestycyjna jednostek naukowych</c:v>
                </c:pt>
                <c:pt idx="1">
                  <c:v>Działalność upowszechniającą naukę</c:v>
                </c:pt>
                <c:pt idx="2">
                  <c:v>Współpraca naukowa z zagranicą</c:v>
                </c:pt>
                <c:pt idx="3">
                  <c:v>Narodowe Centrum Badań i Rozwoju</c:v>
                </c:pt>
                <c:pt idx="4">
                  <c:v>Narodowe Centrum Nauki</c:v>
                </c:pt>
                <c:pt idx="5">
                  <c:v>Pozostała działalność</c:v>
                </c:pt>
              </c:strCache>
            </c:strRef>
          </c:cat>
          <c:val>
            <c:numRef>
              <c:f>Arkusz1!$B$2:$B$7</c:f>
              <c:numCache>
                <c:formatCode>_-* #,##0\ "zł"_-;\-* #,##0\ "zł"_-;_-* "-"??\ "zł"_-;_-@_-</c:formatCode>
                <c:ptCount val="6"/>
                <c:pt idx="0" formatCode="_-* #,##0\ [$zł-415]_-;\-* #,##0\ [$zł-415]_-;_-* &quot;-&quot;??\ [$zł-415]_-;_-@_-">
                  <c:v>2818512000</c:v>
                </c:pt>
                <c:pt idx="1">
                  <c:v>40036000</c:v>
                </c:pt>
                <c:pt idx="2">
                  <c:v>346061000</c:v>
                </c:pt>
                <c:pt idx="3">
                  <c:v>2714666000</c:v>
                </c:pt>
                <c:pt idx="4">
                  <c:v>1026291000</c:v>
                </c:pt>
                <c:pt idx="5">
                  <c:v>52574000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4C-430F-9CE1-49811CF097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935468306004485E-2"/>
          <c:y val="0.14480213184991403"/>
          <c:w val="0.81164772134643137"/>
          <c:h val="0.75885843422662136"/>
        </c:manualLayout>
      </c:layout>
      <c:doughnutChart>
        <c:varyColors val="1"/>
        <c:ser>
          <c:idx val="0"/>
          <c:order val="0"/>
          <c:spPr>
            <a:solidFill>
              <a:srgbClr val="DB133C"/>
            </a:solidFill>
          </c:spPr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1E8-45EE-A8DB-9B4146A263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Arkusz1!$A$1:$A$2</c:f>
              <c:strCache>
                <c:ptCount val="2"/>
                <c:pt idx="0">
                  <c:v>foreign-based reviewers</c:v>
                </c:pt>
                <c:pt idx="1">
                  <c:v>other external reviewers</c:v>
                </c:pt>
              </c:strCache>
            </c:strRef>
          </c:cat>
          <c:val>
            <c:numRef>
              <c:f>Arkusz1!$B$1:$B$2</c:f>
              <c:numCache>
                <c:formatCode>General</c:formatCode>
                <c:ptCount val="2"/>
                <c:pt idx="0">
                  <c:v>5773</c:v>
                </c:pt>
                <c:pt idx="1">
                  <c:v>1535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E8-45EE-A8DB-9B4146A2630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0.56376</cdr:x>
      <cdr:y>0.9</cdr:y>
    </cdr:from>
    <cdr:to>
      <cdr:x>0.68371</cdr:x>
      <cdr:y>0.96106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4890963" y="4536504"/>
          <a:ext cx="104067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>
              <a:solidFill>
                <a:srgbClr val="DB133C"/>
              </a:solidFill>
            </a:rPr>
            <a:t> </a:t>
          </a:r>
          <a:r>
            <a:rPr lang="pl-PL" sz="1400" b="1" dirty="0" smtClean="0">
              <a:solidFill>
                <a:srgbClr val="DB133C"/>
              </a:solidFill>
            </a:rPr>
            <a:t>40 mln zł </a:t>
          </a:r>
          <a:endParaRPr lang="pl-PL" sz="1400" b="1" dirty="0">
            <a:solidFill>
              <a:srgbClr val="DB133C"/>
            </a:solidFill>
          </a:endParaRPr>
        </a:p>
      </cdr:txBody>
    </cdr:sp>
  </cdr:relSizeAnchor>
  <cdr:relSizeAnchor xmlns:cdr="http://schemas.openxmlformats.org/drawingml/2006/chartDrawing">
    <cdr:from>
      <cdr:x>0.21159</cdr:x>
      <cdr:y>0.2</cdr:y>
    </cdr:from>
    <cdr:to>
      <cdr:x>0.343</cdr:x>
      <cdr:y>0.26106</cdr:y>
    </cdr:to>
    <cdr:sp macro="" textlink="">
      <cdr:nvSpPr>
        <cdr:cNvPr id="3" name="Prostokąt 2"/>
        <cdr:cNvSpPr/>
      </cdr:nvSpPr>
      <cdr:spPr>
        <a:xfrm xmlns:a="http://schemas.openxmlformats.org/drawingml/2006/main">
          <a:off x="1835696" y="1008112"/>
          <a:ext cx="1140056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>
              <a:solidFill>
                <a:schemeClr val="bg1"/>
              </a:solidFill>
            </a:rPr>
            <a:t> </a:t>
          </a:r>
          <a:r>
            <a:rPr lang="pl-PL" sz="1400" b="1" dirty="0" smtClean="0">
              <a:solidFill>
                <a:schemeClr val="bg1"/>
              </a:solidFill>
            </a:rPr>
            <a:t>915 mln zł </a:t>
          </a:r>
          <a:endParaRPr lang="pl-PL" sz="14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0.35192</cdr:x>
      <cdr:y>0.81637</cdr:y>
    </cdr:from>
    <cdr:to>
      <cdr:x>0.47804</cdr:x>
      <cdr:y>0.87254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3015584" y="4473553"/>
          <a:ext cx="108074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400" b="1" dirty="0">
              <a:solidFill>
                <a:srgbClr val="DB133C"/>
              </a:solidFill>
            </a:rPr>
            <a:t> </a:t>
          </a:r>
          <a:r>
            <a:rPr lang="pl-PL" sz="1400" b="1" dirty="0" smtClean="0">
              <a:solidFill>
                <a:srgbClr val="DB133C"/>
              </a:solidFill>
              <a:latin typeface="Arial" pitchFamily="34" charset="0"/>
              <a:cs typeface="Arial" pitchFamily="34" charset="0"/>
            </a:rPr>
            <a:t>346 mln zł</a:t>
          </a:r>
          <a:endParaRPr lang="pl-PL" sz="1400" b="1" dirty="0">
            <a:solidFill>
              <a:srgbClr val="DB133C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09E6B-309F-4A48-919C-6909CBA9B2B6}" type="datetimeFigureOut">
              <a:rPr lang="pl-PL" smtClean="0"/>
              <a:t>2016-06-13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DC842-395A-42C0-8FE8-36129E7E34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288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0012-7F22-4A76-945B-48C0131B85A2}" type="datetimeFigureOut">
              <a:rPr lang="pl-PL" smtClean="0"/>
              <a:t>2016-06-13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9A110-A293-4581-8913-320496E841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83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252D12-4495-4202-ADD2-F80DDD649693}" type="slidenum">
              <a:rPr lang="pl-PL" altLang="pl-PL"/>
              <a:pPr eaLnBrk="1" hangingPunct="1"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2806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228-3EBF-4940-9557-EE7E19D3C023}" type="datetime1">
              <a:rPr lang="pl-PL" smtClean="0"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1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B04D-3954-488F-B4DB-3F108DAA1744}" type="datetime1">
              <a:rPr lang="pl-PL" smtClean="0"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10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2C42-A82A-4A57-93A7-DD2A47D1E4F6}" type="datetime1">
              <a:rPr lang="pl-PL" smtClean="0"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62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15616" y="72000"/>
            <a:ext cx="7571184" cy="11247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5615" cy="10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556792"/>
            <a:ext cx="8219256" cy="42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DB133C"/>
              </a:buClr>
              <a:buFont typeface="Wingdings" pitchFamily="2" charset="2"/>
              <a:buChar char="§"/>
              <a:defRPr sz="2800">
                <a:solidFill>
                  <a:srgbClr val="58585A"/>
                </a:solidFill>
              </a:defRPr>
            </a:lvl1pPr>
            <a:lvl2pPr marL="742950" indent="-285750">
              <a:buClr>
                <a:srgbClr val="DB133C"/>
              </a:buClr>
              <a:buFont typeface="Wingdings" pitchFamily="2" charset="2"/>
              <a:buChar char="§"/>
              <a:defRPr sz="2400">
                <a:solidFill>
                  <a:srgbClr val="58585A"/>
                </a:solidFill>
              </a:defRPr>
            </a:lvl2pPr>
            <a:lvl3pPr marL="1143000" indent="-228600">
              <a:buClr>
                <a:srgbClr val="DB133C"/>
              </a:buClr>
              <a:buFont typeface="Wingdings" pitchFamily="2" charset="2"/>
              <a:buChar char="§"/>
              <a:defRPr sz="2000">
                <a:solidFill>
                  <a:srgbClr val="58585A"/>
                </a:solidFill>
              </a:defRPr>
            </a:lvl3pPr>
            <a:lvl4pPr marL="16002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4pPr>
            <a:lvl5pPr marL="2057400" indent="-228600">
              <a:buClr>
                <a:srgbClr val="DB133C"/>
              </a:buClr>
              <a:buFont typeface="Arial" pitchFamily="34" charset="0"/>
              <a:buChar char="•"/>
              <a:defRPr sz="1800">
                <a:solidFill>
                  <a:srgbClr val="58585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53336"/>
            <a:ext cx="3384376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820473" y="6453336"/>
            <a:ext cx="323528" cy="294379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438403" y="6453336"/>
            <a:ext cx="3238053" cy="288032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19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074D-8BBE-4DDC-BF3E-E9CF080EF0E4}" type="datetime1">
              <a:rPr lang="pl-PL" smtClean="0"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98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0B8E-A05F-4464-B0CD-CA7C79EA7A9D}" type="datetime1">
              <a:rPr lang="pl-PL" smtClean="0"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40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552C-4844-4616-87C0-3CDA5670F107}" type="datetime1">
              <a:rPr lang="pl-PL" smtClean="0"/>
              <a:t>2016-06-13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91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FEEB-52B3-401D-8478-E9D90B35C250}" type="datetime1">
              <a:rPr lang="pl-PL" smtClean="0"/>
              <a:t>2016-06-13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64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7140-AA7B-4EF3-B7D5-3B31024A03C9}" type="datetime1">
              <a:rPr lang="pl-PL" smtClean="0"/>
              <a:t>2016-06-13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40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1920-113D-41F4-B845-2C4E8CAAE370}" type="datetime1">
              <a:rPr lang="pl-PL" smtClean="0"/>
              <a:t>2016-06-13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63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ACF1-44F8-47E5-B8DD-BE0A444008A2}" type="datetime1">
              <a:rPr lang="pl-PL" smtClean="0"/>
              <a:t>2016-06-13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25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A77-AA9F-4CC9-AFAA-60FAAA16DF8A}" type="datetime1">
              <a:rPr lang="pl-PL" smtClean="0"/>
              <a:t>2016-06-13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3441-8AAD-4CA7-AD61-D37A04687858}" type="datetime1">
              <a:rPr lang="pl-PL" smtClean="0"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2CBC-4718-4A64-99D5-269E6258F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5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17" Type="http://schemas.microsoft.com/office/2007/relationships/hdphoto" Target="../media/hdphoto6.wdp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Nauki techniczne w konkursach NCN –</a:t>
            </a:r>
            <a:b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sukcesy i porażki </a:t>
            </a:r>
            <a:b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perspektywy 5 lat działalności NCN</a:t>
            </a:r>
            <a: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35696" y="4653136"/>
            <a:ext cx="6400800" cy="1752600"/>
          </a:xfrm>
        </p:spPr>
        <p:txBody>
          <a:bodyPr/>
          <a:lstStyle/>
          <a:p>
            <a:pPr marL="3175" lvl="0" algn="r" defTabSz="1616075"/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 Marzena Oliwkiewicz-Miklasińska</a:t>
            </a:r>
            <a:endParaRPr lang="pl-P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175" lvl="0" algn="r" defTabSz="1616075"/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Koordynator nauk ścisłych i technicznych </a:t>
            </a:r>
          </a:p>
          <a:p>
            <a:pPr marL="3175" lvl="0" algn="r" defTabSz="1616075"/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Narodowego Centrum Nauki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3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10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16063" y="548680"/>
            <a:ext cx="760690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Konkursy NCN w 2016 r.</a:t>
            </a:r>
            <a:endParaRPr lang="pl-PL" sz="2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75882" y="1196752"/>
            <a:ext cx="2279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</a:rPr>
              <a:t>Otwarte konkursy</a:t>
            </a:r>
            <a:r>
              <a:rPr lang="pl-PL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9" name="Prostokąt 8"/>
          <p:cNvSpPr/>
          <p:nvPr/>
        </p:nvSpPr>
        <p:spPr>
          <a:xfrm>
            <a:off x="3423349" y="1979548"/>
            <a:ext cx="51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</a:rPr>
              <a:t>	Konkursy planowane do ogłoszenia: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7" name="Dowolny kształt 6"/>
          <p:cNvSpPr/>
          <p:nvPr/>
        </p:nvSpPr>
        <p:spPr>
          <a:xfrm>
            <a:off x="132560" y="1628800"/>
            <a:ext cx="2692267" cy="830238"/>
          </a:xfrm>
          <a:custGeom>
            <a:avLst/>
            <a:gdLst>
              <a:gd name="connsiteX0" fmla="*/ 0 w 2692267"/>
              <a:gd name="connsiteY0" fmla="*/ 0 h 830238"/>
              <a:gd name="connsiteX1" fmla="*/ 2692267 w 2692267"/>
              <a:gd name="connsiteY1" fmla="*/ 0 h 830238"/>
              <a:gd name="connsiteX2" fmla="*/ 2692267 w 2692267"/>
              <a:gd name="connsiteY2" fmla="*/ 830238 h 830238"/>
              <a:gd name="connsiteX3" fmla="*/ 0 w 2692267"/>
              <a:gd name="connsiteY3" fmla="*/ 830238 h 830238"/>
              <a:gd name="connsiteX4" fmla="*/ 0 w 2692267"/>
              <a:gd name="connsiteY4" fmla="*/ 0 h 83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267" h="830238">
                <a:moveTo>
                  <a:pt x="0" y="0"/>
                </a:moveTo>
                <a:lnTo>
                  <a:pt x="2692267" y="0"/>
                </a:lnTo>
                <a:lnTo>
                  <a:pt x="2692267" y="830238"/>
                </a:lnTo>
                <a:lnTo>
                  <a:pt x="0" y="830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kern="1200" dirty="0" smtClean="0">
                <a:latin typeface="Calibri" panose="020F0502020204030204" pitchFamily="34" charset="0"/>
                <a:cs typeface="Arial" pitchFamily="34" charset="0"/>
              </a:rPr>
              <a:t>Ogłoszenie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kern="1200" dirty="0" smtClean="0">
                <a:latin typeface="Calibri" panose="020F0502020204030204" pitchFamily="34" charset="0"/>
                <a:cs typeface="Arial" pitchFamily="34" charset="0"/>
              </a:rPr>
              <a:t>15 marca 2016 r.</a:t>
            </a:r>
            <a:endParaRPr lang="pl-PL" sz="2000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132560" y="2470303"/>
            <a:ext cx="2692267" cy="1232403"/>
          </a:xfrm>
          <a:custGeom>
            <a:avLst/>
            <a:gdLst>
              <a:gd name="connsiteX0" fmla="*/ 0 w 2658268"/>
              <a:gd name="connsiteY0" fmla="*/ 0 h 1592443"/>
              <a:gd name="connsiteX1" fmla="*/ 2658268 w 2658268"/>
              <a:gd name="connsiteY1" fmla="*/ 0 h 1592443"/>
              <a:gd name="connsiteX2" fmla="*/ 2658268 w 2658268"/>
              <a:gd name="connsiteY2" fmla="*/ 1592443 h 1592443"/>
              <a:gd name="connsiteX3" fmla="*/ 0 w 2658268"/>
              <a:gd name="connsiteY3" fmla="*/ 1592443 h 1592443"/>
              <a:gd name="connsiteX4" fmla="*/ 0 w 2658268"/>
              <a:gd name="connsiteY4" fmla="*/ 0 h 15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268" h="1592443">
                <a:moveTo>
                  <a:pt x="0" y="0"/>
                </a:moveTo>
                <a:lnTo>
                  <a:pt x="2658268" y="0"/>
                </a:lnTo>
                <a:lnTo>
                  <a:pt x="2658268" y="1592443"/>
                </a:lnTo>
                <a:lnTo>
                  <a:pt x="0" y="1592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  <a:latin typeface="Calibri" panose="020F0502020204030204" pitchFamily="34" charset="0"/>
                <a:cs typeface="Arial" pitchFamily="34" charset="0"/>
              </a:rPr>
              <a:t>OPUS 11</a:t>
            </a:r>
            <a:endParaRPr lang="pl-PL" sz="1700" b="1" kern="1200" dirty="0">
              <a:solidFill>
                <a:srgbClr val="DB133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  <a:latin typeface="Calibri" panose="020F0502020204030204" pitchFamily="34" charset="0"/>
                <a:cs typeface="Arial" pitchFamily="34" charset="0"/>
              </a:rPr>
              <a:t>SONATA 11</a:t>
            </a:r>
            <a:endParaRPr lang="pl-PL" sz="1700" b="1" kern="1200" dirty="0">
              <a:solidFill>
                <a:srgbClr val="DB133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  <a:latin typeface="Calibri" panose="020F0502020204030204" pitchFamily="34" charset="0"/>
                <a:cs typeface="Arial" pitchFamily="34" charset="0"/>
              </a:rPr>
              <a:t>PRELUDIUM 11</a:t>
            </a:r>
            <a:endParaRPr lang="pl-PL" sz="1700" b="1" kern="1200" dirty="0">
              <a:solidFill>
                <a:srgbClr val="DB133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  <a:latin typeface="Calibri" panose="020F0502020204030204" pitchFamily="34" charset="0"/>
                <a:cs typeface="Arial" pitchFamily="34" charset="0"/>
              </a:rPr>
              <a:t>POLONEZ 2</a:t>
            </a:r>
            <a:endParaRPr lang="pl-PL" sz="1700" b="1" kern="1200" dirty="0">
              <a:solidFill>
                <a:srgbClr val="DB133C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Dowolny kształt 9"/>
          <p:cNvSpPr/>
          <p:nvPr/>
        </p:nvSpPr>
        <p:spPr>
          <a:xfrm>
            <a:off x="3196985" y="2467431"/>
            <a:ext cx="2658268" cy="830238"/>
          </a:xfrm>
          <a:custGeom>
            <a:avLst/>
            <a:gdLst>
              <a:gd name="connsiteX0" fmla="*/ 0 w 2658268"/>
              <a:gd name="connsiteY0" fmla="*/ 0 h 830238"/>
              <a:gd name="connsiteX1" fmla="*/ 2658268 w 2658268"/>
              <a:gd name="connsiteY1" fmla="*/ 0 h 830238"/>
              <a:gd name="connsiteX2" fmla="*/ 2658268 w 2658268"/>
              <a:gd name="connsiteY2" fmla="*/ 830238 h 830238"/>
              <a:gd name="connsiteX3" fmla="*/ 0 w 2658268"/>
              <a:gd name="connsiteY3" fmla="*/ 830238 h 830238"/>
              <a:gd name="connsiteX4" fmla="*/ 0 w 2658268"/>
              <a:gd name="connsiteY4" fmla="*/ 0 h 83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268" h="830238">
                <a:moveTo>
                  <a:pt x="0" y="0"/>
                </a:moveTo>
                <a:lnTo>
                  <a:pt x="2658268" y="0"/>
                </a:lnTo>
                <a:lnTo>
                  <a:pt x="2658268" y="830238"/>
                </a:lnTo>
                <a:lnTo>
                  <a:pt x="0" y="830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kern="1200" dirty="0" smtClean="0"/>
              <a:t>Ogłoszenie </a:t>
            </a:r>
            <a:br>
              <a:rPr lang="pl-PL" sz="2000" b="1" kern="1200" dirty="0" smtClean="0"/>
            </a:br>
            <a:r>
              <a:rPr lang="pl-PL" sz="2000" b="1" kern="1200" dirty="0" smtClean="0"/>
              <a:t>15 września 2016 r.</a:t>
            </a:r>
            <a:endParaRPr lang="pl-PL" sz="2000" b="1" kern="1200" dirty="0"/>
          </a:p>
        </p:txBody>
      </p:sp>
      <p:sp>
        <p:nvSpPr>
          <p:cNvPr id="12" name="Dowolny kształt 11"/>
          <p:cNvSpPr/>
          <p:nvPr/>
        </p:nvSpPr>
        <p:spPr>
          <a:xfrm>
            <a:off x="3196985" y="3297669"/>
            <a:ext cx="2658268" cy="1592443"/>
          </a:xfrm>
          <a:custGeom>
            <a:avLst/>
            <a:gdLst>
              <a:gd name="connsiteX0" fmla="*/ 0 w 2658268"/>
              <a:gd name="connsiteY0" fmla="*/ 0 h 1592443"/>
              <a:gd name="connsiteX1" fmla="*/ 2658268 w 2658268"/>
              <a:gd name="connsiteY1" fmla="*/ 0 h 1592443"/>
              <a:gd name="connsiteX2" fmla="*/ 2658268 w 2658268"/>
              <a:gd name="connsiteY2" fmla="*/ 1592443 h 1592443"/>
              <a:gd name="connsiteX3" fmla="*/ 0 w 2658268"/>
              <a:gd name="connsiteY3" fmla="*/ 1592443 h 1592443"/>
              <a:gd name="connsiteX4" fmla="*/ 0 w 2658268"/>
              <a:gd name="connsiteY4" fmla="*/ 0 h 15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268" h="1592443">
                <a:moveTo>
                  <a:pt x="0" y="0"/>
                </a:moveTo>
                <a:lnTo>
                  <a:pt x="2658268" y="0"/>
                </a:lnTo>
                <a:lnTo>
                  <a:pt x="2658268" y="1592443"/>
                </a:lnTo>
                <a:lnTo>
                  <a:pt x="0" y="1592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</a:rPr>
              <a:t>OPUS 12</a:t>
            </a:r>
            <a:endParaRPr lang="pl-PL" sz="1700" b="1" kern="1200" dirty="0">
              <a:solidFill>
                <a:srgbClr val="DB133C"/>
              </a:solidFill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</a:rPr>
              <a:t>SONATA 12</a:t>
            </a:r>
            <a:endParaRPr lang="pl-PL" sz="1700" b="1" kern="1200" dirty="0">
              <a:solidFill>
                <a:srgbClr val="DB133C"/>
              </a:solidFill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</a:rPr>
              <a:t>PRELUDIUM 12</a:t>
            </a:r>
            <a:endParaRPr lang="pl-PL" sz="1700" b="1" kern="1200" dirty="0">
              <a:solidFill>
                <a:srgbClr val="DB133C"/>
              </a:solidFill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</a:rPr>
              <a:t>POLONEZ 3</a:t>
            </a:r>
            <a:endParaRPr lang="pl-PL" sz="1700" b="1" kern="1200" dirty="0">
              <a:solidFill>
                <a:srgbClr val="DB133C"/>
              </a:solidFill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</a:rPr>
              <a:t>BEETHOVEN 2</a:t>
            </a:r>
            <a:endParaRPr lang="pl-PL" sz="1700" b="1" kern="1200" dirty="0">
              <a:solidFill>
                <a:srgbClr val="DB133C"/>
              </a:solidFill>
            </a:endParaRPr>
          </a:p>
        </p:txBody>
      </p:sp>
      <p:sp>
        <p:nvSpPr>
          <p:cNvPr id="13" name="Dowolny kształt 12"/>
          <p:cNvSpPr/>
          <p:nvPr/>
        </p:nvSpPr>
        <p:spPr>
          <a:xfrm>
            <a:off x="6227411" y="2467431"/>
            <a:ext cx="2658268" cy="830238"/>
          </a:xfrm>
          <a:custGeom>
            <a:avLst/>
            <a:gdLst>
              <a:gd name="connsiteX0" fmla="*/ 0 w 2658268"/>
              <a:gd name="connsiteY0" fmla="*/ 0 h 830238"/>
              <a:gd name="connsiteX1" fmla="*/ 2658268 w 2658268"/>
              <a:gd name="connsiteY1" fmla="*/ 0 h 830238"/>
              <a:gd name="connsiteX2" fmla="*/ 2658268 w 2658268"/>
              <a:gd name="connsiteY2" fmla="*/ 830238 h 830238"/>
              <a:gd name="connsiteX3" fmla="*/ 0 w 2658268"/>
              <a:gd name="connsiteY3" fmla="*/ 830238 h 830238"/>
              <a:gd name="connsiteX4" fmla="*/ 0 w 2658268"/>
              <a:gd name="connsiteY4" fmla="*/ 0 h 83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268" h="830238">
                <a:moveTo>
                  <a:pt x="0" y="0"/>
                </a:moveTo>
                <a:lnTo>
                  <a:pt x="2658268" y="0"/>
                </a:lnTo>
                <a:lnTo>
                  <a:pt x="2658268" y="830238"/>
                </a:lnTo>
                <a:lnTo>
                  <a:pt x="0" y="830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kern="1200" dirty="0" smtClean="0"/>
              <a:t>Ogłoszenie </a:t>
            </a:r>
            <a:br>
              <a:rPr lang="pl-PL" sz="2000" b="1" kern="1200" dirty="0" smtClean="0"/>
            </a:br>
            <a:r>
              <a:rPr lang="pl-PL" sz="2000" b="1" kern="1200" dirty="0" smtClean="0"/>
              <a:t>15 grudnia 2016 r</a:t>
            </a:r>
            <a:r>
              <a:rPr lang="pl-PL" sz="2000" kern="1200" dirty="0" smtClean="0"/>
              <a:t>.</a:t>
            </a:r>
            <a:endParaRPr lang="pl-PL" sz="2000" kern="1200" dirty="0"/>
          </a:p>
        </p:txBody>
      </p:sp>
      <p:sp>
        <p:nvSpPr>
          <p:cNvPr id="14" name="Dowolny kształt 13"/>
          <p:cNvSpPr/>
          <p:nvPr/>
        </p:nvSpPr>
        <p:spPr>
          <a:xfrm>
            <a:off x="6227411" y="3297669"/>
            <a:ext cx="2658268" cy="1592443"/>
          </a:xfrm>
          <a:custGeom>
            <a:avLst/>
            <a:gdLst>
              <a:gd name="connsiteX0" fmla="*/ 0 w 2658268"/>
              <a:gd name="connsiteY0" fmla="*/ 0 h 1592443"/>
              <a:gd name="connsiteX1" fmla="*/ 2658268 w 2658268"/>
              <a:gd name="connsiteY1" fmla="*/ 0 h 1592443"/>
              <a:gd name="connsiteX2" fmla="*/ 2658268 w 2658268"/>
              <a:gd name="connsiteY2" fmla="*/ 1592443 h 1592443"/>
              <a:gd name="connsiteX3" fmla="*/ 0 w 2658268"/>
              <a:gd name="connsiteY3" fmla="*/ 1592443 h 1592443"/>
              <a:gd name="connsiteX4" fmla="*/ 0 w 2658268"/>
              <a:gd name="connsiteY4" fmla="*/ 0 h 15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268" h="1592443">
                <a:moveTo>
                  <a:pt x="0" y="0"/>
                </a:moveTo>
                <a:lnTo>
                  <a:pt x="2658268" y="0"/>
                </a:lnTo>
                <a:lnTo>
                  <a:pt x="2658268" y="1592443"/>
                </a:lnTo>
                <a:lnTo>
                  <a:pt x="0" y="1592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</a:rPr>
              <a:t>SONATINA</a:t>
            </a:r>
            <a:endParaRPr lang="pl-PL" sz="1700" b="1" kern="1200" dirty="0">
              <a:solidFill>
                <a:srgbClr val="DB133C"/>
              </a:solidFill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</a:rPr>
              <a:t>ETIUDA 5</a:t>
            </a:r>
            <a:endParaRPr lang="pl-PL" sz="1700" b="1" kern="1200" dirty="0">
              <a:solidFill>
                <a:srgbClr val="DB133C"/>
              </a:solidFill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</a:rPr>
              <a:t>UWERTURA</a:t>
            </a:r>
            <a:endParaRPr lang="pl-PL" sz="1700" b="1" kern="1200" dirty="0">
              <a:solidFill>
                <a:srgbClr val="DB133C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2987824" y="1772816"/>
            <a:ext cx="0" cy="38884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Dowolny kształt 14"/>
          <p:cNvSpPr/>
          <p:nvPr/>
        </p:nvSpPr>
        <p:spPr>
          <a:xfrm>
            <a:off x="132560" y="3861048"/>
            <a:ext cx="2692267" cy="830238"/>
          </a:xfrm>
          <a:custGeom>
            <a:avLst/>
            <a:gdLst>
              <a:gd name="connsiteX0" fmla="*/ 0 w 2692267"/>
              <a:gd name="connsiteY0" fmla="*/ 0 h 830238"/>
              <a:gd name="connsiteX1" fmla="*/ 2692267 w 2692267"/>
              <a:gd name="connsiteY1" fmla="*/ 0 h 830238"/>
              <a:gd name="connsiteX2" fmla="*/ 2692267 w 2692267"/>
              <a:gd name="connsiteY2" fmla="*/ 830238 h 830238"/>
              <a:gd name="connsiteX3" fmla="*/ 0 w 2692267"/>
              <a:gd name="connsiteY3" fmla="*/ 830238 h 830238"/>
              <a:gd name="connsiteX4" fmla="*/ 0 w 2692267"/>
              <a:gd name="connsiteY4" fmla="*/ 0 h 83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267" h="830238">
                <a:moveTo>
                  <a:pt x="0" y="0"/>
                </a:moveTo>
                <a:lnTo>
                  <a:pt x="2692267" y="0"/>
                </a:lnTo>
                <a:lnTo>
                  <a:pt x="2692267" y="830238"/>
                </a:lnTo>
                <a:lnTo>
                  <a:pt x="0" y="8302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kern="1200" dirty="0" smtClean="0">
                <a:latin typeface="Calibri" panose="020F0502020204030204" pitchFamily="34" charset="0"/>
                <a:cs typeface="Arial" pitchFamily="34" charset="0"/>
              </a:rPr>
              <a:t>Ogłoszenie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kern="1200" dirty="0" smtClean="0">
                <a:latin typeface="Calibri" panose="020F0502020204030204" pitchFamily="34" charset="0"/>
                <a:cs typeface="Arial" pitchFamily="34" charset="0"/>
              </a:rPr>
              <a:t>15 czerwca 2016 r.</a:t>
            </a:r>
            <a:endParaRPr lang="pl-PL" sz="2000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132559" y="4725144"/>
            <a:ext cx="2692267" cy="1232403"/>
          </a:xfrm>
          <a:custGeom>
            <a:avLst/>
            <a:gdLst>
              <a:gd name="connsiteX0" fmla="*/ 0 w 2658268"/>
              <a:gd name="connsiteY0" fmla="*/ 0 h 1592443"/>
              <a:gd name="connsiteX1" fmla="*/ 2658268 w 2658268"/>
              <a:gd name="connsiteY1" fmla="*/ 0 h 1592443"/>
              <a:gd name="connsiteX2" fmla="*/ 2658268 w 2658268"/>
              <a:gd name="connsiteY2" fmla="*/ 1592443 h 1592443"/>
              <a:gd name="connsiteX3" fmla="*/ 0 w 2658268"/>
              <a:gd name="connsiteY3" fmla="*/ 1592443 h 1592443"/>
              <a:gd name="connsiteX4" fmla="*/ 0 w 2658268"/>
              <a:gd name="connsiteY4" fmla="*/ 0 h 15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268" h="1592443">
                <a:moveTo>
                  <a:pt x="0" y="0"/>
                </a:moveTo>
                <a:lnTo>
                  <a:pt x="2658268" y="0"/>
                </a:lnTo>
                <a:lnTo>
                  <a:pt x="2658268" y="1592443"/>
                </a:lnTo>
                <a:lnTo>
                  <a:pt x="0" y="15924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  <a:latin typeface="Calibri" panose="020F0502020204030204" pitchFamily="34" charset="0"/>
                <a:cs typeface="Arial" pitchFamily="34" charset="0"/>
              </a:rPr>
              <a:t>MAESTRO 8</a:t>
            </a:r>
            <a:endParaRPr lang="pl-PL" sz="1700" b="1" kern="1200" dirty="0">
              <a:solidFill>
                <a:srgbClr val="DB133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  <a:latin typeface="Calibri" panose="020F0502020204030204" pitchFamily="34" charset="0"/>
                <a:cs typeface="Arial" pitchFamily="34" charset="0"/>
              </a:rPr>
              <a:t>HARMONIA 8</a:t>
            </a:r>
            <a:endParaRPr lang="pl-PL" sz="1700" b="1" kern="1200" dirty="0">
              <a:solidFill>
                <a:srgbClr val="DB133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700" b="1" kern="1200" dirty="0" smtClean="0">
                <a:solidFill>
                  <a:srgbClr val="DB133C"/>
                </a:solidFill>
                <a:latin typeface="Calibri" panose="020F0502020204030204" pitchFamily="34" charset="0"/>
                <a:cs typeface="Arial" pitchFamily="34" charset="0"/>
              </a:rPr>
              <a:t>SONATA BIS 6</a:t>
            </a:r>
            <a:endParaRPr lang="pl-PL" sz="1700" b="1" kern="1200" dirty="0">
              <a:solidFill>
                <a:srgbClr val="DB133C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72000"/>
            <a:ext cx="7571184" cy="980736"/>
          </a:xfrm>
        </p:spPr>
        <p:txBody>
          <a:bodyPr>
            <a:noAutofit/>
          </a:bodyPr>
          <a:lstStyle/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Ograniczenia w występowaniu z wnioskami </a:t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konkursach NCN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" y="1412776"/>
            <a:ext cx="8219256" cy="482453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b="1" dirty="0" smtClean="0">
                <a:solidFill>
                  <a:srgbClr val="DB133C"/>
                </a:solidFill>
              </a:rPr>
              <a:t>Zniesiono karencję nakładaną </a:t>
            </a:r>
            <a:r>
              <a:rPr lang="pl-PL" sz="2000" b="1" dirty="0">
                <a:solidFill>
                  <a:srgbClr val="DB133C"/>
                </a:solidFill>
              </a:rPr>
              <a:t>na kierowników projektów </a:t>
            </a:r>
            <a:r>
              <a:rPr lang="pl-PL" sz="2000" b="1" dirty="0">
                <a:solidFill>
                  <a:srgbClr val="000000"/>
                </a:solidFill>
              </a:rPr>
              <a:t>najsłabszych wniosków spośród niezakwalifikowanych do drugiego etapu oceny</a:t>
            </a:r>
            <a:r>
              <a:rPr lang="pl-PL" sz="2000" b="1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b="1" dirty="0" smtClean="0">
                <a:solidFill>
                  <a:srgbClr val="000000"/>
                </a:solidFill>
              </a:rPr>
              <a:t>W </a:t>
            </a:r>
            <a:r>
              <a:rPr lang="pl-PL" sz="2000" b="1" dirty="0">
                <a:solidFill>
                  <a:srgbClr val="000000"/>
                </a:solidFill>
              </a:rPr>
              <a:t>konkursach </a:t>
            </a:r>
            <a:r>
              <a:rPr lang="pl-PL" sz="2000" b="1" dirty="0">
                <a:solidFill>
                  <a:srgbClr val="DB133C"/>
                </a:solidFill>
              </a:rPr>
              <a:t>PRELUDIUM, SONATA, OPUS  </a:t>
            </a:r>
            <a:r>
              <a:rPr lang="pl-PL" sz="2000" b="1" dirty="0" smtClean="0">
                <a:solidFill>
                  <a:srgbClr val="000000"/>
                </a:solidFill>
              </a:rPr>
              <a:t>można złożyć wnioski </a:t>
            </a:r>
            <a:r>
              <a:rPr lang="pl-PL" sz="2000" b="1" dirty="0" smtClean="0">
                <a:solidFill>
                  <a:srgbClr val="DB133C"/>
                </a:solidFill>
              </a:rPr>
              <a:t>składane po raz pierwszy </a:t>
            </a:r>
            <a:r>
              <a:rPr lang="pl-PL" sz="2000" b="1" dirty="0" smtClean="0">
                <a:solidFill>
                  <a:srgbClr val="000000"/>
                </a:solidFill>
              </a:rPr>
              <a:t>oraz te wnioski, które w poprzedniej edycji konkursów tego typu zostały </a:t>
            </a:r>
            <a:r>
              <a:rPr lang="pl-PL" sz="2000" b="1" dirty="0" smtClean="0">
                <a:solidFill>
                  <a:srgbClr val="DB133C"/>
                </a:solidFill>
              </a:rPr>
              <a:t>zakwalifikowane do drugiego etapu oceny merytorycznej</a:t>
            </a:r>
            <a:r>
              <a:rPr lang="pl-PL" sz="2000" b="1" dirty="0" smtClean="0">
                <a:solidFill>
                  <a:srgbClr val="000000"/>
                </a:solidFill>
              </a:rPr>
              <a:t> ale nie uzyskały finansowania. Wyjątki od tej reguły to wnioski bardzo dobre merytorycznie, ale: z nieuzasadnionym budżetem, skierowane do niewłaściwego panelu, niespełniające wymogów formalnych (brak zgód odpowiednich komisji)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b="1" dirty="0" smtClean="0">
                <a:solidFill>
                  <a:srgbClr val="DB133C"/>
                </a:solidFill>
              </a:rPr>
              <a:t>Nie </a:t>
            </a:r>
            <a:r>
              <a:rPr lang="pl-PL" sz="2000" b="1" dirty="0">
                <a:solidFill>
                  <a:srgbClr val="DB133C"/>
                </a:solidFill>
              </a:rPr>
              <a:t>będzie można ubiegać się o finansowanie kolejnego grantu</a:t>
            </a:r>
            <a:r>
              <a:rPr lang="pl-PL" sz="2000" b="1" dirty="0">
                <a:solidFill>
                  <a:srgbClr val="000000"/>
                </a:solidFill>
              </a:rPr>
              <a:t>, jeśli kieruje się </a:t>
            </a:r>
            <a:r>
              <a:rPr lang="pl-PL" sz="2000" b="1" dirty="0" smtClean="0">
                <a:solidFill>
                  <a:srgbClr val="000000"/>
                </a:solidFill>
              </a:rPr>
              <a:t>więcej </a:t>
            </a:r>
            <a:r>
              <a:rPr lang="pl-PL" sz="2000" b="1" dirty="0">
                <a:solidFill>
                  <a:srgbClr val="000000"/>
                </a:solidFill>
              </a:rPr>
              <a:t>niż dwoma projektami lub jeśli kieruje się dwoma projektami i jednocześnie wniosek, w którym występuje się jako kierownik projektu jest w trakcie oceny w NCN.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1800" b="1" dirty="0" smtClean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11</a:t>
            </a:fld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469" y="153194"/>
            <a:ext cx="1152525" cy="136683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 OCENY WNIOSKÓW</a:t>
            </a:r>
            <a:endParaRPr lang="pl-PL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351" y="6124575"/>
            <a:ext cx="755650" cy="765175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B49E06-42AE-4E39-9EFE-EC01A3E653D7}" type="slidenum">
              <a:rPr lang="pl-PL" altLang="pl-PL" b="1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pl-PL" altLang="pl-PL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44211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NCN w celu realizacji zadań wypracowało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dwuetapowy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system środowiskowej oceny wniosków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 (</a:t>
            </a:r>
            <a:r>
              <a:rPr lang="pl-PL" sz="1800" b="1" dirty="0" err="1">
                <a:latin typeface="Arial" pitchFamily="34" charset="0"/>
                <a:cs typeface="Arial" pitchFamily="34" charset="0"/>
              </a:rPr>
              <a:t>peer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). </a:t>
            </a: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rgbClr val="DB133C"/>
              </a:buClr>
              <a:buFont typeface="Arial" panose="020B0604020202020204" pitchFamily="34" charset="0"/>
              <a:buNone/>
              <a:defRPr/>
            </a:pPr>
            <a:endParaRPr lang="pl-PL" sz="1800" b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Rada NCN przyjęła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jako 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ogólną zasadę, uwzględnianie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w starannie przemyślanych 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proporcjach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zarówno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oceny jakości samego projektu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jak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i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dorobku jego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wykonawców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rgbClr val="DB133C"/>
              </a:buClr>
              <a:buFont typeface="Arial" panose="020B0604020202020204" pitchFamily="34" charset="0"/>
              <a:buNone/>
              <a:defRPr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Proces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oceny wniosku 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rozpoczyna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się od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oceny formalnej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dokonywanej przez </a:t>
            </a:r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Koordynatorów Dyscyplin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która obejmuje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sprawdzenie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kompletności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oraz prawidłowości przygotowania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i złożenia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wniosku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o finansowanie projektu. </a:t>
            </a: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rgbClr val="DB133C"/>
              </a:buClr>
              <a:buFont typeface="Arial" panose="020B0604020202020204" pitchFamily="34" charset="0"/>
              <a:buNone/>
              <a:defRPr/>
            </a:pPr>
            <a:endParaRPr lang="pl-PL" sz="1800" b="1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Oceny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merytorycznej 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wniosków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dokonują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Zespoły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Ekspertów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1800" b="1" dirty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900" b="1" dirty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9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900" b="1" dirty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9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9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3600" b="1" dirty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3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82"/>
            <a:ext cx="7715200" cy="720070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>
                <a:solidFill>
                  <a:srgbClr val="58585A"/>
                </a:solidFill>
                <a:latin typeface="Arial" pitchFamily="34" charset="0"/>
                <a:cs typeface="Arial" pitchFamily="34" charset="0"/>
              </a:rPr>
              <a:t>Ocena formalna</a:t>
            </a:r>
            <a:endParaRPr lang="en-GB" sz="3600" dirty="0">
              <a:solidFill>
                <a:srgbClr val="585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13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435635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179512" y="1527023"/>
            <a:ext cx="8424738" cy="4712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Brak znajomości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dokumentów konkursowych (warunków konkursów, regulaminu przyznawania środków, zakresu wymaganych danych itd.) może skutkować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negatywnym wynikiem oceny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formalnej</a:t>
            </a:r>
            <a:endParaRPr lang="pl-PL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defRPr/>
            </a:pP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Najczęstsze przyczyny negatywnej oceny formalnej:</a:t>
            </a:r>
          </a:p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niedotrzymanie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terminu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złożenia wniosku;</a:t>
            </a:r>
          </a:p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brak dostarczenia wniosku w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formie pisemnej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i/lub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elektronicznej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brak uzupełnienia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wszystkich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wymaganych danych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 języku angielskim;</a:t>
            </a:r>
          </a:p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brak spełnienia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szczegółowych warunków poszczególnych konkursów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B133C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negatywna ocena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kwalifikowalności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wydatków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zgodnie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 katalogiem kosztów kwalifikowalnych i niekwalifikowalnych</a:t>
            </a:r>
          </a:p>
          <a:p>
            <a:pPr marL="285750" indent="-285750">
              <a:lnSpc>
                <a:spcPct val="114000"/>
              </a:lnSpc>
              <a:buClr>
                <a:srgbClr val="DB133C"/>
              </a:buClr>
              <a:buFont typeface="Wingdings" pitchFamily="2" charset="2"/>
              <a:buChar char="§"/>
              <a:defRPr/>
            </a:pP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469" y="153194"/>
            <a:ext cx="1152525" cy="136683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 OCENY WNIOSKÓW</a:t>
            </a:r>
            <a:endParaRPr lang="pl-PL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351" y="6124575"/>
            <a:ext cx="755650" cy="765175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93FFC9-A2E0-4608-9238-6D74C34A3633}" type="slidenum">
              <a:rPr lang="pl-PL" altLang="pl-PL" b="1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pl-PL" altLang="pl-PL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7163"/>
            <a:ext cx="8229600" cy="4060825"/>
          </a:xfrm>
        </p:spPr>
        <p:txBody>
          <a:bodyPr/>
          <a:lstStyle/>
          <a:p>
            <a:pPr marL="0" indent="0" algn="just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 b="1" smtClean="0">
              <a:solidFill>
                <a:srgbClr val="DB1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smtClean="0">
                <a:solidFill>
                  <a:srgbClr val="DB1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ETAP</a:t>
            </a:r>
            <a:endParaRPr lang="pl-PL" altLang="pl-PL" sz="17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wnioski są oceniane </a:t>
            </a:r>
            <a:r>
              <a:rPr lang="pl-PL" altLang="pl-PL" sz="1800" b="1" smtClean="0">
                <a:solidFill>
                  <a:srgbClr val="DB1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indywidualnie przez członków Zespołów Ekspertów</a:t>
            </a: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. Przygotowane oceny stanowią punkt wyjścia do dyskusji nad oceną wniosku podczas pierwszego posiedzenia panelowego. Decyzja </a:t>
            </a:r>
            <a:b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o odrzuceniu wniosku lub zakwalifikowaniu go do drugiego etapu oceny jest </a:t>
            </a:r>
            <a:r>
              <a:rPr lang="pl-PL" altLang="pl-PL" sz="1800" b="1" smtClean="0">
                <a:solidFill>
                  <a:srgbClr val="DB1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podejmowana kolegialnie przez zespół, po przeprowadzeniu dyskusji</a:t>
            </a: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. Zespoły Ekspertów przygotowują </a:t>
            </a:r>
            <a:r>
              <a:rPr lang="pl-PL" altLang="pl-PL" sz="1800" b="1" smtClean="0">
                <a:solidFill>
                  <a:srgbClr val="DB1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kwalifikacyjne listy rankingowe wniosków skierowanych do II etapu.</a:t>
            </a:r>
            <a:endParaRPr lang="en-US" altLang="pl-PL" sz="1800" b="1" smtClean="0">
              <a:solidFill>
                <a:srgbClr val="DB1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2"/>
          <a:stretch/>
        </p:blipFill>
        <p:spPr bwMode="auto">
          <a:xfrm>
            <a:off x="0" y="1484784"/>
            <a:ext cx="9144000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 OCENY WNIOSKÓW</a:t>
            </a:r>
            <a:endParaRPr lang="en-AU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469" y="153194"/>
            <a:ext cx="1152525" cy="136683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 OCENY WNIOSKÓW</a:t>
            </a:r>
            <a:endParaRPr lang="pl-PL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351" y="6124575"/>
            <a:ext cx="755650" cy="765175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EFD073-13BB-4DA8-8794-DF5178DF09FE}" type="slidenum">
              <a:rPr lang="pl-PL" altLang="pl-PL" b="1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pl-PL" altLang="pl-PL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7163"/>
            <a:ext cx="8229600" cy="4060825"/>
          </a:xfrm>
        </p:spPr>
        <p:txBody>
          <a:bodyPr/>
          <a:lstStyle/>
          <a:p>
            <a:pPr marL="0" indent="0" algn="just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smtClean="0">
                <a:solidFill>
                  <a:srgbClr val="DB1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ETAP</a:t>
            </a:r>
          </a:p>
          <a:p>
            <a:pPr marL="0" indent="0" algn="just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wnioski są oceniane przez </a:t>
            </a:r>
            <a:r>
              <a:rPr lang="pl-PL" altLang="pl-PL" sz="1800" b="1" smtClean="0">
                <a:solidFill>
                  <a:srgbClr val="DB1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ekspertów zewnętrznych, w tym zagranicznych, </a:t>
            </a: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których opinie są następnie omawiane przez Zespół Ekspertów podczas drugiego posiedzenia panelowego. Ekspertów zewnętrznych wskazują Koordynatorzy Dyscyplin z uwzględnieniem kandydatów zaproponowanych przez członków Zespołu Ekspertów. </a:t>
            </a:r>
            <a:r>
              <a:rPr lang="pl-PL" altLang="pl-PL" sz="1800" b="1" smtClean="0">
                <a:solidFill>
                  <a:srgbClr val="DB1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Ostateczne uzgodnienie ocen dla poszczególnych wniosków oraz ustalenie listy rankingowej projektów zakwalifikowanych do finansowania należy do Zespołu Ekspertów</a:t>
            </a:r>
            <a:r>
              <a:rPr lang="pl-PL" altLang="pl-PL" sz="1800" b="1" smtClean="0">
                <a:latin typeface="Arial" panose="020B0604020202020204" pitchFamily="34" charset="0"/>
                <a:cs typeface="Arial" panose="020B0604020202020204" pitchFamily="34" charset="0"/>
              </a:rPr>
              <a:t>. W niektórych konkursach na II etapie oceny przeprowadzana jest rozmowa kwalifikacyjna.</a:t>
            </a:r>
          </a:p>
        </p:txBody>
      </p:sp>
    </p:spTree>
    <p:extLst>
      <p:ext uri="{BB962C8B-B14F-4D97-AF65-F5344CB8AC3E}">
        <p14:creationId xmlns:p14="http://schemas.microsoft.com/office/powerpoint/2010/main" val="26167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 bwMode="auto">
          <a:xfrm>
            <a:off x="-6313" y="1093679"/>
            <a:ext cx="915487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 OCENY WNIOSKÓW</a:t>
            </a:r>
            <a:endParaRPr lang="en-AU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/>
              <a:pPr/>
              <a:t>18</a:t>
            </a:fld>
            <a:endParaRPr lang="pl-PL" dirty="0"/>
          </a:p>
        </p:txBody>
      </p:sp>
      <p:grpSp>
        <p:nvGrpSpPr>
          <p:cNvPr id="3" name="Grupa 7"/>
          <p:cNvGrpSpPr/>
          <p:nvPr/>
        </p:nvGrpSpPr>
        <p:grpSpPr>
          <a:xfrm>
            <a:off x="0" y="1340768"/>
            <a:ext cx="9165456" cy="45719"/>
            <a:chOff x="-76076" y="1412776"/>
            <a:chExt cx="9241532" cy="45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Prostokąt 8"/>
            <p:cNvSpPr/>
            <p:nvPr/>
          </p:nvSpPr>
          <p:spPr>
            <a:xfrm>
              <a:off x="1796132" y="1412776"/>
              <a:ext cx="187627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672408" y="1412776"/>
              <a:ext cx="1872208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43996" y="1412776"/>
              <a:ext cx="1872208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76076" y="1412776"/>
              <a:ext cx="187220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416204" y="1412776"/>
              <a:ext cx="174925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5" name="Picture 4" descr="http://www.ncn.gov.pl/drupal/sites/all/themes/ncn-nowa/img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6143"/>
            <a:ext cx="41052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51520" y="1563757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Kierownikiem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projektu finansowanego w ramach konkursów PRELUDIUM, SONATA, SONATA BIS oraz laureatem konkursów ETIUDA i FUGA </a:t>
            </a:r>
            <a:r>
              <a:rPr lang="pl-PL" b="1" dirty="0">
                <a:solidFill>
                  <a:srgbClr val="DB133C"/>
                </a:solidFill>
              </a:rPr>
              <a:t>można być </a:t>
            </a:r>
            <a:r>
              <a:rPr lang="pl-PL" b="1" dirty="0" smtClean="0">
                <a:solidFill>
                  <a:srgbClr val="DB133C"/>
                </a:solidFill>
              </a:rPr>
              <a:t>tylko jeden </a:t>
            </a:r>
            <a:r>
              <a:rPr lang="pl-PL" b="1" dirty="0">
                <a:solidFill>
                  <a:srgbClr val="DB133C"/>
                </a:solidFill>
              </a:rPr>
              <a:t>raz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. </a:t>
            </a:r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u="sng" dirty="0" smtClean="0">
                <a:solidFill>
                  <a:schemeClr val="tx1">
                    <a:lumMod val="75000"/>
                  </a:schemeClr>
                </a:solidFill>
              </a:rPr>
              <a:t>Kierownikiem w nowo składanym wniosku nie może być osoba, która w tym samym czasie kieruje </a:t>
            </a:r>
            <a:r>
              <a:rPr lang="pl-PL" b="1" u="sng" dirty="0" smtClean="0">
                <a:solidFill>
                  <a:srgbClr val="FF0000"/>
                </a:solidFill>
              </a:rPr>
              <a:t>więcej</a:t>
            </a:r>
            <a:r>
              <a:rPr lang="pl-PL" b="1" u="sng" dirty="0" smtClean="0">
                <a:solidFill>
                  <a:schemeClr val="tx1">
                    <a:lumMod val="75000"/>
                  </a:schemeClr>
                </a:solidFill>
              </a:rPr>
              <a:t> niż dwoma innymi projektami NCN lub kieruje dwoma projektami, a trzeci jest w procesie oceny</a:t>
            </a:r>
            <a:endParaRPr lang="pl-PL" b="1" u="sng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Kierownicy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projektów MAESTRO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mogą ubiegać się o finansowanie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kolejnego projektu w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konkursie MAESTRO </a:t>
            </a:r>
            <a:r>
              <a:rPr lang="pl-PL" b="1" dirty="0">
                <a:solidFill>
                  <a:srgbClr val="DB133C"/>
                </a:solidFill>
              </a:rPr>
              <a:t>nie wcześniej niż 9 miesięcy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przed zakończeniem realizacji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poprzedniego grantu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. </a:t>
            </a:r>
            <a:endParaRPr lang="pl-PL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FUGI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nie może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składać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osoba, która jest kierownikiem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w już realizowanym projekcie NCN lub jej wniosek jest rozpatrywany w 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innym konkursie </a:t>
            </a:r>
            <a:r>
              <a:rPr lang="pl-PL" b="1" dirty="0" smtClean="0">
                <a:solidFill>
                  <a:schemeClr val="tx1">
                    <a:lumMod val="75000"/>
                  </a:schemeClr>
                </a:solidFill>
              </a:rPr>
              <a:t>NCN</a:t>
            </a:r>
            <a:r>
              <a:rPr lang="pl-PL" b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algn="just"/>
            <a:endParaRPr lang="pl-PL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1321296" y="476682"/>
            <a:ext cx="7715200" cy="720070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rgbClr val="58585A"/>
                </a:solidFill>
                <a:latin typeface="+mn-lt"/>
                <a:cs typeface="Arial" pitchFamily="34" charset="0"/>
              </a:rPr>
              <a:t>Ograniczenia w </a:t>
            </a:r>
            <a:r>
              <a:rPr lang="pl-PL" sz="3600" dirty="0" smtClean="0">
                <a:solidFill>
                  <a:srgbClr val="58585A"/>
                </a:solidFill>
                <a:latin typeface="+mn-lt"/>
              </a:rPr>
              <a:t>występowaniu z wnioskami</a:t>
            </a:r>
            <a:endParaRPr lang="en-GB" sz="3600" dirty="0">
              <a:solidFill>
                <a:srgbClr val="58585A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EKSPERCI I RECENZENCI</a:t>
            </a: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395535" y="1430525"/>
            <a:ext cx="3816425" cy="51668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W 2015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1253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ekspertów wewnętrznych 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utworzyło </a:t>
            </a:r>
            <a:br>
              <a:rPr lang="pl-PL" sz="1800" b="1" dirty="0" smtClean="0">
                <a:latin typeface="Arial" pitchFamily="34" charset="0"/>
                <a:cs typeface="Arial" pitchFamily="34" charset="0"/>
              </a:rPr>
            </a:b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92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Zespoły Ekspertów. </a:t>
            </a:r>
            <a:endParaRPr lang="pl-PL" sz="1800" b="1" dirty="0" smtClean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W II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etapie procesu oceny wniosków 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uczestniczyło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7308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ekspertów zewnętrznych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, którzy wykonali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9553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 recenzje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. </a:t>
            </a: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ekspertów zewnętrznych to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eksperci zagraniczni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, którzy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wykonali 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łącznie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7188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 recenzji, co stanowi </a:t>
            </a:r>
            <a:r>
              <a:rPr lang="pl-PL" sz="18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75% wszystkich </a:t>
            </a:r>
            <a:r>
              <a:rPr lang="pl-PL" sz="1800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ocen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.</a:t>
            </a:r>
            <a:endParaRPr lang="pl-PL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47552"/>
              </p:ext>
            </p:extLst>
          </p:nvPr>
        </p:nvGraphicFramePr>
        <p:xfrm>
          <a:off x="4355976" y="1412776"/>
          <a:ext cx="4410236" cy="471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5987689" y="5754742"/>
            <a:ext cx="2472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eksperci zagraniczni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4832820" y="1578278"/>
            <a:ext cx="2021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pozostali eksperci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652120" y="3140968"/>
            <a:ext cx="1800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7 308</a:t>
            </a:r>
            <a:r>
              <a:rPr lang="en-US" sz="32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ekspertów zewnętrznych </a:t>
            </a:r>
            <a:endParaRPr lang="pl-PL" dirty="0"/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8316416" y="3789040"/>
            <a:ext cx="0" cy="1933181"/>
          </a:xfrm>
          <a:prstGeom prst="line">
            <a:avLst/>
          </a:prstGeom>
          <a:ln w="28575">
            <a:solidFill>
              <a:srgbClr val="DB13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4932040" y="1988840"/>
            <a:ext cx="0" cy="140386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2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453188"/>
            <a:ext cx="32385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E399C-477C-4578-AFEB-69BF79FA1516}" type="slidenum">
              <a:rPr lang="pl-PL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468313" y="1052513"/>
            <a:ext cx="8207375" cy="5021609"/>
          </a:xfrm>
          <a:prstGeom prst="rect">
            <a:avLst/>
          </a:prstGeom>
        </p:spPr>
        <p:txBody>
          <a:bodyPr/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800" b="1" kern="0" dirty="0" smtClean="0">
                <a:solidFill>
                  <a:srgbClr val="DB133C"/>
                </a:solidFill>
              </a:rPr>
              <a:t>Narodowe Centrum Nauki (NCN) </a:t>
            </a:r>
            <a:r>
              <a:rPr lang="pl-PL" sz="1800" b="1" kern="0" dirty="0" smtClean="0">
                <a:solidFill>
                  <a:srgbClr val="000000"/>
                </a:solidFill>
              </a:rPr>
              <a:t>to agencja wykonawcza powołana </a:t>
            </a:r>
            <a:br>
              <a:rPr lang="pl-PL" sz="1800" b="1" kern="0" dirty="0" smtClean="0">
                <a:solidFill>
                  <a:srgbClr val="000000"/>
                </a:solidFill>
              </a:rPr>
            </a:br>
            <a:r>
              <a:rPr lang="pl-PL" sz="1800" b="1" kern="0" dirty="0" smtClean="0">
                <a:solidFill>
                  <a:srgbClr val="000000"/>
                </a:solidFill>
              </a:rPr>
              <a:t>w wyniku reformy systemu finansowania nauki z 2010 r. do </a:t>
            </a:r>
            <a:r>
              <a:rPr lang="pl-PL" sz="1800" b="1" kern="0" dirty="0" smtClean="0">
                <a:solidFill>
                  <a:srgbClr val="DB133C"/>
                </a:solidFill>
              </a:rPr>
              <a:t>finansowania badań podstawowych.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800" b="1" kern="0" dirty="0" smtClean="0">
              <a:solidFill>
                <a:sysClr val="windowText" lastClr="000000"/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800" b="1" kern="0" dirty="0" smtClean="0">
                <a:solidFill>
                  <a:srgbClr val="DB133C"/>
                </a:solidFill>
              </a:rPr>
              <a:t>Badania podstawowe</a:t>
            </a:r>
            <a:r>
              <a:rPr lang="pl-PL" sz="1800" b="1" kern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800" b="1" kern="0" dirty="0" smtClean="0">
                <a:solidFill>
                  <a:srgbClr val="050C0F"/>
                </a:solidFill>
              </a:rPr>
              <a:t>są to oryginalne </a:t>
            </a:r>
            <a:r>
              <a:rPr lang="pl-PL" sz="1800" b="1" kern="0" dirty="0">
                <a:solidFill>
                  <a:srgbClr val="050C0F"/>
                </a:solidFill>
              </a:rPr>
              <a:t>prace badawcze eksperymentalne lub teoretyczne podejmowane przede wszystkim w celu zdobywania nowej wiedzy o podstawach zjawisk i obserwowalnych faktów bez nastawienia na bezpośrednie zastosowanie </a:t>
            </a:r>
            <a:r>
              <a:rPr lang="pl-PL" sz="1800" b="1" kern="0" dirty="0" smtClean="0">
                <a:solidFill>
                  <a:srgbClr val="050C0F"/>
                </a:solidFill>
              </a:rPr>
              <a:t>komercyjne.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800" b="1" kern="0" dirty="0" smtClean="0">
              <a:solidFill>
                <a:srgbClr val="050C0F"/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800" b="1" kern="0" dirty="0">
                <a:solidFill>
                  <a:srgbClr val="050C0F"/>
                </a:solidFill>
              </a:rPr>
              <a:t>Centrum ogłasza konkursy na projekty badawcze, stypendia i  staże po uzyskaniu stopnia naukowego doktora. Każdy badacz, niezależnie od wieku, posiadanego doświadczenia lub stopnia/tytułu naukowego oraz uprawianej dyscypliny znajdzie w ofercie NCN konkurs dla siebie.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800" b="1" kern="0" dirty="0">
              <a:solidFill>
                <a:srgbClr val="050C0F"/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800" b="1" kern="0" dirty="0">
                <a:solidFill>
                  <a:srgbClr val="050C0F"/>
                </a:solidFill>
              </a:rPr>
              <a:t>Centrum monitoruje również przebieg finansowanych badań.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800" b="1" kern="0" dirty="0">
              <a:solidFill>
                <a:srgbClr val="050C0F"/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800" b="1" kern="0" dirty="0" smtClean="0">
              <a:solidFill>
                <a:srgbClr val="050C0F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700" b="1" kern="0" dirty="0">
              <a:solidFill>
                <a:srgbClr val="0A0A0A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7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643812" cy="576263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Narodowe Centrum Nauki </a:t>
            </a:r>
            <a:endParaRPr lang="pl-PL" sz="2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8" y="1556792"/>
            <a:ext cx="887952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ole tekstowe 20"/>
          <p:cNvSpPr txBox="1"/>
          <p:nvPr/>
        </p:nvSpPr>
        <p:spPr>
          <a:xfrm>
            <a:off x="7092280" y="6135687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DB133C"/>
                </a:solidFill>
              </a:rPr>
              <a:t>Łączny liczbowy </a:t>
            </a:r>
            <a:br>
              <a:rPr lang="pl-PL" sz="1200" b="1" dirty="0" smtClean="0">
                <a:solidFill>
                  <a:srgbClr val="DB133C"/>
                </a:solidFill>
              </a:rPr>
            </a:br>
            <a:r>
              <a:rPr lang="pl-PL" sz="1200" b="1" dirty="0" smtClean="0">
                <a:solidFill>
                  <a:srgbClr val="DB133C"/>
                </a:solidFill>
              </a:rPr>
              <a:t>wskaźnik sukcesu</a:t>
            </a:r>
            <a:endParaRPr lang="pl-PL" sz="1200" b="1" dirty="0">
              <a:solidFill>
                <a:srgbClr val="DB133C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KONKURSY NCN 2016</a:t>
            </a:r>
            <a:endParaRPr lang="en-AU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87824" y="1268760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6876256" y="3717032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9" t="4367" r="37295" b="65789"/>
          <a:stretch/>
        </p:blipFill>
        <p:spPr bwMode="auto">
          <a:xfrm>
            <a:off x="3721394" y="1628800"/>
            <a:ext cx="1930726" cy="189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3522"/>
            <a:ext cx="1829878" cy="20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851920" y="3501008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DB133C"/>
                </a:solidFill>
              </a:rPr>
              <a:t>Ogłoszone konkursy międzynarodowe</a:t>
            </a:r>
            <a:endParaRPr lang="pl-PL" sz="1200" b="1" dirty="0">
              <a:solidFill>
                <a:srgbClr val="DB133C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619672" y="3512041"/>
            <a:ext cx="19442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DB133C"/>
                </a:solidFill>
              </a:rPr>
              <a:t>Ogłoszone konkursy</a:t>
            </a:r>
            <a:endParaRPr lang="pl-PL" sz="1200" b="1" dirty="0">
              <a:solidFill>
                <a:srgbClr val="DB133C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228184" y="3593340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DB133C"/>
                </a:solidFill>
              </a:rPr>
              <a:t>Rozstrzygnięte konkursy</a:t>
            </a:r>
          </a:p>
          <a:p>
            <a:endParaRPr lang="pl-PL" sz="1200" b="1" dirty="0">
              <a:solidFill>
                <a:srgbClr val="DB133C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46379" y="6129807"/>
            <a:ext cx="19442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DB133C"/>
                </a:solidFill>
              </a:rPr>
              <a:t>Złożone wnioski</a:t>
            </a:r>
            <a:endParaRPr lang="pl-PL" sz="1200" b="1" dirty="0">
              <a:solidFill>
                <a:srgbClr val="DB133C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863462" y="6133380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DB133C"/>
                </a:solidFill>
              </a:rPr>
              <a:t>Zakwalifikowane </a:t>
            </a:r>
          </a:p>
          <a:p>
            <a:r>
              <a:rPr lang="pl-PL" sz="1200" b="1" dirty="0" smtClean="0">
                <a:solidFill>
                  <a:srgbClr val="DB133C"/>
                </a:solidFill>
              </a:rPr>
              <a:t>projekty</a:t>
            </a:r>
            <a:endParaRPr lang="pl-PL" sz="1200" b="1" dirty="0">
              <a:solidFill>
                <a:srgbClr val="DB133C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004048" y="6093296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DB133C"/>
                </a:solidFill>
              </a:rPr>
              <a:t>Dla wniosków zakwalifikowanych </a:t>
            </a:r>
            <a:br>
              <a:rPr lang="pl-PL" sz="1200" b="1" dirty="0" smtClean="0">
                <a:solidFill>
                  <a:srgbClr val="DB133C"/>
                </a:solidFill>
              </a:rPr>
            </a:br>
            <a:r>
              <a:rPr lang="pl-PL" sz="1200" b="1" dirty="0" smtClean="0">
                <a:solidFill>
                  <a:srgbClr val="DB133C"/>
                </a:solidFill>
              </a:rPr>
              <a:t>do finansowania</a:t>
            </a:r>
            <a:endParaRPr lang="pl-PL" sz="1200" b="1" dirty="0">
              <a:solidFill>
                <a:srgbClr val="DB133C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619672" y="141277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pl-PL" sz="44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923928" y="1363415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8</a:t>
            </a:r>
            <a:endParaRPr lang="pl-PL" sz="44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156176" y="141277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pl-PL" sz="44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843808" y="3955703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2038</a:t>
            </a:r>
            <a:endParaRPr lang="pl-PL" sz="44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004048" y="3933056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958</a:t>
            </a:r>
            <a:endParaRPr lang="pl-PL" sz="44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948264" y="3933056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19%</a:t>
            </a:r>
            <a:endParaRPr lang="pl-PL" sz="44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95536" y="40050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10 939</a:t>
            </a:r>
            <a:endParaRPr lang="pl-PL" sz="36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"/>
          <a:stretch/>
        </p:blipFill>
        <p:spPr bwMode="auto">
          <a:xfrm>
            <a:off x="4934322" y="1760150"/>
            <a:ext cx="3595836" cy="509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KONKURSY NCN </a:t>
            </a:r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2015</a:t>
            </a:r>
            <a:endParaRPr lang="pl-PL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8709" y="1426764"/>
            <a:ext cx="4431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2015 - liczba 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wniosków złożonych 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zakwalifikowanych 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 finansowania </a:t>
            </a:r>
            <a:b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poszczególnych grupach nauk, wraz 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liczbowym 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wskaźnikiem sukcesu.</a:t>
            </a: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799991" y="1155198"/>
            <a:ext cx="41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2015 - przyznane 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finansowanie </a:t>
            </a:r>
            <a:b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podziale na grupy 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nauk.</a:t>
            </a:r>
            <a:endParaRPr lang="pl-P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10152"/>
            <a:ext cx="32766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MŁODZI NAUKOWCY</a:t>
            </a:r>
            <a:endParaRPr lang="en-AU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9"/>
          <a:stretch/>
        </p:blipFill>
        <p:spPr bwMode="auto">
          <a:xfrm>
            <a:off x="467544" y="3209035"/>
            <a:ext cx="3168351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23875" y="1402237"/>
            <a:ext cx="8298668" cy="198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Jednym z  priorytetów Narodowego Centrum Nauki jest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wspieranie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rozwoju kariery naukowej osób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rozpoczynających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karierę naukową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. NCN przeznacza na ten cel nie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mniej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niż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20%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środków pozostających w  jego dyspozycji.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Młodzi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naukowcy według ustawy o zasadach finansowania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nauki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to osoby do 35. roku życia.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 konkursach rozstrzygniętych </a:t>
            </a:r>
            <a:b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w  2015 </a:t>
            </a:r>
            <a:r>
              <a:rPr lang="pl-PL" b="1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młodzi naukowcy stanowili połowę wszystkich </a:t>
            </a:r>
            <a:r>
              <a:rPr lang="pl-PL" b="1" dirty="0" err="1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grantobiorców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475656" y="4001123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latin typeface="Arial" pitchFamily="34" charset="0"/>
                <a:cs typeface="Arial" pitchFamily="34" charset="0"/>
              </a:rPr>
              <a:t>łącznej kwoty przeznaczonej na finansowanie projektów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badawczych </a:t>
            </a:r>
            <a:br>
              <a:rPr lang="pl-PL" sz="1600" b="1" dirty="0" smtClean="0"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konkursach NCN rozstrzygniętych w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roku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przeznaczono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na finansowanie projektów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badawczych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, staży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i stypendiów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realizowanych przez osoby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rozpoczynające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karierę naukową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7544" y="4991819"/>
            <a:ext cx="3071813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501660" y="5778932"/>
            <a:ext cx="7264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latin typeface="Arial" pitchFamily="34" charset="0"/>
                <a:cs typeface="Arial" pitchFamily="34" charset="0"/>
              </a:rPr>
              <a:t>zakwalifikowanych do finansowania projektów stanowiły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projekty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kierowane przez młodych naukowców do 35. roku życia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55576" y="35010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DB133C"/>
                </a:solidFill>
              </a:rPr>
              <a:t>. .</a:t>
            </a:r>
            <a:endParaRPr lang="pl-PL" b="1" dirty="0">
              <a:solidFill>
                <a:srgbClr val="DB133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8" t="34932" r="36863" b="15405"/>
          <a:stretch/>
        </p:blipFill>
        <p:spPr bwMode="auto">
          <a:xfrm rot="16200000">
            <a:off x="934478" y="5551347"/>
            <a:ext cx="134287" cy="3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2627784" y="3526334"/>
            <a:ext cx="504056" cy="40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2483768" y="3331731"/>
            <a:ext cx="1199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DB133C"/>
                </a:solidFill>
              </a:rPr>
              <a:t>25</a:t>
            </a:r>
            <a:endParaRPr lang="pl-PL" sz="4000" b="1" dirty="0">
              <a:solidFill>
                <a:srgbClr val="DB1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453188"/>
            <a:ext cx="32385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E399C-477C-4578-AFEB-69BF79FA1516}" type="slidenum">
              <a:rPr lang="pl-PL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l-PL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539552" y="1124744"/>
            <a:ext cx="7776345" cy="4876899"/>
          </a:xfrm>
          <a:prstGeom prst="rect">
            <a:avLst/>
          </a:prstGeo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800" b="1" kern="0" dirty="0">
              <a:solidFill>
                <a:srgbClr val="0A0A0A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643812" cy="576263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Panele NCN</a:t>
            </a:r>
            <a:endParaRPr lang="pl-PL" sz="2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23728" y="1556792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Nauki Ścisłe </a:t>
            </a:r>
            <a:r>
              <a:rPr lang="pl-PL" sz="2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0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Techniczne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8312" y="1966427"/>
            <a:ext cx="86760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1</a:t>
            </a:r>
            <a:r>
              <a:rPr lang="pl-PL" b="1" dirty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000000"/>
                </a:solidFill>
              </a:rPr>
              <a:t>Nauki </a:t>
            </a:r>
            <a:r>
              <a:rPr lang="pl-PL" b="1" dirty="0">
                <a:solidFill>
                  <a:srgbClr val="000000"/>
                </a:solidFill>
              </a:rPr>
              <a:t>matematyczne 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2</a:t>
            </a:r>
            <a:r>
              <a:rPr lang="pl-PL" b="1" dirty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000000"/>
                </a:solidFill>
              </a:rPr>
              <a:t>Podstawowe </a:t>
            </a:r>
            <a:r>
              <a:rPr lang="pl-PL" b="1" dirty="0">
                <a:solidFill>
                  <a:srgbClr val="000000"/>
                </a:solidFill>
              </a:rPr>
              <a:t>składniki materii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3</a:t>
            </a:r>
            <a:r>
              <a:rPr lang="pl-PL" b="1" dirty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000000"/>
                </a:solidFill>
              </a:rPr>
              <a:t>Fizyka </a:t>
            </a:r>
            <a:r>
              <a:rPr lang="pl-PL" b="1" dirty="0">
                <a:solidFill>
                  <a:srgbClr val="000000"/>
                </a:solidFill>
              </a:rPr>
              <a:t>fazy skondensowanej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4 </a:t>
            </a:r>
            <a:r>
              <a:rPr lang="pl-PL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rgbClr val="000000"/>
                </a:solidFill>
              </a:rPr>
              <a:t>Chemia </a:t>
            </a:r>
            <a:r>
              <a:rPr lang="pl-PL" b="1" dirty="0">
                <a:solidFill>
                  <a:srgbClr val="000000"/>
                </a:solidFill>
              </a:rPr>
              <a:t>analityczna i fizyczna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5</a:t>
            </a:r>
            <a:r>
              <a:rPr lang="pl-PL" b="1" dirty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000000"/>
                </a:solidFill>
              </a:rPr>
              <a:t>Synteza </a:t>
            </a:r>
            <a:r>
              <a:rPr lang="pl-PL" b="1" dirty="0">
                <a:solidFill>
                  <a:srgbClr val="000000"/>
                </a:solidFill>
              </a:rPr>
              <a:t>i materiały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6</a:t>
            </a:r>
            <a:r>
              <a:rPr lang="pl-PL" b="1" dirty="0">
                <a:solidFill>
                  <a:srgbClr val="DB133C"/>
                </a:solidFill>
              </a:rPr>
              <a:t>  </a:t>
            </a:r>
            <a:r>
              <a:rPr lang="pl-PL" b="1" dirty="0">
                <a:solidFill>
                  <a:srgbClr val="000000"/>
                </a:solidFill>
              </a:rPr>
              <a:t>Informatyka i </a:t>
            </a:r>
            <a:r>
              <a:rPr lang="pl-PL" b="1" dirty="0" smtClean="0">
                <a:solidFill>
                  <a:srgbClr val="000000"/>
                </a:solidFill>
              </a:rPr>
              <a:t>technologie </a:t>
            </a:r>
            <a:r>
              <a:rPr lang="pl-PL" b="1" dirty="0">
                <a:solidFill>
                  <a:srgbClr val="000000"/>
                </a:solidFill>
              </a:rPr>
              <a:t>informacyjne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7</a:t>
            </a:r>
            <a:r>
              <a:rPr lang="pl-PL" b="1" dirty="0">
                <a:solidFill>
                  <a:srgbClr val="DB133C"/>
                </a:solidFill>
              </a:rPr>
              <a:t>  </a:t>
            </a:r>
            <a:r>
              <a:rPr lang="pl-PL" b="1" dirty="0">
                <a:solidFill>
                  <a:srgbClr val="000000"/>
                </a:solidFill>
              </a:rPr>
              <a:t>Inżynieria systemów </a:t>
            </a:r>
            <a:r>
              <a:rPr lang="pl-PL" b="1" dirty="0" smtClean="0">
                <a:solidFill>
                  <a:srgbClr val="000000"/>
                </a:solidFill>
              </a:rPr>
              <a:t>i telekomunikacji</a:t>
            </a:r>
            <a:r>
              <a:rPr lang="pl-PL" b="1" dirty="0">
                <a:solidFill>
                  <a:srgbClr val="000000"/>
                </a:solidFill>
              </a:rPr>
              <a:t/>
            </a:r>
            <a:br>
              <a:rPr lang="pl-PL" b="1" dirty="0">
                <a:solidFill>
                  <a:srgbClr val="000000"/>
                </a:solidFill>
              </a:rPr>
            </a:br>
            <a:r>
              <a:rPr lang="pl-PL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pl-PL" b="1" dirty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000000"/>
                </a:solidFill>
              </a:rPr>
              <a:t>Inżynieria </a:t>
            </a:r>
            <a:r>
              <a:rPr lang="pl-PL" b="1" dirty="0">
                <a:solidFill>
                  <a:srgbClr val="000000"/>
                </a:solidFill>
              </a:rPr>
              <a:t>procesów i produkcji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9</a:t>
            </a:r>
            <a:r>
              <a:rPr lang="pl-PL" b="1" dirty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DB133C"/>
                </a:solidFill>
              </a:rPr>
              <a:t> </a:t>
            </a:r>
            <a:r>
              <a:rPr lang="pl-PL" b="1" dirty="0" smtClean="0">
                <a:solidFill>
                  <a:srgbClr val="000000"/>
                </a:solidFill>
              </a:rPr>
              <a:t>Astronomia </a:t>
            </a:r>
            <a:r>
              <a:rPr lang="pl-PL" b="1" dirty="0">
                <a:solidFill>
                  <a:srgbClr val="000000"/>
                </a:solidFill>
              </a:rPr>
              <a:t>i badania kosmiczne</a:t>
            </a:r>
          </a:p>
          <a:p>
            <a:pPr algn="just">
              <a:lnSpc>
                <a:spcPct val="150000"/>
              </a:lnSpc>
            </a:pPr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10 </a:t>
            </a:r>
            <a:r>
              <a:rPr lang="pl-PL" b="1" dirty="0" smtClean="0">
                <a:solidFill>
                  <a:srgbClr val="000000"/>
                </a:solidFill>
              </a:rPr>
              <a:t>Nauki </a:t>
            </a:r>
            <a:r>
              <a:rPr lang="pl-PL" b="1" dirty="0">
                <a:solidFill>
                  <a:srgbClr val="000000"/>
                </a:solidFill>
              </a:rPr>
              <a:t>o Ziemi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950898" cy="8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868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PANELE ST6, ST7, ST8 </a:t>
            </a:r>
            <a:b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latach 2015-2016</a:t>
            </a:r>
            <a:r>
              <a:rPr lang="pl-PL" sz="40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40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67544" y="191276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liczba wniosków 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zgłoszonych w tzw. dużych edycjach: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1993</a:t>
            </a:r>
          </a:p>
          <a:p>
            <a:pPr marL="285750" indent="-285750"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liczba wniosków zakwalifikowanych do finansowania: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403</a:t>
            </a:r>
          </a:p>
          <a:p>
            <a:pPr marL="285750" indent="-285750"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spółczynnik sukcesu: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20,22 %</a:t>
            </a:r>
          </a:p>
          <a:p>
            <a:pPr marL="285750" indent="-285750"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 łączną kwotę:</a:t>
            </a:r>
            <a:r>
              <a:rPr lang="pl-P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170 mln 974 tyś. zł</a:t>
            </a:r>
          </a:p>
          <a:p>
            <a:pPr marL="285750" indent="-285750">
              <a:buClr>
                <a:srgbClr val="DB133C"/>
              </a:buClr>
              <a:buFont typeface="Wingdings" pitchFamily="2" charset="2"/>
              <a:buChar char="§"/>
            </a:pPr>
            <a:endParaRPr lang="pl-PL" b="1" dirty="0" smtClean="0">
              <a:solidFill>
                <a:srgbClr val="DB133C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liczba wniosków zgłoszonych w tzw. małych edycjach: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281</a:t>
            </a:r>
          </a:p>
          <a:p>
            <a:pPr marL="285750" indent="-285750"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liczba wniosków zakwalifikowanych do finansowania: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23</a:t>
            </a:r>
          </a:p>
          <a:p>
            <a:pPr marL="285750" indent="-285750"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>
                <a:latin typeface="Arial" pitchFamily="34" charset="0"/>
                <a:ea typeface="Calibri" pitchFamily="34" charset="0"/>
                <a:cs typeface="Arial" pitchFamily="34" charset="0"/>
              </a:rPr>
              <a:t>w</a:t>
            </a:r>
            <a:r>
              <a:rPr lang="pl-P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spółczynnik sukcesu: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8,2%</a:t>
            </a:r>
          </a:p>
          <a:p>
            <a:pPr marL="285750" indent="-285750">
              <a:buClr>
                <a:srgbClr val="DB133C"/>
              </a:buClr>
              <a:buFont typeface="Wingdings" pitchFamily="2" charset="2"/>
              <a:buChar char="§"/>
            </a:pPr>
            <a:r>
              <a:rPr lang="pl-P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na łączną kwotę: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24 mln 364 tyś. zł</a:t>
            </a:r>
          </a:p>
          <a:p>
            <a:pPr>
              <a:buClr>
                <a:srgbClr val="DB133C"/>
              </a:buClr>
            </a:pPr>
            <a:endParaRPr lang="pl-PL" b="1" dirty="0" smtClean="0">
              <a:solidFill>
                <a:srgbClr val="000000"/>
              </a:solidFill>
            </a:endParaRPr>
          </a:p>
          <a:p>
            <a:pPr>
              <a:buClr>
                <a:srgbClr val="DB133C"/>
              </a:buClr>
            </a:pPr>
            <a:r>
              <a:rPr lang="pl-P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 konkursie POLONEZ 1 ST beneficjenci z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Politechniki Śląskiej </a:t>
            </a:r>
          </a:p>
          <a:p>
            <a:pPr>
              <a:buClr>
                <a:srgbClr val="DB133C"/>
              </a:buClr>
            </a:pPr>
            <a:r>
              <a:rPr lang="pl-PL" b="1" dirty="0"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pl-PL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DB133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Politechniki Krakowskiej</a:t>
            </a:r>
          </a:p>
        </p:txBody>
      </p:sp>
    </p:spTree>
    <p:extLst>
      <p:ext uri="{BB962C8B-B14F-4D97-AF65-F5344CB8AC3E}">
        <p14:creationId xmlns:p14="http://schemas.microsoft.com/office/powerpoint/2010/main" val="33550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Uczelnie techniczne – liderzy w konkursach NCN w latach 2015-2016 </a:t>
            </a:r>
            <a:b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AU" sz="40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-26135" y="1628800"/>
            <a:ext cx="86760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l-PL" b="1" kern="0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AGH</a:t>
            </a:r>
            <a:r>
              <a:rPr lang="pl-PL" b="1" kern="0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242 umowy grantowe, w tym 5 Maestro, 14 Harmonii, 7 Sonat Bis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PW     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199 umów grantowych, w tym 3 Maestro, 3 Harmonie, 7 Sonat Bis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 err="1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PWr</a:t>
            </a:r>
            <a:r>
              <a:rPr lang="pl-PL" b="1" kern="0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184 umowy grantowe, w tym 5 Maestro, 9 Harmonii, 10 Sonat Bis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PŁ     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136 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umów grantowych, w tym 5 Maestro, 4 Harmonie, 7 Sonat Bis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 err="1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PŚl</a:t>
            </a:r>
            <a:r>
              <a:rPr lang="pl-PL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106 umów grantowych, w tym 1 Maestro, 4 Harmonie</a:t>
            </a:r>
            <a:endParaRPr lang="pl-PL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pl-PL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PG</a:t>
            </a:r>
            <a:r>
              <a:rPr lang="pl-PL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98 umów grantowych, w tym 2 Maestro, 5 Harmonii, 2 Sonaty Bis</a:t>
            </a:r>
            <a:endParaRPr lang="pl-PL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pl-PL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PP</a:t>
            </a:r>
            <a:r>
              <a:rPr lang="pl-PL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91 umów grantowych, w tym 3 Maestro, 1 Harmonia, 1 Sonata Bis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WAT</a:t>
            </a:r>
            <a:r>
              <a:rPr lang="pl-PL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44 umowy grantowe, w tym 1 Maestro, 4 Harmonie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34 umowy grantowe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ZUT</a:t>
            </a:r>
            <a:r>
              <a:rPr lang="pl-PL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33 umowy grantowe, 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 tym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Maestro, 1 Harmonia, 1 Sonata Bis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 err="1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PKr</a:t>
            </a:r>
            <a:r>
              <a:rPr lang="pl-PL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29 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umów grantowych, w tym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Maestro,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Harmonie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 err="1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PCz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29 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umów grantowych</a:t>
            </a:r>
            <a:endParaRPr lang="pl-PL" b="1" kern="0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Granty Maestro w uczelniach technicznych – panele ST6, ST7</a:t>
            </a:r>
            <a:endParaRPr lang="en-AU" sz="40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16471" y="1790521"/>
            <a:ext cx="867600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l-PL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ST6 </a:t>
            </a:r>
            <a:r>
              <a:rPr lang="pl-PL" b="1" kern="0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Energooszczędne modele i algorytmy dla systemów i sieci komputerowych przyszłych generacji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prof. Jan Węglarz, PP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Automatyczne</a:t>
            </a: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wysokoprzepustowe modelowanie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struktur            przestrzennych RNA – prof. Ryszard Adamiak, PP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Rozwój grafowych metod optymalizacji dyskretnej w zastosowaniach technicznych i </a:t>
            </a:r>
            <a:r>
              <a:rPr lang="pl-PL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biologicznych – prof. Marek Kubale, PG</a:t>
            </a:r>
          </a:p>
          <a:p>
            <a:pPr lvl="0">
              <a:lnSpc>
                <a:spcPct val="150000"/>
              </a:lnSpc>
              <a:defRPr/>
            </a:pPr>
            <a:r>
              <a:rPr lang="pl-PL" b="1" kern="0" dirty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ST7     </a:t>
            </a:r>
            <a:r>
              <a:rPr lang="pl-PL" b="1" kern="0" dirty="0">
                <a:latin typeface="Arial" pitchFamily="34" charset="0"/>
                <a:cs typeface="Arial" pitchFamily="34" charset="0"/>
              </a:rPr>
              <a:t>Inżynieria i biologia systemów w analizie odpowiedzi komórek ludzkich na stres. Geneza różnorodności, regulacja </a:t>
            </a:r>
            <a:r>
              <a:rPr lang="pl-PL" b="1" kern="0" dirty="0" err="1">
                <a:latin typeface="Arial" pitchFamily="34" charset="0"/>
                <a:cs typeface="Arial" pitchFamily="34" charset="0"/>
              </a:rPr>
              <a:t>parakrynna</a:t>
            </a:r>
            <a:r>
              <a:rPr lang="pl-PL" b="1" kern="0" dirty="0">
                <a:latin typeface="Arial" pitchFamily="34" charset="0"/>
                <a:cs typeface="Arial" pitchFamily="34" charset="0"/>
              </a:rPr>
              <a:t> i analiza </a:t>
            </a:r>
            <a:r>
              <a:rPr lang="pl-PL" b="1" kern="0" dirty="0" smtClean="0">
                <a:latin typeface="Arial" pitchFamily="34" charset="0"/>
                <a:cs typeface="Arial" pitchFamily="34" charset="0"/>
              </a:rPr>
              <a:t>ewolucyjna – prof. Marek Kimmel, </a:t>
            </a:r>
            <a:r>
              <a:rPr lang="pl-PL" b="1" kern="0" dirty="0" err="1" smtClean="0">
                <a:latin typeface="Arial" pitchFamily="34" charset="0"/>
                <a:cs typeface="Arial" pitchFamily="34" charset="0"/>
              </a:rPr>
              <a:t>PŚl</a:t>
            </a:r>
            <a:endParaRPr lang="pl-PL" b="1" kern="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pl-PL" b="1" kern="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pl-PL" b="1" kern="0" dirty="0" err="1">
                <a:latin typeface="Arial" pitchFamily="34" charset="0"/>
                <a:cs typeface="Arial" pitchFamily="34" charset="0"/>
              </a:rPr>
              <a:t>Holo</a:t>
            </a:r>
            <a:r>
              <a:rPr lang="pl-PL" b="1" kern="0" dirty="0">
                <a:latin typeface="Arial" pitchFamily="34" charset="0"/>
                <a:cs typeface="Arial" pitchFamily="34" charset="0"/>
              </a:rPr>
              <a:t> True3D: Wielowiązkowe obrazowanie i pomiary </a:t>
            </a:r>
            <a:r>
              <a:rPr lang="pl-PL" b="1" kern="0" dirty="0" smtClean="0">
                <a:latin typeface="Arial" pitchFamily="34" charset="0"/>
                <a:cs typeface="Arial" pitchFamily="34" charset="0"/>
              </a:rPr>
              <a:t>holograficzne – prof. Małgorzata Kujawińska, PW</a:t>
            </a:r>
          </a:p>
        </p:txBody>
      </p:sp>
    </p:spTree>
    <p:extLst>
      <p:ext uri="{BB962C8B-B14F-4D97-AF65-F5344CB8AC3E}">
        <p14:creationId xmlns:p14="http://schemas.microsoft.com/office/powerpoint/2010/main" val="12598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93712" y="269776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Granty Maestro w uczelniach technicznych – panel ST8</a:t>
            </a:r>
            <a:b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AU" sz="40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16471" y="1492180"/>
            <a:ext cx="8676009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1700" b="1" kern="0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ST8     </a:t>
            </a:r>
            <a:r>
              <a:rPr lang="pl-PL" sz="17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Modelowanie matematyczne, analiza numeryczno-analityczna i sterowanie układów hybrydowych mechanicznych dyskretnych i ciągłych z uwzględnieniem zjawisk kontaktowych w przestrzeni trójwymiarowej – prof. Jan Awrejcewicz, PŁ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17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Rzadkie </a:t>
            </a:r>
            <a:r>
              <a:rPr lang="pl-PL" sz="17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(ukryte) atraktory w układach sprzężonych </a:t>
            </a:r>
            <a:r>
              <a:rPr lang="pl-PL" sz="17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oscylatorów – prof. Tomasz Kapitaniak, PŁ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17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pl-PL" sz="17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Wieloskalowe</a:t>
            </a:r>
            <a:r>
              <a:rPr lang="pl-PL" sz="17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modelowanie efektów histerezowych i synchronizacyjnych w procesie tarcia </a:t>
            </a:r>
            <a:r>
              <a:rPr lang="pl-PL" sz="17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suchego – prof. Andrzej Stefański, PŁ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17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Zaawansowane organiczno-nieorganiczne materiały hybrydowe zawierające POSS: od </a:t>
            </a:r>
            <a:r>
              <a:rPr lang="pl-PL" sz="17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nanorozmiarów</a:t>
            </a:r>
            <a:r>
              <a:rPr lang="pl-PL" sz="17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pl-PL" sz="1700" b="1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makroarchitektury</a:t>
            </a:r>
            <a:r>
              <a:rPr lang="pl-PL" sz="17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prof. Krzysztof </a:t>
            </a:r>
            <a:r>
              <a:rPr lang="pl-PL" sz="1700" b="1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Pielichowski</a:t>
            </a:r>
            <a:r>
              <a:rPr lang="pl-PL" sz="17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700" b="1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PKr</a:t>
            </a:r>
            <a:endParaRPr lang="pl-PL" sz="17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pl-PL" sz="17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Uogólnienie opisu dyfuzji w ciałach stałych; unifikacja metody dyfuzji wzajemnej i termodynamiki procesów nieodwracalnych dla projektowania nowych </a:t>
            </a:r>
            <a:r>
              <a:rPr lang="pl-PL" sz="17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materiałów – prof. Marek Danielewski, AGH</a:t>
            </a:r>
          </a:p>
          <a:p>
            <a:pPr lvl="0">
              <a:lnSpc>
                <a:spcPct val="150000"/>
              </a:lnSpc>
              <a:defRPr/>
            </a:pPr>
            <a:endParaRPr lang="pl-PL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93712" y="269776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Granty Maestro w uczelniach technicznych – panel ST5</a:t>
            </a:r>
            <a:b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AU" sz="40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16471" y="1575221"/>
            <a:ext cx="8676009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b="1" kern="0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ST5     </a:t>
            </a: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Badania zjawisk towarzyszących </a:t>
            </a:r>
            <a:r>
              <a:rPr lang="pl-PL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nukleacji</a:t>
            </a: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 </a:t>
            </a:r>
            <a:r>
              <a:rPr lang="pl-PL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heteroepitaksji</a:t>
            </a: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warstw (100) </a:t>
            </a:r>
            <a:r>
              <a:rPr lang="pl-PL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HgCdTe</a:t>
            </a: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metodą MOCVD – prof. Antoni Rogalski, WAT</a:t>
            </a:r>
          </a:p>
          <a:p>
            <a:pPr>
              <a:lnSpc>
                <a:spcPct val="150000"/>
              </a:lnSpc>
              <a:defRPr/>
            </a:pP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Nanomateriały o ściśle zdefiniowanej architekturze - projektowanie, synteza, właściwości – prof. Krzysztof </a:t>
            </a:r>
            <a:r>
              <a:rPr lang="pl-PL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Matyjaszewski</a:t>
            </a: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PŁ</a:t>
            </a:r>
          </a:p>
          <a:p>
            <a:pPr>
              <a:lnSpc>
                <a:spcPct val="150000"/>
              </a:lnSpc>
              <a:defRPr/>
            </a:pP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Badania właściwości adsorpcyjnych, </a:t>
            </a:r>
            <a:r>
              <a:rPr lang="pl-PL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fotokatalitycznych</a:t>
            </a: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 dezynfekcyjnych TiO2 </a:t>
            </a:r>
            <a:r>
              <a:rPr lang="pl-PL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funkcjonalizowanego</a:t>
            </a: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depozytami grafenu – prof. Antoni Morawski, </a:t>
            </a: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ZUT</a:t>
            </a:r>
          </a:p>
          <a:p>
            <a:pPr>
              <a:lnSpc>
                <a:spcPct val="150000"/>
              </a:lnSpc>
              <a:defRPr/>
            </a:pP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Aktywacja tlenu molekularnego przez związki metaloorganiczne metali grup głównych: Nowe spojrzenie na stary </a:t>
            </a: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 – prof. Janusz Lewiński, PW</a:t>
            </a:r>
          </a:p>
          <a:p>
            <a:pPr>
              <a:lnSpc>
                <a:spcPct val="150000"/>
              </a:lnSpc>
              <a:defRPr/>
            </a:pPr>
            <a:r>
              <a:rPr lang="pl-PL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Nowe narzędzie w projektowaniu funkcjonalnych materiałów dla ogniw typu </a:t>
            </a: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Li-</a:t>
            </a:r>
            <a:r>
              <a:rPr lang="pl-PL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</a:t>
            </a:r>
            <a:r>
              <a:rPr lang="pl-PL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prof. Janina Molenda, AGH</a:t>
            </a:r>
          </a:p>
          <a:p>
            <a:pPr>
              <a:lnSpc>
                <a:spcPct val="150000"/>
              </a:lnSpc>
              <a:defRPr/>
            </a:pPr>
            <a:endParaRPr lang="pl-PL" sz="17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defRPr/>
            </a:pPr>
            <a:endParaRPr lang="pl-PL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2CBC-4718-4A64-99D5-269E6258F666}" type="slidenum">
              <a:rPr lang="pl-PL" smtClean="0"/>
              <a:t>29</a:t>
            </a:fld>
            <a:endParaRPr lang="pl-PL"/>
          </a:p>
        </p:txBody>
      </p:sp>
      <p:sp>
        <p:nvSpPr>
          <p:cNvPr id="10" name="Symbol zastępczy zawartości 7"/>
          <p:cNvSpPr txBox="1">
            <a:spLocks/>
          </p:cNvSpPr>
          <p:nvPr/>
        </p:nvSpPr>
        <p:spPr>
          <a:xfrm>
            <a:off x="0" y="2412438"/>
            <a:ext cx="9144000" cy="1088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Font typeface="Arial" pitchFamily="34" charset="0"/>
              <a:buNone/>
            </a:pPr>
            <a:r>
              <a:rPr lang="pl-PL" sz="7200" dirty="0" smtClean="0">
                <a:solidFill>
                  <a:schemeClr val="bg1"/>
                </a:solidFill>
              </a:rPr>
              <a:t> </a:t>
            </a:r>
            <a:r>
              <a:rPr lang="pl-PL" sz="4400" b="1" dirty="0" smtClean="0">
                <a:solidFill>
                  <a:schemeClr val="bg1"/>
                </a:solidFill>
              </a:rPr>
              <a:t>www.ncn.gov.pl</a:t>
            </a:r>
            <a:endParaRPr lang="pl-PL" sz="4400" b="1" dirty="0">
              <a:solidFill>
                <a:schemeClr val="bg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18057" y="1918573"/>
            <a:ext cx="6696075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Zapraszamy na stronę www</a:t>
            </a:r>
            <a:endParaRPr lang="pl-PL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9236" y="3945830"/>
            <a:ext cx="9153236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Dziękuję za uwagę.</a:t>
            </a:r>
            <a:endParaRPr lang="pl-PL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32040"/>
            <a:ext cx="7571184" cy="620696"/>
          </a:xfrm>
        </p:spPr>
        <p:txBody>
          <a:bodyPr>
            <a:noAutofit/>
          </a:bodyPr>
          <a:lstStyle/>
          <a:p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Narodowego Centrum Nauki</a:t>
            </a:r>
            <a:endParaRPr lang="pl-PL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68313" y="1268760"/>
            <a:ext cx="7848872" cy="4608512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</a:pPr>
            <a:r>
              <a:rPr lang="pl-PL" sz="1800" b="1" dirty="0">
                <a:solidFill>
                  <a:srgbClr val="000000"/>
                </a:solidFill>
              </a:rPr>
              <a:t>Finansowanie </a:t>
            </a:r>
            <a:r>
              <a:rPr lang="pl-PL" sz="1800" b="1" dirty="0" smtClean="0">
                <a:solidFill>
                  <a:srgbClr val="DB133C"/>
                </a:solidFill>
              </a:rPr>
              <a:t>projektów badawczych w </a:t>
            </a:r>
            <a:r>
              <a:rPr lang="pl-PL" sz="1800" b="1" dirty="0">
                <a:solidFill>
                  <a:srgbClr val="DB133C"/>
                </a:solidFill>
              </a:rPr>
              <a:t>obszarze badań podstawowych</a:t>
            </a:r>
            <a:r>
              <a:rPr lang="pl-PL" sz="1800" b="1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Bef>
                <a:spcPts val="0"/>
              </a:spcBef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pl-PL" sz="1800" b="1" dirty="0" smtClean="0">
                <a:solidFill>
                  <a:srgbClr val="000000"/>
                </a:solidFill>
              </a:rPr>
              <a:t>Finansowanie </a:t>
            </a:r>
            <a:r>
              <a:rPr lang="pl-PL" sz="1800" b="1" dirty="0" smtClean="0">
                <a:solidFill>
                  <a:srgbClr val="DB133C"/>
                </a:solidFill>
              </a:rPr>
              <a:t>stypendiów doktorskich </a:t>
            </a:r>
            <a:r>
              <a:rPr lang="pl-PL" sz="1800" b="1" dirty="0" smtClean="0">
                <a:solidFill>
                  <a:srgbClr val="000000"/>
                </a:solidFill>
              </a:rPr>
              <a:t>i </a:t>
            </a:r>
            <a:r>
              <a:rPr lang="pl-PL" sz="1800" b="1" dirty="0" smtClean="0">
                <a:solidFill>
                  <a:srgbClr val="DB133C"/>
                </a:solidFill>
              </a:rPr>
              <a:t>staży podoktorskich.</a:t>
            </a:r>
          </a:p>
          <a:p>
            <a:pPr marL="285750" indent="-285750">
              <a:spcBef>
                <a:spcPts val="0"/>
              </a:spcBef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pl-PL" sz="1800" b="1" dirty="0" smtClean="0">
                <a:solidFill>
                  <a:srgbClr val="000000"/>
                </a:solidFill>
              </a:rPr>
              <a:t>Wspieranie </a:t>
            </a:r>
            <a:r>
              <a:rPr lang="pl-PL" sz="1800" b="1" dirty="0">
                <a:solidFill>
                  <a:srgbClr val="000000"/>
                </a:solidFill>
              </a:rPr>
              <a:t>rozwoju naukowego </a:t>
            </a:r>
            <a:r>
              <a:rPr lang="pl-PL" sz="1800" b="1" dirty="0">
                <a:solidFill>
                  <a:srgbClr val="DB133C"/>
                </a:solidFill>
              </a:rPr>
              <a:t>młodych uczonych</a:t>
            </a:r>
            <a:r>
              <a:rPr lang="pl-PL" sz="1800" b="1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b="1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pl-PL" sz="1800" b="1" dirty="0" smtClean="0">
                <a:solidFill>
                  <a:srgbClr val="DB133C"/>
                </a:solidFill>
              </a:rPr>
              <a:t>Nadzór nad realizacją badań naukowych </a:t>
            </a:r>
            <a:r>
              <a:rPr lang="pl-PL" sz="1800" b="1" dirty="0" smtClean="0">
                <a:solidFill>
                  <a:srgbClr val="000000"/>
                </a:solidFill>
              </a:rPr>
              <a:t>finansowanych ze środków NCN.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b="1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pl-PL" sz="1800" b="1" dirty="0" smtClean="0">
                <a:solidFill>
                  <a:srgbClr val="000000"/>
                </a:solidFill>
              </a:rPr>
              <a:t>Nawiązywanie </a:t>
            </a:r>
            <a:r>
              <a:rPr lang="pl-PL" sz="1800" b="1" dirty="0">
                <a:solidFill>
                  <a:srgbClr val="DB133C"/>
                </a:solidFill>
              </a:rPr>
              <a:t>współpracy międzynarodowej</a:t>
            </a:r>
            <a:r>
              <a:rPr lang="pl-PL" sz="1800" b="1" dirty="0" smtClean="0">
                <a:solidFill>
                  <a:srgbClr val="000000"/>
                </a:solidFill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3</a:t>
            </a:fld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3568" y="4653136"/>
            <a:ext cx="7848104" cy="1328023"/>
          </a:xfrm>
          <a:prstGeom prst="roundRect">
            <a:avLst/>
          </a:prstGeom>
          <a:solidFill>
            <a:srgbClr val="DB133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Głównym celem NCN jest wzrost </a:t>
            </a:r>
            <a:r>
              <a:rPr lang="pl-PL" b="1" dirty="0">
                <a:solidFill>
                  <a:schemeClr val="bg1"/>
                </a:solidFill>
              </a:rPr>
              <a:t>znaczenia polskiej nauki na arenie międzynarodowej oraz podniesienie jakości i efektywności badań naukowych dzięki konkurencyjnemu systemowi przyznawania grantów.</a:t>
            </a:r>
          </a:p>
        </p:txBody>
      </p:sp>
    </p:spTree>
    <p:extLst>
      <p:ext uri="{BB962C8B-B14F-4D97-AF65-F5344CB8AC3E}">
        <p14:creationId xmlns:p14="http://schemas.microsoft.com/office/powerpoint/2010/main" val="17429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009"/>
            <a:ext cx="7488832" cy="1047727"/>
          </a:xfrm>
        </p:spPr>
        <p:txBody>
          <a:bodyPr>
            <a:normAutofit/>
          </a:bodyPr>
          <a:lstStyle/>
          <a:p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wydatków części „Nauka” </a:t>
            </a:r>
            <a:b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budżecie państwa na 2015 r.</a:t>
            </a:r>
            <a:endParaRPr lang="pl-PL" sz="2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4</a:t>
            </a:fld>
            <a:endParaRPr lang="pl-PL" dirty="0">
              <a:solidFill>
                <a:srgbClr val="FFFFFF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3"/>
            <p:extLst/>
          </p:nvPr>
        </p:nvGraphicFramePr>
        <p:xfrm>
          <a:off x="0" y="1196752"/>
          <a:ext cx="8675688" cy="504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619672" y="3068960"/>
            <a:ext cx="33123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MNiSW</a:t>
            </a:r>
            <a:endParaRPr lang="pl-PL" sz="2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mld 80 mln zł</a:t>
            </a:r>
          </a:p>
          <a:p>
            <a:endParaRPr lang="pl-PL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56176" y="2204864"/>
            <a:ext cx="201622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00000"/>
                </a:solidFill>
              </a:rPr>
              <a:t>Działalność upowszechniająca naukę</a:t>
            </a:r>
            <a:endParaRPr lang="pl-PL" sz="1400" b="1" dirty="0">
              <a:solidFill>
                <a:srgbClr val="00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386858" y="3356992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DB133C"/>
                </a:solidFill>
              </a:rPr>
              <a:t> </a:t>
            </a:r>
            <a:r>
              <a:rPr lang="pl-PL" sz="1400" b="1" dirty="0" smtClean="0">
                <a:solidFill>
                  <a:srgbClr val="DB133C"/>
                </a:solidFill>
              </a:rPr>
              <a:t>2,6 mld zł </a:t>
            </a:r>
            <a:endParaRPr lang="pl-PL" sz="1400" b="1" dirty="0">
              <a:solidFill>
                <a:srgbClr val="DB133C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95936" y="5138801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>
                <a:solidFill>
                  <a:srgbClr val="DB133C"/>
                </a:solidFill>
              </a:rPr>
              <a:t> </a:t>
            </a:r>
            <a:r>
              <a:rPr lang="pl-PL" sz="1400" b="1" dirty="0" smtClean="0">
                <a:solidFill>
                  <a:srgbClr val="DB133C"/>
                </a:solidFill>
              </a:rPr>
              <a:t>306 mln zł </a:t>
            </a:r>
            <a:endParaRPr lang="pl-PL" sz="1400" b="1" dirty="0">
              <a:solidFill>
                <a:srgbClr val="DB133C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75656" y="5218026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DB133C"/>
                </a:solidFill>
              </a:rPr>
              <a:t> </a:t>
            </a:r>
            <a:r>
              <a:rPr lang="pl-PL" sz="1400" b="1" dirty="0" smtClean="0">
                <a:solidFill>
                  <a:srgbClr val="DB133C"/>
                </a:solidFill>
              </a:rPr>
              <a:t>3,1 mld zł </a:t>
            </a:r>
            <a:endParaRPr lang="pl-PL" sz="1400" b="1" dirty="0">
              <a:solidFill>
                <a:srgbClr val="DB133C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059832" y="1119727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>
                <a:solidFill>
                  <a:srgbClr val="DB133C"/>
                </a:solidFill>
              </a:rPr>
              <a:t> </a:t>
            </a:r>
            <a:r>
              <a:rPr lang="pl-PL" sz="1400" b="1" dirty="0" smtClean="0">
                <a:solidFill>
                  <a:srgbClr val="DB133C"/>
                </a:solidFill>
              </a:rPr>
              <a:t>71 mln zł </a:t>
            </a:r>
            <a:endParaRPr lang="pl-PL" sz="1400" b="1" dirty="0">
              <a:solidFill>
                <a:srgbClr val="DB1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Wykres 15"/>
          <p:cNvGraphicFramePr>
            <a:graphicFrameLocks/>
          </p:cNvGraphicFramePr>
          <p:nvPr>
            <p:extLst/>
          </p:nvPr>
        </p:nvGraphicFramePr>
        <p:xfrm>
          <a:off x="-27760" y="1333685"/>
          <a:ext cx="8568952" cy="5479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NAUKA - BUDŻET PAŃSTWA 2016</a:t>
            </a:r>
            <a:b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l-PL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4067944" y="5805264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Arial" pitchFamily="34" charset="0"/>
                <a:cs typeface="Arial" pitchFamily="34" charset="0"/>
              </a:rPr>
              <a:t>1%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179056" y="3086644"/>
            <a:ext cx="33123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MNiSW</a:t>
            </a:r>
          </a:p>
          <a:p>
            <a:pPr algn="ctr"/>
            <a:r>
              <a:rPr lang="pl-PL" sz="40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mld zł</a:t>
            </a:r>
          </a:p>
          <a:p>
            <a:endParaRPr lang="pl-PL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353839" y="2401143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mld zł</a:t>
            </a:r>
            <a:endParaRPr lang="pl-PL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1060743" y="5210036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2,7 mld zł</a:t>
            </a:r>
            <a:endParaRPr lang="pl-PL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995936" y="3717032"/>
            <a:ext cx="990977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2,8 mld zł</a:t>
            </a:r>
            <a:endParaRPr lang="pl-PL" sz="14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987824" y="1556792"/>
            <a:ext cx="2466664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 smtClean="0">
                <a:latin typeface="Arial" pitchFamily="34" charset="0"/>
                <a:cs typeface="Arial" pitchFamily="34" charset="0"/>
              </a:rPr>
              <a:t>52,6 mln zł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707904" y="6165304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      40 mln zł</a:t>
            </a:r>
            <a:endParaRPr lang="pl-PL" sz="1400" b="1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779912" y="5366251"/>
            <a:ext cx="26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0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4005064"/>
            <a:ext cx="32099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rójkąt prostokątny 6"/>
          <p:cNvSpPr/>
          <p:nvPr/>
        </p:nvSpPr>
        <p:spPr>
          <a:xfrm rot="5400000">
            <a:off x="4680013" y="15807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MISJA</a:t>
            </a:r>
            <a:endParaRPr lang="pl-PL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88080"/>
            <a:ext cx="4104456" cy="4525963"/>
          </a:xfrm>
        </p:spPr>
        <p:txBody>
          <a:bodyPr/>
          <a:lstStyle/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DB133C"/>
                </a:solidFill>
                <a:latin typeface="Arial"/>
              </a:rPr>
              <a:t>Wzrost znaczenia polskiej nauki na arenie </a:t>
            </a: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>międzynarodowej </a:t>
            </a:r>
            <a:r>
              <a:rPr lang="pl-PL" sz="1800" b="1" dirty="0">
                <a:latin typeface="Arial"/>
              </a:rPr>
              <a:t>oraz podniesienie jakości </a:t>
            </a:r>
            <a:r>
              <a:rPr lang="pl-PL" sz="1800" b="1" dirty="0" smtClean="0">
                <a:latin typeface="Arial"/>
              </a:rPr>
              <a:t>i </a:t>
            </a:r>
            <a:r>
              <a:rPr lang="pl-PL" sz="1800" b="1" dirty="0">
                <a:latin typeface="Arial"/>
              </a:rPr>
              <a:t>efektywności badań naukowych dzięki </a:t>
            </a: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>konkurencyjnemu </a:t>
            </a:r>
            <a:r>
              <a:rPr lang="pl-PL" sz="1800" b="1" dirty="0">
                <a:solidFill>
                  <a:srgbClr val="DB133C"/>
                </a:solidFill>
                <a:latin typeface="Arial"/>
              </a:rPr>
              <a:t>systemowi </a:t>
            </a: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>przyznawania </a:t>
            </a:r>
            <a:r>
              <a:rPr lang="pl-PL" sz="1800" b="1" dirty="0">
                <a:solidFill>
                  <a:srgbClr val="DB133C"/>
                </a:solidFill>
                <a:latin typeface="Arial"/>
              </a:rPr>
              <a:t>grantów.</a:t>
            </a:r>
            <a:endParaRPr lang="pl-PL" dirty="0">
              <a:solidFill>
                <a:srgbClr val="DB133C"/>
              </a:solidFill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572000" y="260648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CELE</a:t>
            </a:r>
            <a:endParaRPr lang="pl-PL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4572000" y="1603843"/>
            <a:ext cx="41942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>
                <a:solidFill>
                  <a:srgbClr val="DB133C"/>
                </a:solidFill>
                <a:latin typeface="Arial"/>
              </a:rPr>
              <a:t>Finansowanie najlepszych projektów </a:t>
            </a:r>
            <a:r>
              <a:rPr lang="pl-PL" sz="1800" b="1" dirty="0" smtClean="0">
                <a:latin typeface="Arial"/>
              </a:rPr>
              <a:t>w </a:t>
            </a:r>
            <a:r>
              <a:rPr lang="pl-PL" sz="1800" b="1" dirty="0">
                <a:latin typeface="Arial"/>
              </a:rPr>
              <a:t>obszarze badań podstawowych.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latin typeface="Arial"/>
              </a:rPr>
              <a:t></a:t>
            </a: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>Wspieranie </a:t>
            </a:r>
            <a:r>
              <a:rPr lang="pl-PL" sz="1800" b="1" dirty="0">
                <a:latin typeface="Arial"/>
              </a:rPr>
              <a:t>rozwoju naukowego </a:t>
            </a:r>
            <a:r>
              <a:rPr lang="pl-PL" sz="1800" b="1" dirty="0">
                <a:solidFill>
                  <a:srgbClr val="DB133C"/>
                </a:solidFill>
                <a:latin typeface="Arial"/>
              </a:rPr>
              <a:t>młodych </a:t>
            </a: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>uczonych</a:t>
            </a:r>
            <a:r>
              <a:rPr lang="pl-PL" sz="1800" b="1" dirty="0">
                <a:latin typeface="Arial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>Wspieranie </a:t>
            </a:r>
            <a:r>
              <a:rPr lang="pl-PL" sz="1800" b="1" dirty="0">
                <a:solidFill>
                  <a:srgbClr val="DB133C"/>
                </a:solidFill>
                <a:latin typeface="Arial"/>
              </a:rPr>
              <a:t>tworzenia </a:t>
            </a:r>
            <a:r>
              <a:rPr lang="pl-PL" sz="1800" b="1" dirty="0">
                <a:latin typeface="Arial"/>
              </a:rPr>
              <a:t>dużych, </a:t>
            </a:r>
            <a:r>
              <a:rPr lang="pl-PL" sz="1800" b="1" dirty="0" smtClean="0">
                <a:latin typeface="Arial"/>
              </a:rPr>
              <a:t/>
            </a:r>
            <a:br>
              <a:rPr lang="pl-PL" sz="1800" b="1" dirty="0" smtClean="0">
                <a:latin typeface="Arial"/>
              </a:rPr>
            </a:br>
            <a:r>
              <a:rPr lang="pl-PL" sz="1800" b="1" dirty="0" smtClean="0">
                <a:latin typeface="Arial"/>
              </a:rPr>
              <a:t>w </a:t>
            </a:r>
            <a:r>
              <a:rPr lang="pl-PL" sz="1800" b="1" dirty="0">
                <a:latin typeface="Arial"/>
              </a:rPr>
              <a:t>tym </a:t>
            </a:r>
            <a:r>
              <a:rPr lang="pl-PL" sz="1800" b="1" dirty="0" smtClean="0">
                <a:latin typeface="Arial"/>
              </a:rPr>
              <a:t>interdyscyplinarnych</a:t>
            </a:r>
            <a:r>
              <a:rPr lang="pl-PL" sz="1800" b="1" dirty="0">
                <a:latin typeface="Arial"/>
              </a:rPr>
              <a:t>, </a:t>
            </a:r>
            <a:r>
              <a:rPr lang="pl-PL" sz="1800" b="1" dirty="0">
                <a:solidFill>
                  <a:srgbClr val="DB133C"/>
                </a:solidFill>
                <a:latin typeface="Arial"/>
              </a:rPr>
              <a:t>zespołów </a:t>
            </a: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>badawczych </a:t>
            </a:r>
            <a:r>
              <a:rPr lang="pl-PL" sz="1800" b="1" dirty="0">
                <a:latin typeface="Arial"/>
              </a:rPr>
              <a:t>zdolnych konkurować </a:t>
            </a:r>
            <a:r>
              <a:rPr lang="pl-PL" sz="1800" b="1" dirty="0" smtClean="0">
                <a:latin typeface="Arial"/>
              </a:rPr>
              <a:t>na </a:t>
            </a:r>
            <a:r>
              <a:rPr lang="pl-PL" sz="1800" b="1" dirty="0">
                <a:latin typeface="Arial"/>
              </a:rPr>
              <a:t>arenie międzynarodowej.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>Kreowanie </a:t>
            </a:r>
            <a:r>
              <a:rPr lang="pl-PL" sz="1800" b="1" dirty="0">
                <a:solidFill>
                  <a:srgbClr val="DB133C"/>
                </a:solidFill>
                <a:latin typeface="Arial"/>
              </a:rPr>
              <a:t>nowych miejsc pracy </a:t>
            </a: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/>
            </a:r>
            <a:br>
              <a:rPr lang="pl-PL" sz="1800" b="1" dirty="0" smtClean="0">
                <a:solidFill>
                  <a:srgbClr val="DB133C"/>
                </a:solidFill>
                <a:latin typeface="Arial"/>
              </a:rPr>
            </a:br>
            <a:r>
              <a:rPr lang="pl-PL" sz="1800" b="1" dirty="0" smtClean="0">
                <a:latin typeface="Arial"/>
              </a:rPr>
              <a:t>w projektach </a:t>
            </a:r>
            <a:r>
              <a:rPr lang="pl-PL" sz="1800" b="1" dirty="0">
                <a:latin typeface="Arial"/>
              </a:rPr>
              <a:t>finansowanych przez </a:t>
            </a:r>
            <a:r>
              <a:rPr lang="pl-PL" sz="1800" b="1" dirty="0" smtClean="0">
                <a:latin typeface="Arial"/>
              </a:rPr>
              <a:t>Centrum</a:t>
            </a:r>
            <a:r>
              <a:rPr lang="pl-PL" sz="1800" b="1" dirty="0">
                <a:latin typeface="Arial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DB133C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>Nawiązywanie </a:t>
            </a:r>
            <a:r>
              <a:rPr lang="pl-PL" sz="1800" b="1" dirty="0">
                <a:solidFill>
                  <a:srgbClr val="DB133C"/>
                </a:solidFill>
                <a:latin typeface="Arial"/>
              </a:rPr>
              <a:t>współpracy </a:t>
            </a:r>
            <a:r>
              <a:rPr lang="pl-PL" sz="1800" b="1" dirty="0" smtClean="0">
                <a:solidFill>
                  <a:srgbClr val="DB133C"/>
                </a:solidFill>
                <a:latin typeface="Arial"/>
              </a:rPr>
              <a:t>międzynarodowej</a:t>
            </a:r>
            <a:r>
              <a:rPr lang="pl-PL" sz="1800" b="1" dirty="0">
                <a:latin typeface="Arial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0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KONKURSY</a:t>
            </a:r>
            <a:endParaRPr lang="pl-PL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251520" y="2348880"/>
            <a:ext cx="84241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251520" y="3789040"/>
            <a:ext cx="83521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251520" y="5229200"/>
            <a:ext cx="84241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 flipV="1">
            <a:off x="3143966" y="855296"/>
            <a:ext cx="5548147" cy="319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01" b="46456" l="7139" r="9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4557" r="90349" b="50000"/>
          <a:stretch/>
        </p:blipFill>
        <p:spPr>
          <a:xfrm>
            <a:off x="3059832" y="653754"/>
            <a:ext cx="255181" cy="345558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141915" y="945888"/>
            <a:ext cx="216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PRELUDIUM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012160" y="945888"/>
            <a:ext cx="216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ETIUDA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45000" l="73206" r="75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0" r="24403" b="50000"/>
          <a:stretch/>
        </p:blipFill>
        <p:spPr>
          <a:xfrm>
            <a:off x="251520" y="4885736"/>
            <a:ext cx="242972" cy="48748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99" b="46993" l="91220" r="944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14" t="10775" r="5122" b="48983"/>
          <a:stretch/>
        </p:blipFill>
        <p:spPr>
          <a:xfrm>
            <a:off x="167892" y="3540717"/>
            <a:ext cx="371660" cy="39233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39" b="46615" l="62027" r="663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88" t="16155" r="33126" b="50000"/>
          <a:stretch/>
        </p:blipFill>
        <p:spPr>
          <a:xfrm>
            <a:off x="5893487" y="3603082"/>
            <a:ext cx="492526" cy="32997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244" b="43256" l="54228" r="56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0" t="13993" r="43091" b="53493"/>
          <a:stretch/>
        </p:blipFill>
        <p:spPr>
          <a:xfrm>
            <a:off x="3129247" y="3573016"/>
            <a:ext cx="272376" cy="316996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62" b="46607" l="44891" r="471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2" t="16069" r="52597" b="50000"/>
          <a:stretch/>
        </p:blipFill>
        <p:spPr>
          <a:xfrm>
            <a:off x="6012160" y="2151440"/>
            <a:ext cx="255181" cy="33081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74" b="49669" l="34884" r="376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5" t="18737" r="61973" b="46894"/>
          <a:stretch/>
        </p:blipFill>
        <p:spPr>
          <a:xfrm>
            <a:off x="3172554" y="2151440"/>
            <a:ext cx="319326" cy="33508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814" b="46535" l="25774" r="28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3" t="15349" r="71610" b="50000"/>
          <a:stretch/>
        </p:blipFill>
        <p:spPr>
          <a:xfrm>
            <a:off x="251520" y="2083052"/>
            <a:ext cx="265813" cy="337836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863" b="46874" l="16574" r="18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8" t="18737" r="81124" b="50000"/>
          <a:stretch/>
        </p:blipFill>
        <p:spPr>
          <a:xfrm>
            <a:off x="5940152" y="711280"/>
            <a:ext cx="233917" cy="304800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251520" y="2348880"/>
            <a:ext cx="216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SONATA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143966" y="2348880"/>
            <a:ext cx="216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SONATA BIS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012160" y="2348880"/>
            <a:ext cx="216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FUGA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141915" y="3789040"/>
            <a:ext cx="216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MAESTRO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5992388" y="3789040"/>
            <a:ext cx="216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SYMFONIA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51520" y="5229200"/>
            <a:ext cx="216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OPUS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143966" y="5229200"/>
            <a:ext cx="216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HARMONIA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251520" y="3789040"/>
            <a:ext cx="216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TANGO</a:t>
            </a:r>
          </a:p>
          <a:p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313" b="46257" l="81936" r="843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37" t="12570" r="15374" b="50000"/>
          <a:stretch/>
        </p:blipFill>
        <p:spPr>
          <a:xfrm>
            <a:off x="3128311" y="5008289"/>
            <a:ext cx="273312" cy="364927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3272681" y="1988978"/>
            <a:ext cx="37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DB133C"/>
                </a:solidFill>
                <a:latin typeface="Arial" pitchFamily="34" charset="0"/>
                <a:cs typeface="Arial" pitchFamily="34" charset="0"/>
              </a:rPr>
              <a:t>„</a:t>
            </a:r>
            <a:endParaRPr lang="pl-PL" dirty="0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3161687" y="1309991"/>
            <a:ext cx="285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osoby bez stopnia naukowego doktora,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otwarcie przewodu doktorskiego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nie jest warunkiem ubiegania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się</a:t>
            </a:r>
            <a:endParaRPr lang="pl-PL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finansowanie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5992388" y="1287344"/>
            <a:ext cx="2850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stypendium dla osób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 otwartym przewodem doktorskim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251520" y="2803575"/>
            <a:ext cx="2850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stopień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naukowy doktora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uzyskany nie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wcześniej niż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lat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przed rokiem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złożenia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wniosku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3143966" y="2803575"/>
            <a:ext cx="2850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stopień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naukowy doktora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uzyskany w okresie od 2 do 12 lat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przed rokiem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złożenia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wniosku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6012160" y="2803574"/>
            <a:ext cx="285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staż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podoktorski,</a:t>
            </a:r>
          </a:p>
          <a:p>
            <a:pPr algn="just"/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stopień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doktora uzyskany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wcześniej niż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lat przed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rokiem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złożenia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wniosku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3129247" y="4227622"/>
            <a:ext cx="2850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 najmniej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stopień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naukowy doktora,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realizacja pionierskich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badań</a:t>
            </a:r>
            <a:endParaRPr lang="pl-PL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naukowych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6012160" y="4227622"/>
            <a:ext cx="2850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wybitni naukowcy, realizacja</a:t>
            </a:r>
          </a:p>
          <a:p>
            <a:pPr algn="just"/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międzydziedzinowych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projektów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badawczych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251520" y="5679832"/>
            <a:ext cx="2850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projekty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badawcze,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 tym finansowanie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aparatury naukowo-badawczej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3128311" y="5679832"/>
            <a:ext cx="2850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projekty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międzynarodowe</a:t>
            </a:r>
            <a:endParaRPr lang="pl-PL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278774" y="4312260"/>
            <a:ext cx="2850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wdrażanie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wyników uzyskanych</a:t>
            </a:r>
          </a:p>
          <a:p>
            <a:pPr algn="just"/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 rezultacie </a:t>
            </a:r>
            <a:r>
              <a:rPr lang="pl-PL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badań </a:t>
            </a:r>
            <a:r>
              <a:rPr lang="pl-PL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podstawowych</a:t>
            </a:r>
          </a:p>
        </p:txBody>
      </p:sp>
      <p:sp>
        <p:nvSpPr>
          <p:cNvPr id="57" name="pole tekstowe 56"/>
          <p:cNvSpPr txBox="1"/>
          <p:nvPr/>
        </p:nvSpPr>
        <p:spPr>
          <a:xfrm>
            <a:off x="3275856" y="620688"/>
            <a:ext cx="5548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</a:rPr>
              <a:t>POCZĄTKUJĄCY NAUKOWCY</a:t>
            </a:r>
            <a:endParaRPr lang="pl-PL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395536" y="2060848"/>
            <a:ext cx="648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</a:rPr>
              <a:t>NAUKOWCY POSIADAJĄCY STOPIEŃ NAUKOWY DOKTORA</a:t>
            </a:r>
            <a:endParaRPr lang="pl-PL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pole tekstowe 58"/>
          <p:cNvSpPr txBox="1"/>
          <p:nvPr/>
        </p:nvSpPr>
        <p:spPr>
          <a:xfrm>
            <a:off x="467544" y="3519592"/>
            <a:ext cx="648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</a:rPr>
              <a:t>DOŚWIADCZENI NAUKOWCY</a:t>
            </a:r>
            <a:endParaRPr lang="pl-PL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395536" y="4952201"/>
            <a:ext cx="648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bg1">
                    <a:lumMod val="65000"/>
                  </a:schemeClr>
                </a:solidFill>
              </a:rPr>
              <a:t>OTWARTE DLA WSZYSTKICH NAUKOWCÓW</a:t>
            </a:r>
            <a:endParaRPr lang="pl-PL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4"/>
          <a:stretch/>
        </p:blipFill>
        <p:spPr bwMode="auto">
          <a:xfrm>
            <a:off x="5903407" y="1706234"/>
            <a:ext cx="3018810" cy="517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rójkąt prostokątny 5"/>
          <p:cNvSpPr/>
          <p:nvPr/>
        </p:nvSpPr>
        <p:spPr>
          <a:xfrm rot="5400000">
            <a:off x="575557" y="152637"/>
            <a:ext cx="1152126" cy="1368152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rójkąt prostokątny 3"/>
          <p:cNvSpPr/>
          <p:nvPr/>
        </p:nvSpPr>
        <p:spPr>
          <a:xfrm rot="16200000">
            <a:off x="8388424" y="6125243"/>
            <a:ext cx="755576" cy="764704"/>
          </a:xfrm>
          <a:prstGeom prst="rtTriangle">
            <a:avLst/>
          </a:prstGeom>
          <a:solidFill>
            <a:srgbClr val="DB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DB133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18522CBC-4718-4A64-99D5-269E6258F666}" type="slidenum">
              <a:rPr lang="pl-PL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WSPÓŁPRACA MIĘDZYNARODOWA</a:t>
            </a:r>
            <a:endParaRPr lang="en-AU" sz="3600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1" y="1844824"/>
            <a:ext cx="2880320" cy="515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03" y="2680088"/>
            <a:ext cx="2736303" cy="41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51520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NAUKI HUMANISTYCZNE, </a:t>
            </a:r>
          </a:p>
          <a:p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SPOŁECZNE I O SZTUCE</a:t>
            </a:r>
          </a:p>
        </p:txBody>
      </p:sp>
      <p:sp>
        <p:nvSpPr>
          <p:cNvPr id="7" name="Prostokąt 6"/>
          <p:cNvSpPr/>
          <p:nvPr/>
        </p:nvSpPr>
        <p:spPr>
          <a:xfrm>
            <a:off x="5903407" y="135122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NAUKI O ŻYCIU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170990" y="2059107"/>
            <a:ext cx="273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NAUKI ŚCISŁE</a:t>
            </a:r>
          </a:p>
          <a:p>
            <a:r>
              <a:rPr lang="en-US" b="1" dirty="0">
                <a:solidFill>
                  <a:srgbClr val="DB1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TECHNICZNE</a:t>
            </a:r>
            <a:endParaRPr lang="pl-PL" b="1" dirty="0">
              <a:solidFill>
                <a:srgbClr val="DB1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3167103" y="1720553"/>
            <a:ext cx="0" cy="5137447"/>
          </a:xfrm>
          <a:prstGeom prst="line">
            <a:avLst/>
          </a:prstGeom>
          <a:ln>
            <a:solidFill>
              <a:srgbClr val="DB13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>
            <a:off x="5903407" y="1706234"/>
            <a:ext cx="0" cy="5137447"/>
          </a:xfrm>
          <a:prstGeom prst="line">
            <a:avLst/>
          </a:prstGeom>
          <a:ln>
            <a:solidFill>
              <a:srgbClr val="DB13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4" t="26770" r="369" b="63985"/>
          <a:stretch>
            <a:fillRect/>
          </a:stretch>
        </p:blipFill>
        <p:spPr bwMode="auto">
          <a:xfrm>
            <a:off x="7646988" y="4946749"/>
            <a:ext cx="12747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414" t="26770" r="369" b="639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7913688" y="4869160"/>
            <a:ext cx="906462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700" b="1" dirty="0">
                <a:solidFill>
                  <a:schemeClr val="bg1">
                    <a:lumMod val="50000"/>
                  </a:schemeClr>
                </a:solidFill>
              </a:rPr>
              <a:t>Healthy</a:t>
            </a:r>
            <a:r>
              <a:rPr lang="pl-PL" sz="700" b="1" dirty="0">
                <a:solidFill>
                  <a:schemeClr val="bg1">
                    <a:lumMod val="50000"/>
                  </a:schemeClr>
                </a:solidFill>
              </a:rPr>
              <a:t> Diet </a:t>
            </a:r>
          </a:p>
        </p:txBody>
      </p:sp>
    </p:spTree>
    <p:extLst>
      <p:ext uri="{BB962C8B-B14F-4D97-AF65-F5344CB8AC3E}">
        <p14:creationId xmlns:p14="http://schemas.microsoft.com/office/powerpoint/2010/main" val="30828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376-5BD8-4B18-A792-65A73A5F61B6}" type="slidenum">
              <a:rPr lang="pl-PL" smtClean="0">
                <a:solidFill>
                  <a:prstClr val="white"/>
                </a:solidFill>
              </a:rPr>
              <a:pPr/>
              <a:t>9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23082" y="260648"/>
            <a:ext cx="79854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międzynarodowe NCN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052736"/>
            <a:ext cx="82089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pl-PL" sz="1900" b="1" dirty="0" smtClean="0">
                <a:solidFill>
                  <a:srgbClr val="DB133C"/>
                </a:solidFill>
              </a:rPr>
              <a:t>Konkursy międzynarodowe organizowane w ramach współpracy wielostronnej 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pl-PL" sz="1900" b="1" dirty="0" smtClean="0">
                <a:solidFill>
                  <a:srgbClr val="DB133C"/>
                </a:solidFill>
              </a:rPr>
              <a:t>Konkurs BEETHOVEN (2014, 2016)</a:t>
            </a:r>
          </a:p>
          <a:p>
            <a:pPr marL="285750" indent="-20638" algn="just">
              <a:spcAft>
                <a:spcPts val="1200"/>
              </a:spcAft>
              <a:tabLst>
                <a:tab pos="265113" algn="l"/>
              </a:tabLst>
            </a:pPr>
            <a:r>
              <a:rPr lang="pl-PL" sz="1900" b="1" dirty="0" smtClean="0">
                <a:solidFill>
                  <a:srgbClr val="000000"/>
                </a:solidFill>
              </a:rPr>
              <a:t> Wspólny konkurs NCN z </a:t>
            </a:r>
            <a:r>
              <a:rPr lang="pl-PL" sz="1900" b="1" dirty="0" smtClean="0">
                <a:solidFill>
                  <a:srgbClr val="DB133C"/>
                </a:solidFill>
              </a:rPr>
              <a:t>Deutsche </a:t>
            </a:r>
            <a:r>
              <a:rPr lang="pl-PL" sz="1900" b="1" dirty="0" err="1">
                <a:solidFill>
                  <a:srgbClr val="DB133C"/>
                </a:solidFill>
              </a:rPr>
              <a:t>Forschunsgemeinschaft</a:t>
            </a:r>
            <a:r>
              <a:rPr lang="pl-PL" sz="1900" b="1" dirty="0">
                <a:solidFill>
                  <a:srgbClr val="DB133C"/>
                </a:solidFill>
              </a:rPr>
              <a:t> (</a:t>
            </a:r>
            <a:r>
              <a:rPr lang="pl-PL" sz="1900" b="1" dirty="0" smtClean="0">
                <a:solidFill>
                  <a:srgbClr val="DB133C"/>
                </a:solidFill>
              </a:rPr>
              <a:t>DFG) na polsko - niemieckie </a:t>
            </a:r>
            <a:r>
              <a:rPr lang="pl-PL" sz="1900" b="1" dirty="0">
                <a:solidFill>
                  <a:srgbClr val="DB133C"/>
                </a:solidFill>
              </a:rPr>
              <a:t>projekty badawcze z </a:t>
            </a:r>
            <a:r>
              <a:rPr lang="pl-PL" sz="1900" b="1" dirty="0" smtClean="0">
                <a:solidFill>
                  <a:srgbClr val="DB133C"/>
                </a:solidFill>
              </a:rPr>
              <a:t>zakresu nauk humanistycznych</a:t>
            </a:r>
            <a:r>
              <a:rPr lang="pl-PL" sz="1900" b="1" dirty="0">
                <a:solidFill>
                  <a:srgbClr val="DB133C"/>
                </a:solidFill>
              </a:rPr>
              <a:t>, społecznych i o </a:t>
            </a:r>
            <a:r>
              <a:rPr lang="pl-PL" sz="1900" b="1" dirty="0" smtClean="0">
                <a:solidFill>
                  <a:srgbClr val="DB133C"/>
                </a:solidFill>
              </a:rPr>
              <a:t>sztuce</a:t>
            </a:r>
            <a:r>
              <a:rPr lang="pl-PL" sz="1900" b="1" dirty="0" smtClean="0">
                <a:solidFill>
                  <a:srgbClr val="000000"/>
                </a:solidFill>
              </a:rPr>
              <a:t>. W konkursie ogłoszonym w 2014r. złożono </a:t>
            </a:r>
            <a:r>
              <a:rPr lang="pl-PL" sz="1900" b="1" dirty="0" smtClean="0">
                <a:solidFill>
                  <a:srgbClr val="DB133C"/>
                </a:solidFill>
              </a:rPr>
              <a:t>96 wniosków, </a:t>
            </a:r>
            <a:r>
              <a:rPr lang="pl-PL" sz="1900" b="1" dirty="0" smtClean="0">
                <a:solidFill>
                  <a:srgbClr val="000000"/>
                </a:solidFill>
              </a:rPr>
              <a:t>sfinansowano </a:t>
            </a:r>
            <a:r>
              <a:rPr lang="pl-PL" sz="1900" b="1" dirty="0" smtClean="0">
                <a:solidFill>
                  <a:srgbClr val="DB133C"/>
                </a:solidFill>
              </a:rPr>
              <a:t>17 projektów, </a:t>
            </a:r>
            <a:r>
              <a:rPr lang="pl-PL" sz="1900" b="1" dirty="0" smtClean="0"/>
              <a:t>których </a:t>
            </a:r>
            <a:r>
              <a:rPr lang="pl-PL" sz="1900" b="1" dirty="0"/>
              <a:t>l</a:t>
            </a:r>
            <a:r>
              <a:rPr lang="pl-PL" sz="1900" b="1" dirty="0" smtClean="0"/>
              <a:t>istę rankingową ogłoszono w październiku 2015r.</a:t>
            </a:r>
          </a:p>
          <a:p>
            <a:pPr marL="285750" indent="-20638" algn="just">
              <a:spcAft>
                <a:spcPts val="1200"/>
              </a:spcAft>
              <a:tabLst>
                <a:tab pos="265113" algn="l"/>
              </a:tabLst>
            </a:pPr>
            <a:r>
              <a:rPr lang="pl-PL" sz="1900" b="1" u="sng" dirty="0" smtClean="0">
                <a:solidFill>
                  <a:srgbClr val="000000"/>
                </a:solidFill>
              </a:rPr>
              <a:t>Trwają prace nad kolejną edycją konkursu</a:t>
            </a:r>
            <a:r>
              <a:rPr lang="pl-PL" sz="1900" b="1" dirty="0" smtClean="0">
                <a:solidFill>
                  <a:srgbClr val="000000"/>
                </a:solidFill>
              </a:rPr>
              <a:t>, która zostanie ogłoszona we wrześniu br. BEETHOVEN 2 oprócz HS obejmie wybrane panele nauk ścisłych i technicznych (ST1, ST2, ST3, ST4, ST5, ST9).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pl-PL" sz="1900" b="1" dirty="0" smtClean="0">
                <a:solidFill>
                  <a:srgbClr val="DB133C"/>
                </a:solidFill>
              </a:rPr>
              <a:t>Konkurs </a:t>
            </a:r>
            <a:r>
              <a:rPr lang="fr-FR" sz="1900" b="1" dirty="0" smtClean="0">
                <a:solidFill>
                  <a:srgbClr val="DB133C"/>
                </a:solidFill>
              </a:rPr>
              <a:t>POLONEZ Marie </a:t>
            </a:r>
            <a:r>
              <a:rPr lang="fr-FR" sz="1900" b="1" dirty="0">
                <a:solidFill>
                  <a:srgbClr val="DB133C"/>
                </a:solidFill>
              </a:rPr>
              <a:t>Sklodowska - Curie </a:t>
            </a:r>
            <a:r>
              <a:rPr lang="fr-FR" sz="1900" b="1" dirty="0" smtClean="0">
                <a:solidFill>
                  <a:srgbClr val="DB133C"/>
                </a:solidFill>
              </a:rPr>
              <a:t>Actions</a:t>
            </a:r>
            <a:r>
              <a:rPr lang="pl-PL" sz="1900" b="1" dirty="0" smtClean="0">
                <a:solidFill>
                  <a:srgbClr val="DB133C"/>
                </a:solidFill>
              </a:rPr>
              <a:t> (2015-2017)</a:t>
            </a:r>
            <a:endParaRPr lang="pl-PL" sz="1900" b="1" dirty="0" smtClean="0">
              <a:solidFill>
                <a:srgbClr val="000000"/>
              </a:solidFill>
            </a:endParaRPr>
          </a:p>
          <a:p>
            <a:pPr marL="265113" indent="-265113" algn="just">
              <a:spcAft>
                <a:spcPts val="1200"/>
              </a:spcAft>
            </a:pPr>
            <a:r>
              <a:rPr lang="pl-PL" sz="1900" b="1" dirty="0" smtClean="0">
                <a:solidFill>
                  <a:srgbClr val="000000"/>
                </a:solidFill>
              </a:rPr>
              <a:t>    Program na finansowanie badań naukowych prowadzonych przez </a:t>
            </a:r>
            <a:r>
              <a:rPr lang="pl-PL" sz="1900" b="1" dirty="0" smtClean="0">
                <a:solidFill>
                  <a:srgbClr val="DB133C"/>
                </a:solidFill>
              </a:rPr>
              <a:t>naukowców z zagranicy</a:t>
            </a:r>
            <a:r>
              <a:rPr lang="pl-PL" sz="1900" b="1" dirty="0">
                <a:solidFill>
                  <a:srgbClr val="000000"/>
                </a:solidFill>
              </a:rPr>
              <a:t> </a:t>
            </a:r>
            <a:r>
              <a:rPr lang="pl-PL" sz="1900" b="1" dirty="0" smtClean="0">
                <a:solidFill>
                  <a:srgbClr val="000000"/>
                </a:solidFill>
              </a:rPr>
              <a:t>w polskich jednostkach naukowych. NCN ogłosi </a:t>
            </a:r>
            <a:r>
              <a:rPr lang="pl-PL" sz="1900" b="1" dirty="0" smtClean="0">
                <a:solidFill>
                  <a:srgbClr val="DB133C"/>
                </a:solidFill>
              </a:rPr>
              <a:t>trzy konkursy</a:t>
            </a:r>
            <a:r>
              <a:rPr lang="pl-PL" sz="1900" b="1" dirty="0" smtClean="0">
                <a:solidFill>
                  <a:srgbClr val="000000"/>
                </a:solidFill>
              </a:rPr>
              <a:t>, w ramach których sfinansuje </a:t>
            </a:r>
            <a:r>
              <a:rPr lang="pl-PL" sz="1900" b="1" dirty="0" smtClean="0">
                <a:solidFill>
                  <a:srgbClr val="DB133C"/>
                </a:solidFill>
              </a:rPr>
              <a:t>90 projektów</a:t>
            </a:r>
            <a:r>
              <a:rPr lang="pl-PL" sz="1900" b="1" dirty="0" smtClean="0">
                <a:solidFill>
                  <a:srgbClr val="000000"/>
                </a:solidFill>
              </a:rPr>
              <a:t>. W konkursie </a:t>
            </a:r>
            <a:r>
              <a:rPr lang="pl-PL" sz="1900" b="1" dirty="0" smtClean="0">
                <a:solidFill>
                  <a:srgbClr val="DB133C"/>
                </a:solidFill>
              </a:rPr>
              <a:t>POLONEZ 1</a:t>
            </a:r>
            <a:r>
              <a:rPr lang="pl-PL" sz="1900" b="1" dirty="0" smtClean="0">
                <a:solidFill>
                  <a:srgbClr val="000000"/>
                </a:solidFill>
              </a:rPr>
              <a:t> przyznano finansowanie </a:t>
            </a:r>
            <a:r>
              <a:rPr lang="pl-PL" sz="1900" b="1" dirty="0" smtClean="0">
                <a:solidFill>
                  <a:srgbClr val="DB133C"/>
                </a:solidFill>
              </a:rPr>
              <a:t>22 projektom</a:t>
            </a:r>
            <a:r>
              <a:rPr lang="pl-PL" sz="1900" b="1" dirty="0" smtClean="0">
                <a:solidFill>
                  <a:srgbClr val="000000"/>
                </a:solidFill>
              </a:rPr>
              <a:t> z nauk ścisłych i technicznych.</a:t>
            </a:r>
          </a:p>
          <a:p>
            <a:endParaRPr lang="pl-PL" b="1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1738</Words>
  <Application>Microsoft Office PowerPoint</Application>
  <PresentationFormat>Pokaz na ekranie (4:3)</PresentationFormat>
  <Paragraphs>311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Motyw pakietu Office</vt:lpstr>
      <vt:lpstr>Nauki techniczne w konkursach NCN – sukcesy i porażki  z perspektywy 5 lat działalności NCN </vt:lpstr>
      <vt:lpstr>Narodowe Centrum Nauki </vt:lpstr>
      <vt:lpstr> Zadania Narodowego Centrum Nauki</vt:lpstr>
      <vt:lpstr>Struktura wydatków części „Nauka”  w budżecie państwa na 2015 r.</vt:lpstr>
      <vt:lpstr> NAUKA - BUDŻET PAŃSTWA 2016 </vt:lpstr>
      <vt:lpstr>MISJA</vt:lpstr>
      <vt:lpstr>KONKURSY</vt:lpstr>
      <vt:lpstr>WSPÓŁPRACA MIĘDZYNARODOWA</vt:lpstr>
      <vt:lpstr>Prezentacja programu PowerPoint</vt:lpstr>
      <vt:lpstr>Prezentacja programu PowerPoint</vt:lpstr>
      <vt:lpstr>Ograniczenia w występowaniu z wnioskami  w konkursach NCN</vt:lpstr>
      <vt:lpstr>PROCES OCENY WNIOSKÓW</vt:lpstr>
      <vt:lpstr>Ocena formalna</vt:lpstr>
      <vt:lpstr>PROCES OCENY WNIOSKÓW</vt:lpstr>
      <vt:lpstr>PROCES OCENY WNIOSKÓW</vt:lpstr>
      <vt:lpstr>PROCES OCENY WNIOSKÓW</vt:lpstr>
      <vt:lpstr>PROCES OCENY WNIOSKÓW</vt:lpstr>
      <vt:lpstr>Ograniczenia w występowaniu z wnioskami</vt:lpstr>
      <vt:lpstr>EKSPERCI I RECENZENCI</vt:lpstr>
      <vt:lpstr>KONKURSY NCN 2016</vt:lpstr>
      <vt:lpstr>KONKURSY NCN 2015</vt:lpstr>
      <vt:lpstr>MŁODZI NAUKOWCY</vt:lpstr>
      <vt:lpstr>Panele NCN</vt:lpstr>
      <vt:lpstr> PANELE ST6, ST7, ST8  w latach 2015-2016 </vt:lpstr>
      <vt:lpstr> Uczelnie techniczne – liderzy w konkursach NCN w latach 2015-2016  </vt:lpstr>
      <vt:lpstr> Granty Maestro w uczelniach technicznych – panele ST6, ST7</vt:lpstr>
      <vt:lpstr> Granty Maestro w uczelniach technicznych – panel ST8 </vt:lpstr>
      <vt:lpstr> Granty Maestro w uczelniach technicznych – panel ST5 </vt:lpstr>
      <vt:lpstr>Prezentacja programu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SCIENCE CENTRE</dc:title>
  <dc:creator>Grzegorz Gilewski</dc:creator>
  <cp:lastModifiedBy>Agnieszka</cp:lastModifiedBy>
  <cp:revision>174</cp:revision>
  <cp:lastPrinted>2015-09-25T12:20:20Z</cp:lastPrinted>
  <dcterms:created xsi:type="dcterms:W3CDTF">2015-09-24T09:32:23Z</dcterms:created>
  <dcterms:modified xsi:type="dcterms:W3CDTF">2016-06-13T09:54:40Z</dcterms:modified>
</cp:coreProperties>
</file>