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82" r:id="rId3"/>
  </p:sldMasterIdLst>
  <p:notesMasterIdLst>
    <p:notesMasterId r:id="rId24"/>
  </p:notesMasterIdLst>
  <p:handoutMasterIdLst>
    <p:handoutMasterId r:id="rId25"/>
  </p:handoutMasterIdLst>
  <p:sldIdLst>
    <p:sldId id="259" r:id="rId4"/>
    <p:sldId id="353" r:id="rId5"/>
    <p:sldId id="348" r:id="rId6"/>
    <p:sldId id="360" r:id="rId7"/>
    <p:sldId id="362" r:id="rId8"/>
    <p:sldId id="376" r:id="rId9"/>
    <p:sldId id="377" r:id="rId10"/>
    <p:sldId id="378" r:id="rId11"/>
    <p:sldId id="366" r:id="rId12"/>
    <p:sldId id="367" r:id="rId13"/>
    <p:sldId id="368" r:id="rId14"/>
    <p:sldId id="369" r:id="rId15"/>
    <p:sldId id="370" r:id="rId16"/>
    <p:sldId id="371" r:id="rId17"/>
    <p:sldId id="375" r:id="rId18"/>
    <p:sldId id="373" r:id="rId19"/>
    <p:sldId id="374" r:id="rId20"/>
    <p:sldId id="379" r:id="rId21"/>
    <p:sldId id="380" r:id="rId22"/>
    <p:sldId id="258" r:id="rId23"/>
  </p:sldIdLst>
  <p:sldSz cx="9144000" cy="6858000" type="screen4x3"/>
  <p:notesSz cx="6819900" cy="9931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13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838" autoAdjust="0"/>
  </p:normalViewPr>
  <p:slideViewPr>
    <p:cSldViewPr showGuides="1">
      <p:cViewPr>
        <p:scale>
          <a:sx n="100" d="100"/>
          <a:sy n="100" d="100"/>
        </p:scale>
        <p:origin x="-1860" y="-246"/>
      </p:cViewPr>
      <p:guideLst>
        <p:guide orient="horz" pos="754"/>
        <p:guide pos="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Arkusz1!$O$19</c:f>
              <c:strCache>
                <c:ptCount val="1"/>
                <c:pt idx="0">
                  <c:v>Złożone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chemeClr val="bg1">
                        <a:lumMod val="50000"/>
                      </a:schemeClr>
                    </a:solidFill>
                    <a:latin typeface="+mj-lt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Arkusz1!$N$20:$N$22</c:f>
              <c:strCache>
                <c:ptCount val="3"/>
                <c:pt idx="0">
                  <c:v>HS</c:v>
                </c:pt>
                <c:pt idx="1">
                  <c:v>NZ</c:v>
                </c:pt>
                <c:pt idx="2">
                  <c:v>ST</c:v>
                </c:pt>
              </c:strCache>
            </c:strRef>
          </c:cat>
          <c:val>
            <c:numRef>
              <c:f>Arkusz1!$O$20:$O$22</c:f>
              <c:numCache>
                <c:formatCode>General</c:formatCode>
                <c:ptCount val="3"/>
                <c:pt idx="0">
                  <c:v>3994</c:v>
                </c:pt>
                <c:pt idx="1">
                  <c:v>3456</c:v>
                </c:pt>
                <c:pt idx="2">
                  <c:v>3983</c:v>
                </c:pt>
              </c:numCache>
            </c:numRef>
          </c:val>
        </c:ser>
        <c:ser>
          <c:idx val="1"/>
          <c:order val="1"/>
          <c:tx>
            <c:strRef>
              <c:f>Arkusz1!$P$19</c:f>
              <c:strCache>
                <c:ptCount val="1"/>
                <c:pt idx="0">
                  <c:v>Zakwalifikowane</c:v>
                </c:pt>
              </c:strCache>
            </c:strRef>
          </c:tx>
          <c:spPr>
            <a:solidFill>
              <a:srgbClr val="DB133C"/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rgbClr val="DB133C"/>
                    </a:solidFill>
                    <a:latin typeface="+mn-lt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Arkusz1!$N$20:$N$22</c:f>
              <c:strCache>
                <c:ptCount val="3"/>
                <c:pt idx="0">
                  <c:v>HS</c:v>
                </c:pt>
                <c:pt idx="1">
                  <c:v>NZ</c:v>
                </c:pt>
                <c:pt idx="2">
                  <c:v>ST</c:v>
                </c:pt>
              </c:strCache>
            </c:strRef>
          </c:cat>
          <c:val>
            <c:numRef>
              <c:f>Arkusz1!$P$20:$P$22</c:f>
              <c:numCache>
                <c:formatCode>General</c:formatCode>
                <c:ptCount val="3"/>
                <c:pt idx="0">
                  <c:v>594</c:v>
                </c:pt>
                <c:pt idx="1">
                  <c:v>537</c:v>
                </c:pt>
                <c:pt idx="2">
                  <c:v>673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0756352"/>
        <c:axId val="95058112"/>
      </c:barChart>
      <c:catAx>
        <c:axId val="707563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 b="1">
                <a:solidFill>
                  <a:srgbClr val="000000"/>
                </a:solidFill>
              </a:defRPr>
            </a:pPr>
            <a:endParaRPr lang="pl-PL"/>
          </a:p>
        </c:txPr>
        <c:crossAx val="95058112"/>
        <c:crosses val="autoZero"/>
        <c:auto val="1"/>
        <c:lblAlgn val="ctr"/>
        <c:lblOffset val="100"/>
        <c:noMultiLvlLbl val="0"/>
      </c:catAx>
      <c:valAx>
        <c:axId val="950581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075635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>
              <a:solidFill>
                <a:srgbClr val="000000"/>
              </a:solidFill>
            </a:defRPr>
          </a:pPr>
          <a:endParaRPr lang="pl-P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033552819527988E-2"/>
          <c:y val="9.555736497114356E-2"/>
          <c:w val="0.59927765962512103"/>
          <c:h val="0.88314602471070469"/>
        </c:manualLayout>
      </c:layout>
      <c:doughnut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1"/>
            <c:explosion val="20"/>
            <c:spPr>
              <a:solidFill>
                <a:srgbClr val="DB133C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bubble3D val="1"/>
            <c:spPr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rgbClr val="FFC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6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2"/>
              <c:layout>
                <c:manualLayout>
                  <c:x val="-9.0086293411886214E-3"/>
                  <c:y val="4.641297165811986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1.574725824114781E-2"/>
                  <c:y val="6.961945748717978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3.1494516482295618E-3"/>
                  <c:y val="-5.337491740683783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Arkusz1!$A$2:$A$6</c:f>
              <c:strCache>
                <c:ptCount val="5"/>
                <c:pt idx="0">
                  <c:v>Narodowe Centrum Nauki</c:v>
                </c:pt>
                <c:pt idx="1">
                  <c:v>Narodowe Centrum Badań i Rozwoju</c:v>
                </c:pt>
                <c:pt idx="2">
                  <c:v>Współpraca naukowa z zagranicą </c:v>
                </c:pt>
                <c:pt idx="3">
                  <c:v>Działalność statutowa</c:v>
                </c:pt>
                <c:pt idx="4">
                  <c:v>Inne</c:v>
                </c:pt>
              </c:strCache>
            </c:strRef>
          </c:cat>
          <c:val>
            <c:numRef>
              <c:f>Arkusz1!$B$2:$B$6</c:f>
              <c:numCache>
                <c:formatCode>#,##0</c:formatCode>
                <c:ptCount val="5"/>
                <c:pt idx="0">
                  <c:v>885000000</c:v>
                </c:pt>
                <c:pt idx="1">
                  <c:v>2661062000</c:v>
                </c:pt>
                <c:pt idx="2">
                  <c:v>277473000</c:v>
                </c:pt>
                <c:pt idx="3">
                  <c:v>2408694000</c:v>
                </c:pt>
                <c:pt idx="4">
                  <c:v>326921000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egendEntry>
        <c:idx val="0"/>
        <c:txPr>
          <a:bodyPr/>
          <a:lstStyle/>
          <a:p>
            <a:pPr>
              <a:defRPr sz="1400" b="1" baseline="0">
                <a:latin typeface="Arial" pitchFamily="34" charset="0"/>
                <a:cs typeface="Arial" pitchFamily="34" charset="0"/>
              </a:defRPr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sz="1400" b="1" baseline="0">
                <a:latin typeface="Arial" pitchFamily="34" charset="0"/>
                <a:cs typeface="Arial" pitchFamily="34" charset="0"/>
              </a:defRPr>
            </a:pPr>
            <a:endParaRPr lang="pl-PL"/>
          </a:p>
        </c:txPr>
      </c:legendEntry>
      <c:legendEntry>
        <c:idx val="2"/>
        <c:txPr>
          <a:bodyPr/>
          <a:lstStyle/>
          <a:p>
            <a:pPr>
              <a:defRPr sz="1400" b="1" baseline="0">
                <a:latin typeface="Arial" pitchFamily="34" charset="0"/>
                <a:cs typeface="Arial" pitchFamily="34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65873030612339656"/>
          <c:y val="3.7667232880557129E-2"/>
          <c:w val="0.33562813457234908"/>
          <c:h val="0.95537082137072493"/>
        </c:manualLayout>
      </c:layout>
      <c:overlay val="0"/>
      <c:txPr>
        <a:bodyPr/>
        <a:lstStyle/>
        <a:p>
          <a:pPr>
            <a:defRPr sz="1400" b="1" baseline="0">
              <a:latin typeface="Arial" pitchFamily="34" charset="0"/>
              <a:cs typeface="Arial" pitchFamily="34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5290" cy="496570"/>
          </a:xfrm>
          <a:prstGeom prst="rect">
            <a:avLst/>
          </a:prstGeom>
        </p:spPr>
        <p:txBody>
          <a:bodyPr vert="horz" lIns="91833" tIns="45917" rIns="91833" bIns="45917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63034" y="3"/>
            <a:ext cx="2955290" cy="496570"/>
          </a:xfrm>
          <a:prstGeom prst="rect">
            <a:avLst/>
          </a:prstGeom>
        </p:spPr>
        <p:txBody>
          <a:bodyPr vert="horz" lIns="91833" tIns="45917" rIns="91833" bIns="45917" rtlCol="0"/>
          <a:lstStyle>
            <a:lvl1pPr algn="r">
              <a:defRPr sz="1200"/>
            </a:lvl1pPr>
          </a:lstStyle>
          <a:p>
            <a:fld id="{58E22BC2-456D-4770-9B39-38E044463A7D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9433109"/>
            <a:ext cx="2955290" cy="496570"/>
          </a:xfrm>
          <a:prstGeom prst="rect">
            <a:avLst/>
          </a:prstGeom>
        </p:spPr>
        <p:txBody>
          <a:bodyPr vert="horz" lIns="91833" tIns="45917" rIns="91833" bIns="45917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63034" y="9433109"/>
            <a:ext cx="2955290" cy="496570"/>
          </a:xfrm>
          <a:prstGeom prst="rect">
            <a:avLst/>
          </a:prstGeom>
        </p:spPr>
        <p:txBody>
          <a:bodyPr vert="horz" lIns="91833" tIns="45917" rIns="91833" bIns="45917" rtlCol="0" anchor="b"/>
          <a:lstStyle>
            <a:lvl1pPr algn="r">
              <a:defRPr sz="1200"/>
            </a:lvl1pPr>
          </a:lstStyle>
          <a:p>
            <a:fld id="{E59B7362-8829-4FB0-BD45-4CB94264EA6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1852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5290" cy="496570"/>
          </a:xfrm>
          <a:prstGeom prst="rect">
            <a:avLst/>
          </a:prstGeom>
        </p:spPr>
        <p:txBody>
          <a:bodyPr vert="horz" lIns="91833" tIns="45917" rIns="91833" bIns="45917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63034" y="3"/>
            <a:ext cx="2955290" cy="496570"/>
          </a:xfrm>
          <a:prstGeom prst="rect">
            <a:avLst/>
          </a:prstGeom>
        </p:spPr>
        <p:txBody>
          <a:bodyPr vert="horz" lIns="91833" tIns="45917" rIns="91833" bIns="45917" rtlCol="0"/>
          <a:lstStyle>
            <a:lvl1pPr algn="r">
              <a:defRPr sz="1200"/>
            </a:lvl1pPr>
          </a:lstStyle>
          <a:p>
            <a:fld id="{0E008F9E-EA65-47FC-A85A-50426F98651E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33" tIns="45917" rIns="91833" bIns="45917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1991" y="4717416"/>
            <a:ext cx="5455920" cy="4469130"/>
          </a:xfrm>
          <a:prstGeom prst="rect">
            <a:avLst/>
          </a:prstGeom>
        </p:spPr>
        <p:txBody>
          <a:bodyPr vert="horz" lIns="91833" tIns="45917" rIns="91833" bIns="45917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433109"/>
            <a:ext cx="2955290" cy="496570"/>
          </a:xfrm>
          <a:prstGeom prst="rect">
            <a:avLst/>
          </a:prstGeom>
        </p:spPr>
        <p:txBody>
          <a:bodyPr vert="horz" lIns="91833" tIns="45917" rIns="91833" bIns="45917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63034" y="9433109"/>
            <a:ext cx="2955290" cy="496570"/>
          </a:xfrm>
          <a:prstGeom prst="rect">
            <a:avLst/>
          </a:prstGeom>
        </p:spPr>
        <p:txBody>
          <a:bodyPr vert="horz" lIns="91833" tIns="45917" rIns="91833" bIns="45917" rtlCol="0" anchor="b"/>
          <a:lstStyle>
            <a:lvl1pPr algn="r">
              <a:defRPr sz="1200"/>
            </a:lvl1pPr>
          </a:lstStyle>
          <a:p>
            <a:fld id="{CE58369A-83B6-447E-B16F-DBD42D13702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5309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E8EC0-B1EB-40A2-83AE-69022B805F88}" type="slidenum">
              <a:rPr lang="pl-PL" smtClean="0">
                <a:solidFill>
                  <a:prstClr val="black"/>
                </a:solidFill>
              </a:rPr>
              <a:pPr/>
              <a:t>1</a:t>
            </a:fld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943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9F4DE-88A2-47CA-A36C-C65D56A29CCE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753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264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066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1315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Tytuł prezentacji</a:t>
            </a:r>
          </a:p>
        </p:txBody>
      </p:sp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5517232"/>
            <a:ext cx="7704138" cy="431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2000" b="1" baseline="0"/>
            </a:lvl1pPr>
          </a:lstStyle>
          <a:p>
            <a:pPr lvl="0"/>
            <a:r>
              <a:rPr lang="pl-PL" dirty="0" smtClean="0"/>
              <a:t>Imię i nazwisko lub data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715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prezenta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buClr>
                <a:srgbClr val="DB133C"/>
              </a:buClr>
              <a:buFont typeface="+mj-lt"/>
              <a:buAutoNum type="arabicPeriod"/>
              <a:defRPr sz="2800">
                <a:solidFill>
                  <a:srgbClr val="58585A"/>
                </a:solidFill>
              </a:defRPr>
            </a:lvl1pPr>
            <a:lvl2pPr marL="914400" indent="-376238">
              <a:buClr>
                <a:srgbClr val="DB133C"/>
              </a:buClr>
              <a:buFont typeface="Wingdings" pitchFamily="2" charset="2"/>
              <a:buChar char="§"/>
              <a:tabLst>
                <a:tab pos="985838" algn="l"/>
              </a:tabLst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833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8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423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1" name="Symbol zastępczy zawartości 2"/>
          <p:cNvSpPr>
            <a:spLocks noGrp="1"/>
          </p:cNvSpPr>
          <p:nvPr>
            <p:ph sz="half" idx="14"/>
          </p:nvPr>
        </p:nvSpPr>
        <p:spPr>
          <a:xfrm>
            <a:off x="457200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5"/>
          </p:nvPr>
        </p:nvSpPr>
        <p:spPr>
          <a:xfrm>
            <a:off x="4644008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57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5616" y="1402432"/>
            <a:ext cx="6912768" cy="4114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58585A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517232"/>
            <a:ext cx="5486400" cy="6549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solidFill>
                  <a:srgbClr val="5858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Opis</a:t>
            </a:r>
          </a:p>
        </p:txBody>
      </p:sp>
      <p:sp>
        <p:nvSpPr>
          <p:cNvPr id="8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9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4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3892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tat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 baseline="0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47305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Tytuł prezentacji</a:t>
            </a:r>
          </a:p>
        </p:txBody>
      </p:sp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5517232"/>
            <a:ext cx="7704138" cy="431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2000" b="1" baseline="0"/>
            </a:lvl1pPr>
          </a:lstStyle>
          <a:p>
            <a:pPr lvl="0"/>
            <a:r>
              <a:rPr lang="pl-PL" dirty="0" smtClean="0"/>
              <a:t>Imię i nazwisko lub data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323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prezenta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buClr>
                <a:srgbClr val="DB133C"/>
              </a:buClr>
              <a:buFont typeface="+mj-lt"/>
              <a:buAutoNum type="arabicPeriod"/>
              <a:defRPr sz="2800">
                <a:solidFill>
                  <a:srgbClr val="58585A"/>
                </a:solidFill>
              </a:defRPr>
            </a:lvl1pPr>
            <a:lvl2pPr marL="914400" indent="-376238">
              <a:buClr>
                <a:srgbClr val="DB133C"/>
              </a:buClr>
              <a:buFont typeface="Wingdings" pitchFamily="2" charset="2"/>
              <a:buChar char="§"/>
              <a:tabLst>
                <a:tab pos="985838" algn="l"/>
              </a:tabLst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Kraków 5.06.2012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576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465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8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4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Kraków 5.06.2012</a:t>
            </a:r>
          </a:p>
        </p:txBody>
      </p:sp>
    </p:spTree>
    <p:extLst>
      <p:ext uri="{BB962C8B-B14F-4D97-AF65-F5344CB8AC3E}">
        <p14:creationId xmlns:p14="http://schemas.microsoft.com/office/powerpoint/2010/main" val="131386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Kraków 5.06.2012</a:t>
            </a:r>
            <a:endParaRPr lang="pl-PL" dirty="0"/>
          </a:p>
        </p:txBody>
      </p:sp>
      <p:sp>
        <p:nvSpPr>
          <p:cNvPr id="11" name="Symbol zastępczy zawartości 2"/>
          <p:cNvSpPr>
            <a:spLocks noGrp="1"/>
          </p:cNvSpPr>
          <p:nvPr>
            <p:ph sz="half" idx="14"/>
          </p:nvPr>
        </p:nvSpPr>
        <p:spPr>
          <a:xfrm>
            <a:off x="457200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5"/>
          </p:nvPr>
        </p:nvSpPr>
        <p:spPr>
          <a:xfrm>
            <a:off x="4644008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588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5616" y="1402432"/>
            <a:ext cx="6912768" cy="4114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58585A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517232"/>
            <a:ext cx="5486400" cy="6549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solidFill>
                  <a:srgbClr val="5858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Opis</a:t>
            </a:r>
          </a:p>
        </p:txBody>
      </p:sp>
      <p:sp>
        <p:nvSpPr>
          <p:cNvPr id="8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9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4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Kraków 5.06.2012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168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tat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 baseline="0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3014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364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729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963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031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994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122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7925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419EE-3CC4-41DA-9638-A9158AB3C8DF}" type="datetimeFigureOut">
              <a:rPr lang="pl-PL" smtClean="0"/>
              <a:pPr/>
              <a:t>2014-12-05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D5302-AFEF-4B21-A2E1-F8A17E51880C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336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968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DB133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773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DB133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0" y="2551837"/>
            <a:ext cx="9144000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175" algn="ctr" defTabSz="1616075"/>
            <a:r>
              <a:rPr lang="pl-PL" sz="3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Narodowe Centrum Nauki</a:t>
            </a:r>
          </a:p>
          <a:p>
            <a:pPr marL="3175" algn="ctr" defTabSz="1616075"/>
            <a:r>
              <a:rPr lang="pl-PL" sz="3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systemie finansowania nauki w Polsce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1907704" y="4797152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000000"/>
                </a:solidFill>
              </a:rPr>
              <a:t>XVIII </a:t>
            </a:r>
            <a:r>
              <a:rPr lang="pl-PL" b="1" dirty="0" smtClean="0">
                <a:solidFill>
                  <a:srgbClr val="000000"/>
                </a:solidFill>
              </a:rPr>
              <a:t>Konferencja </a:t>
            </a:r>
            <a:br>
              <a:rPr lang="pl-PL" b="1" dirty="0" smtClean="0">
                <a:solidFill>
                  <a:srgbClr val="000000"/>
                </a:solidFill>
              </a:rPr>
            </a:br>
            <a:r>
              <a:rPr lang="pl-PL" b="1" dirty="0" smtClean="0">
                <a:solidFill>
                  <a:srgbClr val="000000"/>
                </a:solidFill>
              </a:rPr>
              <a:t>Kolegium </a:t>
            </a:r>
            <a:r>
              <a:rPr lang="pl-PL" b="1" dirty="0">
                <a:solidFill>
                  <a:srgbClr val="000000"/>
                </a:solidFill>
              </a:rPr>
              <a:t>Prorektorów ds. Nauki i Rozwoju Publicznych Wyższych Szkół </a:t>
            </a:r>
            <a:r>
              <a:rPr lang="pl-PL" b="1" dirty="0" smtClean="0">
                <a:solidFill>
                  <a:srgbClr val="000000"/>
                </a:solidFill>
              </a:rPr>
              <a:t>Technicznych</a:t>
            </a:r>
          </a:p>
          <a:p>
            <a:pPr algn="ctr"/>
            <a:r>
              <a:rPr lang="pl-PL" b="1" dirty="0" smtClean="0">
                <a:solidFill>
                  <a:srgbClr val="000000"/>
                </a:solidFill>
              </a:rPr>
              <a:t>Poznań, 27-28 </a:t>
            </a:r>
            <a:r>
              <a:rPr lang="pl-PL" b="1" dirty="0">
                <a:solidFill>
                  <a:srgbClr val="000000"/>
                </a:solidFill>
              </a:rPr>
              <a:t>listopada 2014 r.</a:t>
            </a:r>
          </a:p>
        </p:txBody>
      </p:sp>
    </p:spTree>
    <p:extLst>
      <p:ext uri="{BB962C8B-B14F-4D97-AF65-F5344CB8AC3E}">
        <p14:creationId xmlns:p14="http://schemas.microsoft.com/office/powerpoint/2010/main" val="54566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10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115616" y="188640"/>
            <a:ext cx="5101076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 regulacji wynagrodzeń </a:t>
            </a: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 </a:t>
            </a:r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projektach badawczych NCN</a:t>
            </a:r>
          </a:p>
        </p:txBody>
      </p:sp>
      <p:sp>
        <p:nvSpPr>
          <p:cNvPr id="7" name="Symbol zastępczy zawartości 7"/>
          <p:cNvSpPr>
            <a:spLocks noGrp="1"/>
          </p:cNvSpPr>
          <p:nvPr>
            <p:ph idx="4294967295"/>
          </p:nvPr>
        </p:nvSpPr>
        <p:spPr>
          <a:xfrm>
            <a:off x="460624" y="1341438"/>
            <a:ext cx="8215064" cy="4823866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 startAt="4"/>
            </a:pPr>
            <a:r>
              <a:rPr lang="pl-PL" sz="1800" b="1" dirty="0">
                <a:solidFill>
                  <a:srgbClr val="000000"/>
                </a:solidFill>
              </a:rPr>
              <a:t>Sugerowane wynagrodzenie </a:t>
            </a:r>
            <a:r>
              <a:rPr lang="pl-PL" sz="1800" b="1" dirty="0" smtClean="0">
                <a:solidFill>
                  <a:srgbClr val="000000"/>
                </a:solidFill>
              </a:rPr>
              <a:t>roczne* w punktach </a:t>
            </a:r>
            <a:r>
              <a:rPr lang="pl-PL" sz="1800" b="1" dirty="0">
                <a:solidFill>
                  <a:srgbClr val="000000"/>
                </a:solidFill>
              </a:rPr>
              <a:t>2a i 2b </a:t>
            </a:r>
            <a:r>
              <a:rPr lang="pl-PL" sz="1800" b="1" dirty="0" smtClean="0">
                <a:solidFill>
                  <a:srgbClr val="000000"/>
                </a:solidFill>
              </a:rPr>
              <a:t>to:</a:t>
            </a:r>
          </a:p>
          <a:p>
            <a:pPr marL="546100" lvl="0" indent="-18415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tabLst>
                <a:tab pos="446088" algn="l"/>
              </a:tabLst>
            </a:pPr>
            <a:r>
              <a:rPr lang="pl-PL" sz="1800" b="1" dirty="0" smtClean="0">
                <a:solidFill>
                  <a:srgbClr val="DB133C"/>
                </a:solidFill>
              </a:rPr>
              <a:t>150 tys. </a:t>
            </a:r>
            <a:r>
              <a:rPr lang="pl-PL" sz="1800" b="1" dirty="0">
                <a:solidFill>
                  <a:srgbClr val="DB133C"/>
                </a:solidFill>
              </a:rPr>
              <a:t>zł</a:t>
            </a:r>
            <a:r>
              <a:rPr lang="pl-PL" sz="1800" b="1" dirty="0">
                <a:solidFill>
                  <a:srgbClr val="000000"/>
                </a:solidFill>
              </a:rPr>
              <a:t> dla profesora, </a:t>
            </a:r>
            <a:endParaRPr lang="pl-PL" sz="1800" b="1" dirty="0" smtClean="0">
              <a:solidFill>
                <a:srgbClr val="000000"/>
              </a:solidFill>
            </a:endParaRPr>
          </a:p>
          <a:p>
            <a:pPr marL="546100" lvl="0" indent="-18415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tabLst>
                <a:tab pos="446088" algn="l"/>
              </a:tabLst>
            </a:pPr>
            <a:r>
              <a:rPr lang="pl-PL" sz="1800" b="1" dirty="0" smtClean="0">
                <a:solidFill>
                  <a:srgbClr val="DB133C"/>
                </a:solidFill>
              </a:rPr>
              <a:t>115 tys. </a:t>
            </a:r>
            <a:r>
              <a:rPr lang="pl-PL" sz="1800" b="1" dirty="0">
                <a:solidFill>
                  <a:srgbClr val="DB133C"/>
                </a:solidFill>
              </a:rPr>
              <a:t>zł </a:t>
            </a:r>
            <a:r>
              <a:rPr lang="pl-PL" sz="1800" b="1" dirty="0">
                <a:solidFill>
                  <a:srgbClr val="000000"/>
                </a:solidFill>
              </a:rPr>
              <a:t>dla </a:t>
            </a:r>
            <a:r>
              <a:rPr lang="pl-PL" sz="1800" b="1" dirty="0" smtClean="0">
                <a:solidFill>
                  <a:srgbClr val="000000"/>
                </a:solidFill>
              </a:rPr>
              <a:t>doktora habilitowanego,</a:t>
            </a:r>
          </a:p>
          <a:p>
            <a:pPr marL="546100" lvl="0" indent="-18415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tabLst>
                <a:tab pos="446088" algn="l"/>
              </a:tabLst>
            </a:pPr>
            <a:r>
              <a:rPr lang="pl-PL" sz="1800" b="1" dirty="0" smtClean="0">
                <a:solidFill>
                  <a:srgbClr val="DB133C"/>
                </a:solidFill>
              </a:rPr>
              <a:t>85 tys. </a:t>
            </a:r>
            <a:r>
              <a:rPr lang="pl-PL" sz="1800" b="1" dirty="0">
                <a:solidFill>
                  <a:srgbClr val="DB133C"/>
                </a:solidFill>
              </a:rPr>
              <a:t>zł </a:t>
            </a:r>
            <a:r>
              <a:rPr lang="pl-PL" sz="1800" b="1" dirty="0">
                <a:solidFill>
                  <a:srgbClr val="000000"/>
                </a:solidFill>
              </a:rPr>
              <a:t>dla </a:t>
            </a:r>
            <a:r>
              <a:rPr lang="pl-PL" sz="1800" b="1" dirty="0" smtClean="0">
                <a:solidFill>
                  <a:srgbClr val="000000"/>
                </a:solidFill>
              </a:rPr>
              <a:t>doktora.</a:t>
            </a: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endParaRPr lang="pl-PL" sz="1800" b="1" dirty="0">
              <a:solidFill>
                <a:srgbClr val="000000"/>
              </a:solidFill>
            </a:endParaRP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W szczególnych przypadkach wynagrodzenie </a:t>
            </a:r>
            <a:r>
              <a:rPr lang="pl-PL" sz="1800" b="1" dirty="0" smtClean="0">
                <a:solidFill>
                  <a:srgbClr val="DB133C"/>
                </a:solidFill>
              </a:rPr>
              <a:t>może </a:t>
            </a:r>
            <a:r>
              <a:rPr lang="pl-PL" sz="1800" b="1" dirty="0">
                <a:solidFill>
                  <a:srgbClr val="DB133C"/>
                </a:solidFill>
              </a:rPr>
              <a:t>być </a:t>
            </a:r>
            <a:r>
              <a:rPr lang="pl-PL" sz="1800" b="1" dirty="0" smtClean="0">
                <a:solidFill>
                  <a:srgbClr val="DB133C"/>
                </a:solidFill>
              </a:rPr>
              <a:t>wyższe</a:t>
            </a:r>
            <a:r>
              <a:rPr lang="pl-PL" sz="1800" b="1" dirty="0" smtClean="0">
                <a:solidFill>
                  <a:srgbClr val="000000"/>
                </a:solidFill>
              </a:rPr>
              <a:t>. </a:t>
            </a:r>
            <a:r>
              <a:rPr lang="pl-PL" sz="1800" b="1" dirty="0" smtClean="0">
                <a:solidFill>
                  <a:srgbClr val="DB133C"/>
                </a:solidFill>
              </a:rPr>
              <a:t>Zwiększenie wynagrodzenia musi jednak </a:t>
            </a:r>
            <a:r>
              <a:rPr lang="pl-PL" sz="1800" b="1" dirty="0">
                <a:solidFill>
                  <a:srgbClr val="DB133C"/>
                </a:solidFill>
              </a:rPr>
              <a:t>zostać odpowiednio uzasadnione</a:t>
            </a:r>
            <a:r>
              <a:rPr lang="pl-PL" sz="1800" b="1" dirty="0">
                <a:solidFill>
                  <a:srgbClr val="000000"/>
                </a:solidFill>
              </a:rPr>
              <a:t>. </a:t>
            </a:r>
            <a:r>
              <a:rPr lang="pl-PL" sz="1800" b="1" dirty="0" smtClean="0">
                <a:solidFill>
                  <a:srgbClr val="000000"/>
                </a:solidFill>
              </a:rPr>
              <a:t>Powyższe stawki nie dotyczą konkursu FUGA.</a:t>
            </a: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 algn="r">
              <a:spcBef>
                <a:spcPts val="0"/>
              </a:spcBef>
              <a:buClr>
                <a:srgbClr val="DB133C"/>
              </a:buClr>
              <a:buNone/>
            </a:pPr>
            <a:endParaRPr lang="pl-PL" sz="1600" i="1" dirty="0" smtClean="0"/>
          </a:p>
          <a:p>
            <a:pPr marL="0" lvl="0" indent="0" algn="r">
              <a:spcBef>
                <a:spcPts val="0"/>
              </a:spcBef>
              <a:buClr>
                <a:srgbClr val="DB133C"/>
              </a:buClr>
              <a:buNone/>
            </a:pPr>
            <a:endParaRPr lang="pl-PL" sz="1600" i="1" dirty="0" smtClean="0"/>
          </a:p>
          <a:p>
            <a:pPr marL="0" lvl="0" indent="0" algn="r">
              <a:spcBef>
                <a:spcPts val="0"/>
              </a:spcBef>
              <a:buClr>
                <a:srgbClr val="DB133C"/>
              </a:buClr>
              <a:buNone/>
            </a:pPr>
            <a:endParaRPr lang="pl-PL" sz="1600" i="1" dirty="0"/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r>
              <a:rPr lang="pl-PL" sz="1600" i="1" dirty="0" smtClean="0"/>
              <a:t>* Kwoty </a:t>
            </a:r>
            <a:r>
              <a:rPr lang="pl-PL" sz="1600" i="1" dirty="0"/>
              <a:t>brutto </a:t>
            </a:r>
            <a:r>
              <a:rPr lang="pl-PL" sz="1600" i="1" dirty="0" err="1"/>
              <a:t>brutto</a:t>
            </a:r>
            <a:r>
              <a:rPr lang="pl-PL" sz="1600" i="1" dirty="0"/>
              <a:t>, obejmują wszystkie koszty </a:t>
            </a:r>
            <a:r>
              <a:rPr lang="pl-PL" sz="1600" i="1" dirty="0" smtClean="0"/>
              <a:t>etatu.</a:t>
            </a:r>
            <a:endParaRPr lang="pl-PL" sz="1600" i="1" dirty="0"/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16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11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115616" y="188640"/>
            <a:ext cx="5101076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 regulacji wynagrodzeń </a:t>
            </a: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 </a:t>
            </a:r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projektach badawczych NCN</a:t>
            </a:r>
          </a:p>
        </p:txBody>
      </p:sp>
      <p:sp>
        <p:nvSpPr>
          <p:cNvPr id="7" name="Symbol zastępczy zawartości 7"/>
          <p:cNvSpPr>
            <a:spLocks noGrp="1"/>
          </p:cNvSpPr>
          <p:nvPr>
            <p:ph idx="4294967295"/>
          </p:nvPr>
        </p:nvSpPr>
        <p:spPr>
          <a:xfrm>
            <a:off x="460624" y="1341438"/>
            <a:ext cx="8215064" cy="467658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 startAt="5"/>
            </a:pPr>
            <a:r>
              <a:rPr lang="pl-PL" sz="1800" b="1" dirty="0">
                <a:solidFill>
                  <a:srgbClr val="DB133C"/>
                </a:solidFill>
              </a:rPr>
              <a:t>Dodatkowe wynagrodzenie</a:t>
            </a:r>
            <a:r>
              <a:rPr lang="pl-PL" sz="1800" b="1" dirty="0">
                <a:solidFill>
                  <a:srgbClr val="000000"/>
                </a:solidFill>
              </a:rPr>
              <a:t> można pobierać na podstawie </a:t>
            </a:r>
            <a:r>
              <a:rPr lang="pl-PL" sz="1800" b="1" dirty="0">
                <a:solidFill>
                  <a:srgbClr val="DB133C"/>
                </a:solidFill>
              </a:rPr>
              <a:t>umowy </a:t>
            </a:r>
            <a:r>
              <a:rPr lang="pl-PL" sz="1800" b="1" dirty="0" smtClean="0">
                <a:solidFill>
                  <a:srgbClr val="DB133C"/>
                </a:solidFill>
              </a:rPr>
              <a:t/>
            </a:r>
            <a:br>
              <a:rPr lang="pl-PL" sz="1800" b="1" dirty="0" smtClean="0">
                <a:solidFill>
                  <a:srgbClr val="DB133C"/>
                </a:solidFill>
              </a:rPr>
            </a:br>
            <a:r>
              <a:rPr lang="pl-PL" sz="1800" b="1" dirty="0" smtClean="0">
                <a:solidFill>
                  <a:srgbClr val="DB133C"/>
                </a:solidFill>
              </a:rPr>
              <a:t>o </a:t>
            </a:r>
            <a:r>
              <a:rPr lang="pl-PL" sz="1800" b="1" dirty="0">
                <a:solidFill>
                  <a:srgbClr val="DB133C"/>
                </a:solidFill>
              </a:rPr>
              <a:t>pracę</a:t>
            </a:r>
            <a:r>
              <a:rPr lang="pl-PL" sz="1800" b="1" dirty="0">
                <a:solidFill>
                  <a:srgbClr val="000000"/>
                </a:solidFill>
              </a:rPr>
              <a:t> lub </a:t>
            </a:r>
            <a:r>
              <a:rPr lang="pl-PL" sz="1800" b="1" dirty="0">
                <a:solidFill>
                  <a:srgbClr val="DB133C"/>
                </a:solidFill>
              </a:rPr>
              <a:t>umowy cywilnoprawnej</a:t>
            </a:r>
            <a:r>
              <a:rPr lang="pl-PL" sz="1800" b="1" dirty="0" smtClean="0">
                <a:solidFill>
                  <a:srgbClr val="000000"/>
                </a:solidFill>
              </a:rPr>
              <a:t>.</a:t>
            </a:r>
          </a:p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 startAt="5"/>
            </a:pPr>
            <a:r>
              <a:rPr lang="pl-PL" sz="1800" b="1" dirty="0">
                <a:solidFill>
                  <a:srgbClr val="000000"/>
                </a:solidFill>
              </a:rPr>
              <a:t>Kierownicy projektów mogą zaplanować </a:t>
            </a:r>
            <a:r>
              <a:rPr lang="pl-PL" sz="1800" b="1" dirty="0">
                <a:solidFill>
                  <a:srgbClr val="DB133C"/>
                </a:solidFill>
              </a:rPr>
              <a:t>dodatkowe wynagrodzenia </a:t>
            </a:r>
            <a:r>
              <a:rPr lang="pl-PL" sz="1800" b="1" dirty="0">
                <a:solidFill>
                  <a:srgbClr val="000000"/>
                </a:solidFill>
              </a:rPr>
              <a:t>miesięczne w </a:t>
            </a:r>
            <a:r>
              <a:rPr lang="pl-PL" sz="1800" b="1" dirty="0" smtClean="0">
                <a:solidFill>
                  <a:srgbClr val="000000"/>
                </a:solidFill>
              </a:rPr>
              <a:t>następującej maksymalnej wysokości</a:t>
            </a:r>
            <a:r>
              <a:rPr lang="pl-PL" sz="1800" b="1" dirty="0" smtClean="0">
                <a:solidFill>
                  <a:schemeClr val="tx1"/>
                </a:solidFill>
              </a:rPr>
              <a:t>*</a:t>
            </a:r>
            <a:r>
              <a:rPr lang="pl-PL" sz="1800" b="1" dirty="0" smtClean="0">
                <a:solidFill>
                  <a:srgbClr val="000000"/>
                </a:solidFill>
              </a:rPr>
              <a:t>:</a:t>
            </a:r>
            <a:endParaRPr lang="pl-PL" sz="1800" b="1" dirty="0">
              <a:solidFill>
                <a:srgbClr val="000000"/>
              </a:solidFill>
            </a:endParaRP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000000"/>
                </a:solidFill>
              </a:rPr>
              <a:t>MAESTRO: </a:t>
            </a:r>
            <a:r>
              <a:rPr lang="pl-PL" sz="1800" b="1" dirty="0" smtClean="0">
                <a:solidFill>
                  <a:srgbClr val="DB133C"/>
                </a:solidFill>
              </a:rPr>
              <a:t>7 tys. zł</a:t>
            </a:r>
            <a:r>
              <a:rPr lang="pl-PL" sz="1800" b="1" dirty="0" smtClean="0">
                <a:solidFill>
                  <a:srgbClr val="000000"/>
                </a:solidFill>
              </a:rPr>
              <a:t>;</a:t>
            </a:r>
            <a:endParaRPr lang="pl-PL" sz="1800" b="1" dirty="0">
              <a:solidFill>
                <a:srgbClr val="000000"/>
              </a:solidFill>
            </a:endParaRP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000000"/>
                </a:solidFill>
              </a:rPr>
              <a:t>SYMFONIA: </a:t>
            </a:r>
            <a:r>
              <a:rPr lang="pl-PL" sz="1800" b="1" dirty="0" smtClean="0">
                <a:solidFill>
                  <a:srgbClr val="DB133C"/>
                </a:solidFill>
              </a:rPr>
              <a:t>5 tys. zł</a:t>
            </a:r>
            <a:r>
              <a:rPr lang="pl-PL" sz="1800" b="1" dirty="0" smtClean="0">
                <a:solidFill>
                  <a:srgbClr val="000000"/>
                </a:solidFill>
              </a:rPr>
              <a:t>;</a:t>
            </a:r>
            <a:endParaRPr lang="pl-PL" sz="1800" b="1" dirty="0">
              <a:solidFill>
                <a:srgbClr val="000000"/>
              </a:solidFill>
            </a:endParaRP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000000"/>
                </a:solidFill>
              </a:rPr>
              <a:t>SONATA BIS: </a:t>
            </a:r>
            <a:r>
              <a:rPr lang="pl-PL" sz="1800" b="1" dirty="0" smtClean="0">
                <a:solidFill>
                  <a:srgbClr val="DB133C"/>
                </a:solidFill>
              </a:rPr>
              <a:t>3 tys. zł</a:t>
            </a:r>
            <a:r>
              <a:rPr lang="pl-PL" sz="1800" b="1" dirty="0" smtClean="0">
                <a:solidFill>
                  <a:srgbClr val="000000"/>
                </a:solidFill>
              </a:rPr>
              <a:t>;</a:t>
            </a:r>
            <a:endParaRPr lang="pl-PL" sz="1800" b="1" dirty="0">
              <a:solidFill>
                <a:srgbClr val="000000"/>
              </a:solidFill>
            </a:endParaRP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000000"/>
                </a:solidFill>
              </a:rPr>
              <a:t>OPUS, SONATA, HARMONIA, SYMFONIA (kierownicy </a:t>
            </a:r>
            <a:r>
              <a:rPr lang="pl-PL" sz="1800" b="1" dirty="0">
                <a:solidFill>
                  <a:srgbClr val="000000"/>
                </a:solidFill>
              </a:rPr>
              <a:t>zespołów): </a:t>
            </a:r>
            <a:r>
              <a:rPr lang="pl-PL" sz="1800" b="1" dirty="0" smtClean="0">
                <a:solidFill>
                  <a:srgbClr val="000000"/>
                </a:solidFill>
              </a:rPr>
              <a:t/>
            </a:r>
            <a:br>
              <a:rPr lang="pl-PL" sz="1800" b="1" dirty="0" smtClean="0">
                <a:solidFill>
                  <a:srgbClr val="000000"/>
                </a:solidFill>
              </a:rPr>
            </a:br>
            <a:r>
              <a:rPr lang="pl-PL" sz="1800" b="1" dirty="0" smtClean="0">
                <a:solidFill>
                  <a:srgbClr val="DB133C"/>
                </a:solidFill>
              </a:rPr>
              <a:t>2 tys. zł</a:t>
            </a:r>
            <a:r>
              <a:rPr lang="pl-PL" sz="1800" b="1" dirty="0" smtClean="0">
                <a:solidFill>
                  <a:srgbClr val="000000"/>
                </a:solidFill>
              </a:rPr>
              <a:t>;</a:t>
            </a:r>
            <a:endParaRPr lang="pl-PL" sz="1800" b="1" dirty="0">
              <a:solidFill>
                <a:srgbClr val="000000"/>
              </a:solidFill>
            </a:endParaRP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000000"/>
                </a:solidFill>
              </a:rPr>
              <a:t>PRELUDIUM: </a:t>
            </a:r>
            <a:r>
              <a:rPr lang="pl-PL" sz="1800" b="1" dirty="0" smtClean="0">
                <a:solidFill>
                  <a:srgbClr val="DB133C"/>
                </a:solidFill>
              </a:rPr>
              <a:t>1 tys. zł</a:t>
            </a:r>
            <a:r>
              <a:rPr lang="pl-PL" sz="1800" b="1" dirty="0">
                <a:solidFill>
                  <a:srgbClr val="000000"/>
                </a:solidFill>
              </a:rPr>
              <a:t>.</a:t>
            </a:r>
          </a:p>
          <a:p>
            <a:pPr marL="36195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>
                <a:solidFill>
                  <a:srgbClr val="000000"/>
                </a:solidFill>
              </a:rPr>
              <a:t>W przypadku </a:t>
            </a:r>
            <a:r>
              <a:rPr lang="pl-PL" sz="1800" b="1" dirty="0">
                <a:solidFill>
                  <a:srgbClr val="DB133C"/>
                </a:solidFill>
              </a:rPr>
              <a:t>zatrudnienia kierownika na podstawie umowy o pracę na pełny </a:t>
            </a:r>
            <a:r>
              <a:rPr lang="pl-PL" sz="1800" b="1" dirty="0" smtClean="0">
                <a:solidFill>
                  <a:srgbClr val="DB133C"/>
                </a:solidFill>
              </a:rPr>
              <a:t>etat</a:t>
            </a:r>
            <a:r>
              <a:rPr lang="pl-PL" sz="1800" b="1" dirty="0" smtClean="0">
                <a:solidFill>
                  <a:srgbClr val="000000"/>
                </a:solidFill>
              </a:rPr>
              <a:t> </a:t>
            </a:r>
            <a:r>
              <a:rPr lang="pl-PL" sz="1800" b="1" dirty="0">
                <a:solidFill>
                  <a:srgbClr val="000000"/>
                </a:solidFill>
              </a:rPr>
              <a:t>w </a:t>
            </a:r>
            <a:r>
              <a:rPr lang="pl-PL" sz="1800" b="1" dirty="0" smtClean="0">
                <a:solidFill>
                  <a:srgbClr val="000000"/>
                </a:solidFill>
              </a:rPr>
              <a:t>jakimkolwiek projekcie NCN, </a:t>
            </a:r>
            <a:r>
              <a:rPr lang="pl-PL" sz="1800" b="1" dirty="0">
                <a:solidFill>
                  <a:srgbClr val="DB133C"/>
                </a:solidFill>
              </a:rPr>
              <a:t>kwota ta wynosi 0</a:t>
            </a:r>
            <a:r>
              <a:rPr lang="pl-PL" sz="1800" b="1" dirty="0" smtClean="0">
                <a:solidFill>
                  <a:srgbClr val="000000"/>
                </a:solidFill>
              </a:rPr>
              <a:t>.</a:t>
            </a:r>
          </a:p>
          <a:p>
            <a:pPr marL="361950" indent="0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600" i="1" dirty="0"/>
              <a:t>* Kwoty brutto </a:t>
            </a:r>
            <a:r>
              <a:rPr lang="pl-PL" sz="1600" i="1" dirty="0" err="1"/>
              <a:t>brutto</a:t>
            </a:r>
            <a:r>
              <a:rPr lang="pl-PL" sz="1600" i="1" dirty="0"/>
              <a:t>, obejmują wszystkie koszty etatu.</a:t>
            </a:r>
          </a:p>
          <a:p>
            <a:pPr marL="36195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endParaRPr lang="pl-PL" sz="1800" b="1" dirty="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70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12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115616" y="188640"/>
            <a:ext cx="5264583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 regulacji w sprawie </a:t>
            </a:r>
            <a:b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wynagrodzeń w projektach NCN</a:t>
            </a:r>
          </a:p>
        </p:txBody>
      </p:sp>
      <p:sp>
        <p:nvSpPr>
          <p:cNvPr id="7" name="Symbol zastępczy zawartości 7"/>
          <p:cNvSpPr>
            <a:spLocks noGrp="1"/>
          </p:cNvSpPr>
          <p:nvPr>
            <p:ph idx="4294967295"/>
          </p:nvPr>
        </p:nvSpPr>
        <p:spPr>
          <a:xfrm>
            <a:off x="460624" y="1341438"/>
            <a:ext cx="8215064" cy="4676583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1950" lvl="0" indent="-36195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DB133C"/>
                </a:solidFill>
              </a:rPr>
              <a:t>7. Maksymalną </a:t>
            </a:r>
            <a:r>
              <a:rPr lang="pl-PL" sz="1800" b="1" dirty="0">
                <a:solidFill>
                  <a:srgbClr val="DB133C"/>
                </a:solidFill>
              </a:rPr>
              <a:t>wysokość budżetu projektu</a:t>
            </a:r>
            <a:r>
              <a:rPr lang="pl-PL" sz="1800" b="1" dirty="0">
                <a:solidFill>
                  <a:srgbClr val="000000"/>
                </a:solidFill>
              </a:rPr>
              <a:t> w punkcie dodatkowych wynagrodzeń </a:t>
            </a:r>
            <a:r>
              <a:rPr lang="pl-PL" sz="1800" b="1" dirty="0" smtClean="0">
                <a:solidFill>
                  <a:srgbClr val="000000"/>
                </a:solidFill>
              </a:rPr>
              <a:t>oblicza się następująco </a:t>
            </a:r>
            <a:r>
              <a:rPr lang="pl-PL" sz="1800" b="1" dirty="0">
                <a:solidFill>
                  <a:srgbClr val="000000"/>
                </a:solidFill>
              </a:rPr>
              <a:t>(kwoty brutto </a:t>
            </a:r>
            <a:r>
              <a:rPr lang="pl-PL" sz="1800" b="1" dirty="0" smtClean="0">
                <a:solidFill>
                  <a:srgbClr val="000000"/>
                </a:solidFill>
              </a:rPr>
              <a:t>brutto</a:t>
            </a:r>
            <a:r>
              <a:rPr lang="pl-PL" sz="1800" b="1" dirty="0" smtClean="0">
                <a:solidFill>
                  <a:schemeClr val="tx1"/>
                </a:solidFill>
              </a:rPr>
              <a:t>*</a:t>
            </a:r>
            <a:r>
              <a:rPr lang="pl-PL" sz="1800" b="1" dirty="0" smtClean="0">
                <a:solidFill>
                  <a:srgbClr val="000000"/>
                </a:solidFill>
              </a:rPr>
              <a:t>):</a:t>
            </a:r>
            <a:endParaRPr lang="pl-PL" sz="1800" b="1" dirty="0">
              <a:solidFill>
                <a:srgbClr val="000000"/>
              </a:solidFill>
            </a:endParaRP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000000"/>
                </a:solidFill>
              </a:rPr>
              <a:t>w konkursach MAESTRO, OPUS, SONATA, SONATA BIS: </a:t>
            </a:r>
            <a:r>
              <a:rPr lang="pl-PL" sz="1800" b="1" dirty="0">
                <a:solidFill>
                  <a:srgbClr val="DB133C"/>
                </a:solidFill>
              </a:rPr>
              <a:t>x(</a:t>
            </a:r>
            <a:r>
              <a:rPr lang="pl-PL" sz="1800" b="1" dirty="0" err="1">
                <a:solidFill>
                  <a:srgbClr val="DB133C"/>
                </a:solidFill>
              </a:rPr>
              <a:t>y+z</a:t>
            </a:r>
            <a:r>
              <a:rPr lang="pl-PL" sz="1800" b="1" dirty="0">
                <a:solidFill>
                  <a:srgbClr val="DB133C"/>
                </a:solidFill>
              </a:rPr>
              <a:t>)</a:t>
            </a:r>
            <a:r>
              <a:rPr lang="pl-PL" sz="1800" b="1" dirty="0">
                <a:solidFill>
                  <a:srgbClr val="000000"/>
                </a:solidFill>
              </a:rPr>
              <a:t>,</a:t>
            </a: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000000"/>
                </a:solidFill>
              </a:rPr>
              <a:t>w konkursach HARMONIA, PRELUDIUM: </a:t>
            </a:r>
            <a:r>
              <a:rPr lang="pl-PL" sz="1800" b="1" dirty="0" err="1">
                <a:solidFill>
                  <a:srgbClr val="DB133C"/>
                </a:solidFill>
              </a:rPr>
              <a:t>xy</a:t>
            </a:r>
            <a:r>
              <a:rPr lang="pl-PL" sz="1800" b="1" dirty="0">
                <a:solidFill>
                  <a:srgbClr val="000000"/>
                </a:solidFill>
              </a:rPr>
              <a:t>,</a:t>
            </a: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000000"/>
                </a:solidFill>
              </a:rPr>
              <a:t>w konkursie SYMFONIA: </a:t>
            </a:r>
            <a:r>
              <a:rPr lang="pl-PL" sz="1800" b="1" dirty="0">
                <a:solidFill>
                  <a:srgbClr val="DB133C"/>
                </a:solidFill>
              </a:rPr>
              <a:t>x((5+z1 )+(2+z2)+...+(2+zk))</a:t>
            </a:r>
            <a:r>
              <a:rPr lang="pl-PL" sz="1800" b="1" dirty="0">
                <a:solidFill>
                  <a:srgbClr val="000000"/>
                </a:solidFill>
              </a:rPr>
              <a:t>,</a:t>
            </a:r>
          </a:p>
          <a:p>
            <a:pPr marL="36195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>
                <a:solidFill>
                  <a:srgbClr val="000000"/>
                </a:solidFill>
              </a:rPr>
              <a:t>gdzie</a:t>
            </a:r>
          </a:p>
          <a:p>
            <a:pPr marL="36195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„</a:t>
            </a:r>
            <a:r>
              <a:rPr lang="pl-PL" sz="1800" b="1" dirty="0" smtClean="0">
                <a:solidFill>
                  <a:srgbClr val="DB133C"/>
                </a:solidFill>
              </a:rPr>
              <a:t>x</a:t>
            </a:r>
            <a:r>
              <a:rPr lang="pl-PL" sz="1800" b="1" dirty="0" smtClean="0">
                <a:solidFill>
                  <a:srgbClr val="000000"/>
                </a:solidFill>
              </a:rPr>
              <a:t>” </a:t>
            </a:r>
            <a:r>
              <a:rPr lang="pl-PL" sz="1800" b="1" dirty="0">
                <a:solidFill>
                  <a:srgbClr val="000000"/>
                </a:solidFill>
              </a:rPr>
              <a:t>oznacza </a:t>
            </a:r>
            <a:r>
              <a:rPr lang="pl-PL" sz="1800" b="1" dirty="0">
                <a:solidFill>
                  <a:srgbClr val="DB133C"/>
                </a:solidFill>
              </a:rPr>
              <a:t>czas trwania projektu </a:t>
            </a:r>
            <a:r>
              <a:rPr lang="pl-PL" sz="1800" b="1" dirty="0">
                <a:solidFill>
                  <a:srgbClr val="000000"/>
                </a:solidFill>
              </a:rPr>
              <a:t>(w miesiącach),</a:t>
            </a:r>
          </a:p>
          <a:p>
            <a:pPr marL="36195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„</a:t>
            </a:r>
            <a:r>
              <a:rPr lang="pl-PL" sz="1800" b="1" dirty="0" smtClean="0">
                <a:solidFill>
                  <a:srgbClr val="DB133C"/>
                </a:solidFill>
              </a:rPr>
              <a:t>y</a:t>
            </a:r>
            <a:r>
              <a:rPr lang="pl-PL" sz="1800" b="1" dirty="0" smtClean="0">
                <a:solidFill>
                  <a:srgbClr val="000000"/>
                </a:solidFill>
              </a:rPr>
              <a:t>” </a:t>
            </a:r>
            <a:r>
              <a:rPr lang="pl-PL" sz="1800" b="1" dirty="0">
                <a:solidFill>
                  <a:srgbClr val="000000"/>
                </a:solidFill>
              </a:rPr>
              <a:t>oznacza </a:t>
            </a:r>
            <a:r>
              <a:rPr lang="pl-PL" sz="1800" b="1" dirty="0">
                <a:solidFill>
                  <a:srgbClr val="DB133C"/>
                </a:solidFill>
              </a:rPr>
              <a:t>kwotę</a:t>
            </a:r>
            <a:r>
              <a:rPr lang="pl-PL" sz="1800" b="1" dirty="0">
                <a:solidFill>
                  <a:srgbClr val="000000"/>
                </a:solidFill>
              </a:rPr>
              <a:t> z p. 5. dla poszczególnych </a:t>
            </a:r>
            <a:r>
              <a:rPr lang="pl-PL" sz="1800" b="1" dirty="0" smtClean="0">
                <a:solidFill>
                  <a:srgbClr val="000000"/>
                </a:solidFill>
              </a:rPr>
              <a:t>konkursów, jeżeli jednak kierownik jest zatrudniony </a:t>
            </a:r>
            <a:r>
              <a:rPr lang="pl-PL" sz="1800" b="1" dirty="0">
                <a:solidFill>
                  <a:srgbClr val="000000"/>
                </a:solidFill>
              </a:rPr>
              <a:t>na pełny etat na podstawie umowy o pracę, to </a:t>
            </a:r>
            <a:r>
              <a:rPr lang="pl-PL" sz="1800" b="1" dirty="0">
                <a:solidFill>
                  <a:srgbClr val="DB133C"/>
                </a:solidFill>
              </a:rPr>
              <a:t>y=0</a:t>
            </a:r>
            <a:r>
              <a:rPr lang="pl-PL" sz="1800" b="1" dirty="0">
                <a:solidFill>
                  <a:srgbClr val="000000"/>
                </a:solidFill>
              </a:rPr>
              <a:t>,</a:t>
            </a:r>
          </a:p>
          <a:p>
            <a:pPr marL="36195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„</a:t>
            </a:r>
            <a:r>
              <a:rPr lang="pl-PL" sz="1800" b="1" dirty="0" smtClean="0">
                <a:solidFill>
                  <a:srgbClr val="DB133C"/>
                </a:solidFill>
              </a:rPr>
              <a:t>z</a:t>
            </a:r>
            <a:r>
              <a:rPr lang="pl-PL" sz="1800" b="1" dirty="0" smtClean="0">
                <a:solidFill>
                  <a:srgbClr val="000000"/>
                </a:solidFill>
              </a:rPr>
              <a:t>” </a:t>
            </a:r>
            <a:r>
              <a:rPr lang="pl-PL" sz="1800" b="1" dirty="0">
                <a:solidFill>
                  <a:srgbClr val="000000"/>
                </a:solidFill>
              </a:rPr>
              <a:t>to minimum z liczby wykonawców (bez kierownika) i </a:t>
            </a:r>
            <a:r>
              <a:rPr lang="pl-PL" sz="1800" b="1" dirty="0" smtClean="0">
                <a:solidFill>
                  <a:srgbClr val="000000"/>
                </a:solidFill>
              </a:rPr>
              <a:t>2, a </a:t>
            </a:r>
            <a:r>
              <a:rPr lang="pl-PL" sz="1800" b="1" dirty="0">
                <a:solidFill>
                  <a:srgbClr val="000000"/>
                </a:solidFill>
              </a:rPr>
              <a:t>przez </a:t>
            </a:r>
            <a:r>
              <a:rPr lang="pl-PL" sz="1800" b="1" dirty="0">
                <a:solidFill>
                  <a:srgbClr val="DB133C"/>
                </a:solidFill>
              </a:rPr>
              <a:t>z1</a:t>
            </a:r>
            <a:r>
              <a:rPr lang="pl-PL" sz="1800" b="1" dirty="0">
                <a:solidFill>
                  <a:srgbClr val="000000"/>
                </a:solidFill>
              </a:rPr>
              <a:t>,...,</a:t>
            </a:r>
            <a:r>
              <a:rPr lang="pl-PL" sz="1800" b="1" dirty="0" err="1">
                <a:solidFill>
                  <a:srgbClr val="DB133C"/>
                </a:solidFill>
              </a:rPr>
              <a:t>zk</a:t>
            </a:r>
            <a:r>
              <a:rPr lang="pl-PL" sz="1800" b="1" dirty="0">
                <a:solidFill>
                  <a:srgbClr val="DB133C"/>
                </a:solidFill>
              </a:rPr>
              <a:t> </a:t>
            </a:r>
            <a:r>
              <a:rPr lang="pl-PL" sz="1800" b="1" dirty="0">
                <a:solidFill>
                  <a:srgbClr val="000000"/>
                </a:solidFill>
              </a:rPr>
              <a:t>oznaczamy analogiczne dane dla poszczególnych zespołów </a:t>
            </a:r>
            <a:r>
              <a:rPr lang="pl-PL" sz="1800" b="1" dirty="0" smtClean="0">
                <a:solidFill>
                  <a:srgbClr val="000000"/>
                </a:solidFill>
              </a:rPr>
              <a:t>w</a:t>
            </a:r>
            <a:br>
              <a:rPr lang="pl-PL" sz="1800" b="1" dirty="0" smtClean="0">
                <a:solidFill>
                  <a:srgbClr val="000000"/>
                </a:solidFill>
              </a:rPr>
            </a:br>
            <a:r>
              <a:rPr lang="pl-PL" sz="1800" b="1" dirty="0" smtClean="0">
                <a:solidFill>
                  <a:srgbClr val="000000"/>
                </a:solidFill>
              </a:rPr>
              <a:t> </a:t>
            </a:r>
            <a:r>
              <a:rPr lang="pl-PL" sz="1800" b="1" dirty="0">
                <a:solidFill>
                  <a:srgbClr val="000000"/>
                </a:solidFill>
              </a:rPr>
              <a:t>konkursie </a:t>
            </a:r>
            <a:r>
              <a:rPr lang="pl-PL" sz="1600" b="1" dirty="0" smtClean="0">
                <a:solidFill>
                  <a:srgbClr val="000000"/>
                </a:solidFill>
              </a:rPr>
              <a:t>SYMFONIA</a:t>
            </a:r>
            <a:r>
              <a:rPr lang="pl-PL" sz="1800" b="1" dirty="0" smtClean="0">
                <a:solidFill>
                  <a:srgbClr val="000000"/>
                </a:solidFill>
              </a:rPr>
              <a:t>.</a:t>
            </a:r>
          </a:p>
          <a:p>
            <a:pPr marL="361950" indent="0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600" i="1" dirty="0"/>
              <a:t>* Kwoty brutto </a:t>
            </a:r>
            <a:r>
              <a:rPr lang="pl-PL" sz="1600" i="1" dirty="0" err="1"/>
              <a:t>brutto</a:t>
            </a:r>
            <a:r>
              <a:rPr lang="pl-PL" sz="1600" i="1" dirty="0"/>
              <a:t>, obejmują wszystkie koszty etatu.</a:t>
            </a:r>
          </a:p>
          <a:p>
            <a:pPr marL="361950" lvl="0" indent="0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endParaRPr lang="pl-PL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9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13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115616" y="188640"/>
            <a:ext cx="5101076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 regulacji wynagrodzeń </a:t>
            </a: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 </a:t>
            </a:r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projektach badawczych NCN</a:t>
            </a:r>
          </a:p>
        </p:txBody>
      </p:sp>
      <p:sp>
        <p:nvSpPr>
          <p:cNvPr id="7" name="Symbol zastępczy zawartości 7"/>
          <p:cNvSpPr>
            <a:spLocks noGrp="1"/>
          </p:cNvSpPr>
          <p:nvPr>
            <p:ph idx="4294967295"/>
          </p:nvPr>
        </p:nvSpPr>
        <p:spPr>
          <a:xfrm>
            <a:off x="460624" y="1341438"/>
            <a:ext cx="8215064" cy="467658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u="sng" dirty="0" smtClean="0">
                <a:solidFill>
                  <a:srgbClr val="000000"/>
                </a:solidFill>
              </a:rPr>
              <a:t>Przykład </a:t>
            </a:r>
            <a:r>
              <a:rPr lang="pl-PL" sz="1800" b="1" u="sng" dirty="0">
                <a:solidFill>
                  <a:srgbClr val="000000"/>
                </a:solidFill>
              </a:rPr>
              <a:t>1. </a:t>
            </a:r>
            <a:r>
              <a:rPr lang="pl-PL" sz="1800" b="1" u="sng" dirty="0" smtClean="0">
                <a:solidFill>
                  <a:srgbClr val="000000"/>
                </a:solidFill>
              </a:rPr>
              <a:t>Konkurs MAESTRO</a:t>
            </a:r>
          </a:p>
          <a:p>
            <a:pPr marL="0" indent="0">
              <a:buNone/>
            </a:pPr>
            <a:r>
              <a:rPr lang="pl-PL" sz="1800" b="1" dirty="0">
                <a:solidFill>
                  <a:srgbClr val="000000"/>
                </a:solidFill>
              </a:rPr>
              <a:t>5 lat, kierownik + 2 </a:t>
            </a:r>
            <a:r>
              <a:rPr lang="pl-PL" sz="1800" b="1" dirty="0" smtClean="0">
                <a:solidFill>
                  <a:srgbClr val="000000"/>
                </a:solidFill>
              </a:rPr>
              <a:t>wykonawców:</a:t>
            </a:r>
          </a:p>
          <a:p>
            <a:pPr marL="0" indent="0">
              <a:buNone/>
            </a:pPr>
            <a:r>
              <a:rPr lang="pl-PL" sz="1800" b="1" dirty="0" smtClean="0">
                <a:solidFill>
                  <a:srgbClr val="DB133C"/>
                </a:solidFill>
              </a:rPr>
              <a:t>x(</a:t>
            </a:r>
            <a:r>
              <a:rPr lang="pl-PL" sz="1800" b="1" dirty="0" err="1" smtClean="0">
                <a:solidFill>
                  <a:srgbClr val="DB133C"/>
                </a:solidFill>
              </a:rPr>
              <a:t>y+z</a:t>
            </a:r>
            <a:r>
              <a:rPr lang="pl-PL" sz="1800" b="1" dirty="0" smtClean="0">
                <a:solidFill>
                  <a:srgbClr val="DB133C"/>
                </a:solidFill>
              </a:rPr>
              <a:t>) </a:t>
            </a:r>
            <a:r>
              <a:rPr lang="pl-PL" sz="1800" b="1" dirty="0">
                <a:solidFill>
                  <a:srgbClr val="DB133C"/>
                </a:solidFill>
              </a:rPr>
              <a:t>– </a:t>
            </a:r>
            <a:r>
              <a:rPr lang="pl-PL" sz="1800" b="1" dirty="0" smtClean="0">
                <a:solidFill>
                  <a:srgbClr val="DB133C"/>
                </a:solidFill>
              </a:rPr>
              <a:t> 60 (7+2) = 540 </a:t>
            </a:r>
            <a:r>
              <a:rPr lang="pl-PL" sz="1800" b="1" dirty="0" smtClean="0">
                <a:solidFill>
                  <a:srgbClr val="000000"/>
                </a:solidFill>
              </a:rPr>
              <a:t>tys. zł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sz="1800" b="1" u="sng" dirty="0" smtClean="0">
                <a:solidFill>
                  <a:srgbClr val="000000"/>
                </a:solidFill>
              </a:rPr>
              <a:t>Przykład </a:t>
            </a:r>
            <a:r>
              <a:rPr lang="pl-PL" sz="1800" b="1" u="sng" dirty="0">
                <a:solidFill>
                  <a:srgbClr val="000000"/>
                </a:solidFill>
              </a:rPr>
              <a:t>2. </a:t>
            </a:r>
            <a:r>
              <a:rPr lang="pl-PL" sz="1800" b="1" u="sng" dirty="0" smtClean="0">
                <a:solidFill>
                  <a:srgbClr val="000000"/>
                </a:solidFill>
              </a:rPr>
              <a:t>Konkurs OPUS</a:t>
            </a:r>
          </a:p>
          <a:p>
            <a:pPr marL="0" indent="0"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3 </a:t>
            </a:r>
            <a:r>
              <a:rPr lang="pl-PL" sz="1800" b="1" dirty="0">
                <a:solidFill>
                  <a:srgbClr val="000000"/>
                </a:solidFill>
              </a:rPr>
              <a:t>lata, kierownik + 2 wykonawców: </a:t>
            </a:r>
            <a:endParaRPr lang="pl-PL" sz="1800" b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rgbClr val="DB133C"/>
                </a:solidFill>
              </a:rPr>
              <a:t>x(</a:t>
            </a:r>
            <a:r>
              <a:rPr lang="pl-PL" sz="1800" b="1" dirty="0" err="1">
                <a:solidFill>
                  <a:srgbClr val="DB133C"/>
                </a:solidFill>
              </a:rPr>
              <a:t>y+z</a:t>
            </a:r>
            <a:r>
              <a:rPr lang="pl-PL" sz="1800" b="1" dirty="0">
                <a:solidFill>
                  <a:srgbClr val="DB133C"/>
                </a:solidFill>
              </a:rPr>
              <a:t>) – </a:t>
            </a:r>
            <a:r>
              <a:rPr lang="pl-PL" sz="1800" b="1" dirty="0" smtClean="0">
                <a:solidFill>
                  <a:srgbClr val="000000"/>
                </a:solidFill>
              </a:rPr>
              <a:t>36 </a:t>
            </a:r>
            <a:r>
              <a:rPr lang="pl-PL" sz="1800" b="1" dirty="0">
                <a:solidFill>
                  <a:srgbClr val="000000"/>
                </a:solidFill>
              </a:rPr>
              <a:t>(2+2) = </a:t>
            </a:r>
            <a:r>
              <a:rPr lang="pl-PL" sz="1800" b="1" dirty="0" smtClean="0">
                <a:solidFill>
                  <a:srgbClr val="000000"/>
                </a:solidFill>
              </a:rPr>
              <a:t>144 tys</a:t>
            </a:r>
            <a:r>
              <a:rPr lang="pl-PL" sz="1800" b="1" dirty="0">
                <a:solidFill>
                  <a:srgbClr val="000000"/>
                </a:solidFill>
              </a:rPr>
              <a:t>. zł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sz="1800" b="1" u="sng" dirty="0" smtClean="0">
                <a:solidFill>
                  <a:srgbClr val="000000"/>
                </a:solidFill>
              </a:rPr>
              <a:t>Przykład </a:t>
            </a:r>
            <a:r>
              <a:rPr lang="pl-PL" sz="1800" b="1" u="sng" dirty="0">
                <a:solidFill>
                  <a:srgbClr val="000000"/>
                </a:solidFill>
              </a:rPr>
              <a:t>3. </a:t>
            </a:r>
            <a:r>
              <a:rPr lang="pl-PL" sz="1800" b="1" u="sng" dirty="0" smtClean="0">
                <a:solidFill>
                  <a:srgbClr val="000000"/>
                </a:solidFill>
              </a:rPr>
              <a:t>Konkurs OPUS</a:t>
            </a:r>
          </a:p>
          <a:p>
            <a:pPr marL="0" indent="0"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2 </a:t>
            </a:r>
            <a:r>
              <a:rPr lang="pl-PL" sz="1800" b="1" dirty="0">
                <a:solidFill>
                  <a:srgbClr val="000000"/>
                </a:solidFill>
              </a:rPr>
              <a:t>lata, kierownik + 1 wykonawca: </a:t>
            </a:r>
            <a:r>
              <a:rPr lang="pl-PL" sz="1800" b="1" dirty="0" smtClean="0">
                <a:solidFill>
                  <a:srgbClr val="000000"/>
                </a:solidFill>
              </a:rPr>
              <a:t/>
            </a:r>
            <a:br>
              <a:rPr lang="pl-PL" sz="1800" b="1" dirty="0" smtClean="0">
                <a:solidFill>
                  <a:srgbClr val="000000"/>
                </a:solidFill>
              </a:rPr>
            </a:br>
            <a:r>
              <a:rPr lang="pl-PL" sz="1800" b="1" dirty="0" smtClean="0">
                <a:solidFill>
                  <a:srgbClr val="DB133C"/>
                </a:solidFill>
              </a:rPr>
              <a:t>x(</a:t>
            </a:r>
            <a:r>
              <a:rPr lang="pl-PL" sz="1800" b="1" dirty="0" err="1" smtClean="0">
                <a:solidFill>
                  <a:srgbClr val="DB133C"/>
                </a:solidFill>
              </a:rPr>
              <a:t>y+z</a:t>
            </a:r>
            <a:r>
              <a:rPr lang="pl-PL" sz="1800" b="1" dirty="0" smtClean="0">
                <a:solidFill>
                  <a:srgbClr val="DB133C"/>
                </a:solidFill>
              </a:rPr>
              <a:t>) – </a:t>
            </a:r>
            <a:r>
              <a:rPr lang="pl-PL" sz="1800" b="1" dirty="0" smtClean="0">
                <a:solidFill>
                  <a:srgbClr val="000000"/>
                </a:solidFill>
              </a:rPr>
              <a:t>24 </a:t>
            </a:r>
            <a:r>
              <a:rPr lang="pl-PL" sz="1800" b="1" dirty="0">
                <a:solidFill>
                  <a:srgbClr val="000000"/>
                </a:solidFill>
              </a:rPr>
              <a:t>(2+1) = </a:t>
            </a:r>
            <a:r>
              <a:rPr lang="pl-PL" sz="1800" b="1" dirty="0" smtClean="0">
                <a:solidFill>
                  <a:srgbClr val="000000"/>
                </a:solidFill>
              </a:rPr>
              <a:t>72 </a:t>
            </a:r>
            <a:r>
              <a:rPr lang="pl-PL" sz="1800" b="1" dirty="0">
                <a:solidFill>
                  <a:srgbClr val="000000"/>
                </a:solidFill>
              </a:rPr>
              <a:t>tys. zł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sz="1800" b="1" u="sng" dirty="0" smtClean="0">
                <a:solidFill>
                  <a:srgbClr val="000000"/>
                </a:solidFill>
              </a:rPr>
              <a:t>Przykład </a:t>
            </a:r>
            <a:r>
              <a:rPr lang="pl-PL" sz="1800" b="1" u="sng" dirty="0">
                <a:solidFill>
                  <a:srgbClr val="000000"/>
                </a:solidFill>
              </a:rPr>
              <a:t>4. </a:t>
            </a:r>
            <a:r>
              <a:rPr lang="pl-PL" sz="1800" b="1" u="sng" dirty="0" smtClean="0">
                <a:solidFill>
                  <a:srgbClr val="000000"/>
                </a:solidFill>
              </a:rPr>
              <a:t>Konkurs SYMFONIA</a:t>
            </a:r>
            <a:endParaRPr lang="pl-PL" sz="1800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5 </a:t>
            </a:r>
            <a:r>
              <a:rPr lang="pl-PL" sz="1800" b="1" dirty="0">
                <a:solidFill>
                  <a:srgbClr val="000000"/>
                </a:solidFill>
              </a:rPr>
              <a:t>lat, trzy zespoły składające się z kierownika i odp. 2, 1 i 1 wykonawców: </a:t>
            </a:r>
            <a:r>
              <a:rPr lang="pl-PL" sz="1800" b="1" dirty="0" smtClean="0">
                <a:solidFill>
                  <a:srgbClr val="000000"/>
                </a:solidFill>
              </a:rPr>
              <a:t/>
            </a:r>
            <a:br>
              <a:rPr lang="pl-PL" sz="1800" b="1" dirty="0" smtClean="0">
                <a:solidFill>
                  <a:srgbClr val="000000"/>
                </a:solidFill>
              </a:rPr>
            </a:br>
            <a:r>
              <a:rPr lang="pl-PL" sz="1800" b="1" dirty="0">
                <a:solidFill>
                  <a:srgbClr val="DB133C"/>
                </a:solidFill>
              </a:rPr>
              <a:t>x((5+z1 )+(2+z2)+...+(2+zk</a:t>
            </a:r>
            <a:r>
              <a:rPr lang="pl-PL" sz="1800" b="1" dirty="0" smtClean="0">
                <a:solidFill>
                  <a:srgbClr val="DB133C"/>
                </a:solidFill>
              </a:rPr>
              <a:t>))</a:t>
            </a:r>
          </a:p>
          <a:p>
            <a:pPr marL="0" indent="0"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60 </a:t>
            </a:r>
            <a:r>
              <a:rPr lang="pl-PL" sz="1800" b="1" dirty="0">
                <a:solidFill>
                  <a:srgbClr val="000000"/>
                </a:solidFill>
              </a:rPr>
              <a:t>((5+2)+(2+1)+(2+1)) = </a:t>
            </a:r>
            <a:r>
              <a:rPr lang="pl-PL" sz="1800" b="1" dirty="0" smtClean="0">
                <a:solidFill>
                  <a:srgbClr val="000000"/>
                </a:solidFill>
              </a:rPr>
              <a:t>780 </a:t>
            </a:r>
            <a:r>
              <a:rPr lang="pl-PL" sz="1800" b="1" dirty="0">
                <a:solidFill>
                  <a:srgbClr val="000000"/>
                </a:solidFill>
              </a:rPr>
              <a:t>tys. zł</a:t>
            </a:r>
          </a:p>
          <a:p>
            <a:pPr marL="0" indent="0">
              <a:buNone/>
            </a:pPr>
            <a:endParaRPr lang="pl-PL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04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14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115616" y="188640"/>
            <a:ext cx="5101076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 regulacji wynagrodzeń </a:t>
            </a: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 </a:t>
            </a:r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projektach badawczych NCN</a:t>
            </a:r>
          </a:p>
        </p:txBody>
      </p:sp>
      <p:sp>
        <p:nvSpPr>
          <p:cNvPr id="7" name="Symbol zastępczy zawartości 7"/>
          <p:cNvSpPr>
            <a:spLocks noGrp="1"/>
          </p:cNvSpPr>
          <p:nvPr>
            <p:ph idx="4294967295"/>
          </p:nvPr>
        </p:nvSpPr>
        <p:spPr>
          <a:xfrm>
            <a:off x="460624" y="1341438"/>
            <a:ext cx="8215064" cy="467658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 startAt="8"/>
            </a:pPr>
            <a:r>
              <a:rPr lang="pl-PL" sz="1800" b="1" dirty="0" smtClean="0">
                <a:solidFill>
                  <a:srgbClr val="000000"/>
                </a:solidFill>
              </a:rPr>
              <a:t>Na </a:t>
            </a:r>
            <a:r>
              <a:rPr lang="pl-PL" sz="1800" b="1" dirty="0">
                <a:solidFill>
                  <a:srgbClr val="000000"/>
                </a:solidFill>
              </a:rPr>
              <a:t>etapie realizacji projektu </a:t>
            </a:r>
            <a:r>
              <a:rPr lang="pl-PL" sz="1800" b="1" dirty="0">
                <a:solidFill>
                  <a:srgbClr val="DB133C"/>
                </a:solidFill>
              </a:rPr>
              <a:t>kierownik projektu po uzyskaniu zgody kierownika jednostki </a:t>
            </a:r>
            <a:r>
              <a:rPr lang="pl-PL" sz="1800" b="1" dirty="0" smtClean="0">
                <a:solidFill>
                  <a:srgbClr val="DB133C"/>
                </a:solidFill>
              </a:rPr>
              <a:t>dysponuje kwotą </a:t>
            </a:r>
            <a:r>
              <a:rPr lang="pl-PL" sz="1800" b="1" dirty="0">
                <a:solidFill>
                  <a:srgbClr val="DB133C"/>
                </a:solidFill>
              </a:rPr>
              <a:t>budżetu na wynagrodzenia</a:t>
            </a:r>
            <a:r>
              <a:rPr lang="pl-PL" sz="1800" b="1" dirty="0">
                <a:solidFill>
                  <a:srgbClr val="000000"/>
                </a:solidFill>
              </a:rPr>
              <a:t> finansując z niego niezbędne prace realizowane przez </a:t>
            </a:r>
            <a:r>
              <a:rPr lang="pl-PL" sz="1800" b="1" dirty="0" smtClean="0">
                <a:solidFill>
                  <a:srgbClr val="000000"/>
                </a:solidFill>
              </a:rPr>
              <a:t>zespół badawczy</a:t>
            </a:r>
            <a:r>
              <a:rPr lang="pl-PL" sz="1800" b="1" dirty="0">
                <a:solidFill>
                  <a:srgbClr val="000000"/>
                </a:solidFill>
              </a:rPr>
              <a:t>, przy uwzględnieniu zasady, że </a:t>
            </a:r>
            <a:r>
              <a:rPr lang="pl-PL" sz="1800" b="1" dirty="0">
                <a:solidFill>
                  <a:srgbClr val="DB133C"/>
                </a:solidFill>
              </a:rPr>
              <a:t>łączne wynagrodzenie wypłacone kierownikowi projektu </a:t>
            </a:r>
            <a:r>
              <a:rPr lang="pl-PL" sz="1800" b="1" dirty="0" smtClean="0">
                <a:solidFill>
                  <a:srgbClr val="DB133C"/>
                </a:solidFill>
              </a:rPr>
              <a:t>nie może </a:t>
            </a:r>
            <a:r>
              <a:rPr lang="pl-PL" sz="1800" b="1" dirty="0">
                <a:solidFill>
                  <a:srgbClr val="DB133C"/>
                </a:solidFill>
              </a:rPr>
              <a:t>przekroczyć kwoty zaplanowanej dla niego we wniosku</a:t>
            </a:r>
            <a:r>
              <a:rPr lang="pl-PL" sz="1800" b="1" dirty="0">
                <a:solidFill>
                  <a:srgbClr val="000000"/>
                </a:solidFill>
              </a:rPr>
              <a:t>. </a:t>
            </a:r>
            <a:endParaRPr lang="pl-PL" sz="1800" b="1" dirty="0" smtClean="0">
              <a:solidFill>
                <a:srgbClr val="000000"/>
              </a:solidFill>
            </a:endParaRPr>
          </a:p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 startAt="8"/>
            </a:pPr>
            <a:r>
              <a:rPr lang="pl-PL" sz="1800" b="1" dirty="0" smtClean="0">
                <a:solidFill>
                  <a:srgbClr val="000000"/>
                </a:solidFill>
              </a:rPr>
              <a:t>Minimalne </a:t>
            </a:r>
            <a:r>
              <a:rPr lang="pl-PL" sz="1800" b="1" dirty="0">
                <a:solidFill>
                  <a:srgbClr val="000000"/>
                </a:solidFill>
              </a:rPr>
              <a:t>zaangażowanie </a:t>
            </a:r>
            <a:r>
              <a:rPr lang="pl-PL" sz="1800" b="1" dirty="0" smtClean="0">
                <a:solidFill>
                  <a:srgbClr val="000000"/>
                </a:solidFill>
              </a:rPr>
              <a:t>kierownika wynosi:</a:t>
            </a: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DB133C"/>
                </a:solidFill>
              </a:rPr>
              <a:t>50%</a:t>
            </a:r>
            <a:r>
              <a:rPr lang="pl-PL" sz="1800" b="1" dirty="0" smtClean="0">
                <a:solidFill>
                  <a:srgbClr val="000000"/>
                </a:solidFill>
              </a:rPr>
              <a:t> w konkursach </a:t>
            </a:r>
            <a:r>
              <a:rPr lang="pl-PL" sz="1800" b="1" dirty="0" smtClean="0">
                <a:solidFill>
                  <a:srgbClr val="DB133C"/>
                </a:solidFill>
              </a:rPr>
              <a:t>MAESTRO, SONATA BIS i SYMFONIA</a:t>
            </a:r>
          </a:p>
          <a:p>
            <a:pPr marL="542925" lvl="0" indent="-180975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</a:pPr>
            <a:r>
              <a:rPr lang="pl-PL" sz="1800" b="1" dirty="0" smtClean="0">
                <a:solidFill>
                  <a:srgbClr val="DB133C"/>
                </a:solidFill>
              </a:rPr>
              <a:t>25%</a:t>
            </a:r>
            <a:r>
              <a:rPr lang="pl-PL" sz="1800" b="1" dirty="0" smtClean="0">
                <a:solidFill>
                  <a:srgbClr val="000000"/>
                </a:solidFill>
              </a:rPr>
              <a:t> w konkursach </a:t>
            </a:r>
            <a:r>
              <a:rPr lang="pl-PL" sz="1800" b="1" dirty="0" smtClean="0">
                <a:solidFill>
                  <a:srgbClr val="DB133C"/>
                </a:solidFill>
              </a:rPr>
              <a:t>OPUS, HARMONIA i SONATA</a:t>
            </a:r>
            <a:endParaRPr lang="pl-PL" sz="1800" b="1" dirty="0">
              <a:solidFill>
                <a:srgbClr val="DB133C"/>
              </a:solidFill>
            </a:endParaRPr>
          </a:p>
          <a:p>
            <a:pPr marL="36195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W </a:t>
            </a:r>
            <a:r>
              <a:rPr lang="pl-PL" sz="1800" b="1" dirty="0">
                <a:solidFill>
                  <a:srgbClr val="000000"/>
                </a:solidFill>
              </a:rPr>
              <a:t>przypadku zatrudnienia </a:t>
            </a:r>
            <a:r>
              <a:rPr lang="pl-PL" sz="1800" b="1" dirty="0">
                <a:solidFill>
                  <a:srgbClr val="DB133C"/>
                </a:solidFill>
              </a:rPr>
              <a:t>kierownika projektu </a:t>
            </a:r>
            <a:r>
              <a:rPr lang="pl-PL" sz="1800" b="1" dirty="0" smtClean="0">
                <a:solidFill>
                  <a:srgbClr val="000000"/>
                </a:solidFill>
              </a:rPr>
              <a:t>lub </a:t>
            </a:r>
            <a:r>
              <a:rPr lang="pl-PL" sz="1800" b="1" dirty="0" err="1" smtClean="0">
                <a:solidFill>
                  <a:srgbClr val="DB133C"/>
                </a:solidFill>
              </a:rPr>
              <a:t>postdoka</a:t>
            </a:r>
            <a:r>
              <a:rPr lang="pl-PL" sz="1800" b="1" dirty="0" smtClean="0">
                <a:solidFill>
                  <a:srgbClr val="000000"/>
                </a:solidFill>
              </a:rPr>
              <a:t> </a:t>
            </a:r>
            <a:r>
              <a:rPr lang="pl-PL" sz="1800" b="1" dirty="0">
                <a:solidFill>
                  <a:srgbClr val="000000"/>
                </a:solidFill>
              </a:rPr>
              <a:t>na </a:t>
            </a:r>
            <a:r>
              <a:rPr lang="pl-PL" sz="1800" b="1" dirty="0">
                <a:solidFill>
                  <a:srgbClr val="DB133C"/>
                </a:solidFill>
              </a:rPr>
              <a:t>pełny etat ich minimalne zaangażowanie to 50</a:t>
            </a:r>
            <a:r>
              <a:rPr lang="pl-PL" sz="1800" b="1" dirty="0" smtClean="0">
                <a:solidFill>
                  <a:srgbClr val="DB133C"/>
                </a:solidFill>
              </a:rPr>
              <a:t>%.</a:t>
            </a:r>
          </a:p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 startAt="10"/>
            </a:pPr>
            <a:r>
              <a:rPr lang="pl-PL" sz="1800" b="1" dirty="0" smtClean="0">
                <a:solidFill>
                  <a:srgbClr val="000000"/>
                </a:solidFill>
              </a:rPr>
              <a:t> Ze </a:t>
            </a:r>
            <a:r>
              <a:rPr lang="pl-PL" sz="1800" b="1" dirty="0">
                <a:solidFill>
                  <a:srgbClr val="000000"/>
                </a:solidFill>
              </a:rPr>
              <a:t>środków projektów finansowanych przez NCN </a:t>
            </a:r>
            <a:r>
              <a:rPr lang="pl-PL" sz="1800" b="1" dirty="0">
                <a:solidFill>
                  <a:srgbClr val="DB133C"/>
                </a:solidFill>
              </a:rPr>
              <a:t>dana osoba może pobierać równolegle tylko </a:t>
            </a:r>
            <a:r>
              <a:rPr lang="pl-PL" sz="1800" b="1" dirty="0" smtClean="0">
                <a:solidFill>
                  <a:srgbClr val="DB133C"/>
                </a:solidFill>
              </a:rPr>
              <a:t>jedno stypendium </a:t>
            </a:r>
            <a:r>
              <a:rPr lang="pl-PL" sz="1800" b="1" dirty="0">
                <a:solidFill>
                  <a:srgbClr val="DB133C"/>
                </a:solidFill>
              </a:rPr>
              <a:t>naukowe.</a:t>
            </a:r>
          </a:p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 startAt="7"/>
            </a:pPr>
            <a:endParaRPr lang="pl-PL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58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15</a:t>
            </a:fld>
            <a:endParaRPr lang="pl-PL" dirty="0">
              <a:solidFill>
                <a:prstClr val="white"/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3961897432"/>
              </p:ext>
            </p:extLst>
          </p:nvPr>
        </p:nvGraphicFramePr>
        <p:xfrm>
          <a:off x="467544" y="1052513"/>
          <a:ext cx="839994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rostokąt 7"/>
          <p:cNvSpPr/>
          <p:nvPr/>
        </p:nvSpPr>
        <p:spPr>
          <a:xfrm>
            <a:off x="1115616" y="188640"/>
            <a:ext cx="80283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Struktura wydatków części „Nauka” </a:t>
            </a:r>
            <a:b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 budżecie państwa na 2014 r.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267744" y="3573016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MNiSW</a:t>
            </a:r>
            <a:endParaRPr lang="pl-PL" sz="4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6300192" y="5680714"/>
            <a:ext cx="208823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Inne</a:t>
            </a:r>
            <a:r>
              <a:rPr lang="pl-PL" sz="16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16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</a:br>
            <a:r>
              <a:rPr lang="pl-PL" sz="16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326 mln zł</a:t>
            </a:r>
            <a:endParaRPr lang="pl-PL" sz="1600" b="1" dirty="0">
              <a:solidFill>
                <a:srgbClr val="DB133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6300192" y="1449070"/>
            <a:ext cx="280873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Narodowe Centrum Nauki</a:t>
            </a:r>
          </a:p>
          <a:p>
            <a:r>
              <a:rPr lang="pl-PL" sz="16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885 mln zł</a:t>
            </a:r>
            <a:endParaRPr lang="pl-PL" sz="1600" b="1" dirty="0">
              <a:solidFill>
                <a:srgbClr val="DB133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6300192" y="2381979"/>
            <a:ext cx="280873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Narodowe Centrum </a:t>
            </a:r>
            <a:b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Badań i Rozwoju</a:t>
            </a:r>
          </a:p>
          <a:p>
            <a:r>
              <a:rPr lang="pl-PL" sz="16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2 mld 661 mln zł</a:t>
            </a:r>
            <a:endParaRPr lang="pl-PL" sz="1600" b="1" dirty="0">
              <a:solidFill>
                <a:srgbClr val="DB133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6300192" y="3449905"/>
            <a:ext cx="280873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Współpraca naukowa </a:t>
            </a:r>
            <a:b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 zagranicą</a:t>
            </a:r>
          </a:p>
          <a:p>
            <a:r>
              <a:rPr lang="pl-PL" sz="16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277 mln zł</a:t>
            </a:r>
            <a:endParaRPr lang="pl-PL" sz="1600" b="1" dirty="0">
              <a:solidFill>
                <a:srgbClr val="DB133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6300192" y="4451361"/>
            <a:ext cx="280873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Działalność statutowa </a:t>
            </a:r>
            <a:b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pl-PL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 inwestycyjna</a:t>
            </a:r>
          </a:p>
          <a:p>
            <a:r>
              <a:rPr lang="pl-PL" sz="16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2 mld 408 mln zł</a:t>
            </a:r>
            <a:endParaRPr lang="pl-PL" sz="1600" b="1" dirty="0">
              <a:solidFill>
                <a:srgbClr val="DB133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944531" y="4153435"/>
            <a:ext cx="2542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pl-PL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mld 559 mln </a:t>
            </a:r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zł</a:t>
            </a:r>
          </a:p>
        </p:txBody>
      </p:sp>
    </p:spTree>
    <p:extLst>
      <p:ext uri="{BB962C8B-B14F-4D97-AF65-F5344CB8AC3E}">
        <p14:creationId xmlns:p14="http://schemas.microsoft.com/office/powerpoint/2010/main" val="80601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16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115616" y="560293"/>
            <a:ext cx="703269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Środki na konkursy NCN  na lata 2015-2017</a:t>
            </a:r>
            <a:endParaRPr lang="pl-PL" sz="2600" b="1" dirty="0" smtClean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ymbol zastępczy zawartości 7"/>
          <p:cNvSpPr>
            <a:spLocks noGrp="1"/>
          </p:cNvSpPr>
          <p:nvPr>
            <p:ph idx="4294967295"/>
          </p:nvPr>
        </p:nvSpPr>
        <p:spPr>
          <a:xfrm>
            <a:off x="467544" y="1194718"/>
            <a:ext cx="8215064" cy="533062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Zakładamy </a:t>
            </a:r>
            <a:r>
              <a:rPr lang="pl-PL" sz="18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utrzymanie </a:t>
            </a:r>
            <a:r>
              <a:rPr lang="pl-PL" sz="1800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dotacji celowej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 konkursy NCN w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wysokości </a:t>
            </a:r>
            <a:b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l-PL" sz="18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871 mln. zł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Umożliwi to utrzymanie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kolejnych latach 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finansowania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ok. </a:t>
            </a:r>
            <a:r>
              <a:rPr lang="pl-PL" sz="1800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15%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wnioskowanych kwot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aplikacjach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grantowych.</a:t>
            </a:r>
          </a:p>
          <a:p>
            <a:pPr marL="0" indent="0" algn="just">
              <a:spcBef>
                <a:spcPts val="0"/>
              </a:spcBef>
              <a:buClr>
                <a:srgbClr val="DB133C"/>
              </a:buClr>
              <a:buNone/>
            </a:pPr>
            <a:endParaRPr lang="pl-PL" sz="1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Zakładamy,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 </a:t>
            </a:r>
            <a:r>
              <a:rPr lang="pl-PL" sz="1800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nie </a:t>
            </a:r>
            <a:r>
              <a:rPr lang="pl-PL" sz="18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będzie rosła liczba aplikacji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ani </a:t>
            </a:r>
            <a:r>
              <a:rPr lang="pl-PL" sz="1800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średnia wysokość nakładów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 pojedynczy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projekt. Jest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założenie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optymistyczne,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gdyż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2014 roku </a:t>
            </a:r>
            <a:r>
              <a:rPr lang="pl-PL" sz="1800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oba wskaźniki wyraźnie wzrosły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(szczególnie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grupie nauk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Humanistycznych Społecznych i o Sztuce).</a:t>
            </a:r>
          </a:p>
          <a:p>
            <a:pPr algn="just">
              <a:spcBef>
                <a:spcPts val="0"/>
              </a:spcBef>
              <a:buClr>
                <a:srgbClr val="DB133C"/>
              </a:buClr>
              <a:buFont typeface="Wingdings" pitchFamily="2" charset="2"/>
              <a:buChar char="§"/>
            </a:pPr>
            <a:endParaRPr lang="pl-PL" sz="1800" b="1" dirty="0">
              <a:solidFill>
                <a:srgbClr val="000000"/>
              </a:solidFill>
            </a:endParaRPr>
          </a:p>
          <a:p>
            <a:pPr algn="just">
              <a:spcBef>
                <a:spcPts val="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1800" b="1" dirty="0" smtClean="0">
                <a:solidFill>
                  <a:srgbClr val="000000"/>
                </a:solidFill>
              </a:rPr>
              <a:t>W wyliczeniach </a:t>
            </a:r>
            <a:r>
              <a:rPr lang="pl-PL" sz="1800" b="1" dirty="0" smtClean="0">
                <a:solidFill>
                  <a:srgbClr val="DB133C"/>
                </a:solidFill>
              </a:rPr>
              <a:t>nie uwzględniono </a:t>
            </a:r>
            <a:r>
              <a:rPr lang="pl-PL" sz="18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rozwoju  </a:t>
            </a:r>
            <a:r>
              <a:rPr lang="pl-PL" sz="1800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międzynarodowych inicjatyw grantowych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w tym współfinansowania konkursów organizowanych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układzie bilateralnym z innymi agencjami europejskimi. </a:t>
            </a:r>
            <a:endParaRPr lang="pl-PL" sz="1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DB133C"/>
              </a:buClr>
              <a:buNone/>
            </a:pPr>
            <a:endParaRPr lang="pl-PL" sz="1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1800" b="1" dirty="0">
                <a:solidFill>
                  <a:srgbClr val="000000"/>
                </a:solidFill>
              </a:rPr>
              <a:t>W </a:t>
            </a:r>
            <a:r>
              <a:rPr lang="pl-PL" sz="1800" b="1" dirty="0" smtClean="0">
                <a:solidFill>
                  <a:srgbClr val="000000"/>
                </a:solidFill>
              </a:rPr>
              <a:t>wyliczeniach </a:t>
            </a:r>
            <a:r>
              <a:rPr lang="pl-PL" sz="1800" b="1" dirty="0">
                <a:solidFill>
                  <a:srgbClr val="DB133C"/>
                </a:solidFill>
              </a:rPr>
              <a:t>nie uwzględniono dotacji podmiotowej</a:t>
            </a:r>
            <a:r>
              <a:rPr lang="pl-PL" sz="1800" b="1" dirty="0">
                <a:solidFill>
                  <a:srgbClr val="000000"/>
                </a:solidFill>
              </a:rPr>
              <a:t>, która powinna kształtować się na poziomie 4% - 5% rocznej dotacji celowej</a:t>
            </a:r>
            <a:r>
              <a:rPr lang="pl-PL" sz="1800" b="1" dirty="0" smtClean="0">
                <a:solidFill>
                  <a:srgbClr val="000000"/>
                </a:solidFill>
              </a:rPr>
              <a:t>.</a:t>
            </a:r>
          </a:p>
          <a:p>
            <a:pPr marL="0" indent="0" algn="just">
              <a:spcBef>
                <a:spcPts val="0"/>
              </a:spcBef>
              <a:buClr>
                <a:srgbClr val="DB133C"/>
              </a:buClr>
              <a:buNone/>
            </a:pPr>
            <a:endParaRPr lang="pl-PL" sz="1800" b="1" dirty="0" smtClean="0">
              <a:solidFill>
                <a:srgbClr val="000000"/>
              </a:solidFill>
            </a:endParaRPr>
          </a:p>
          <a:p>
            <a:pPr algn="just">
              <a:spcBef>
                <a:spcPts val="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1800" b="1" dirty="0" smtClean="0">
                <a:solidFill>
                  <a:srgbClr val="000000"/>
                </a:solidFill>
              </a:rPr>
              <a:t>Rada </a:t>
            </a:r>
            <a:r>
              <a:rPr lang="pl-PL" sz="1800" b="1" dirty="0">
                <a:solidFill>
                  <a:srgbClr val="000000"/>
                </a:solidFill>
              </a:rPr>
              <a:t>NCN uważa, że </a:t>
            </a:r>
            <a:r>
              <a:rPr lang="pl-PL" sz="1800" b="1" dirty="0">
                <a:solidFill>
                  <a:srgbClr val="DB133C"/>
                </a:solidFill>
              </a:rPr>
              <a:t>poziom sukcesu finansowego zapewniający prawidłowe działanie </a:t>
            </a:r>
            <a:r>
              <a:rPr lang="pl-PL" sz="1800" b="1" dirty="0" smtClean="0">
                <a:solidFill>
                  <a:srgbClr val="DB133C"/>
                </a:solidFill>
              </a:rPr>
              <a:t>systemu </a:t>
            </a:r>
            <a:r>
              <a:rPr lang="pl-PL" sz="1800" b="1" dirty="0">
                <a:solidFill>
                  <a:srgbClr val="DB133C"/>
                </a:solidFill>
              </a:rPr>
              <a:t>powinien wynosić od 20% do 25%.</a:t>
            </a:r>
            <a:endParaRPr lang="pl-PL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61950" lvl="0" indent="-36195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800" b="1" dirty="0" smtClean="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75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17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115616" y="560293"/>
            <a:ext cx="703269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Środki na konkursy NCN  na lata 2015-2017</a:t>
            </a:r>
            <a:endParaRPr lang="pl-PL" sz="2600" b="1" dirty="0" smtClean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ymbol zastępczy zawartości 7"/>
          <p:cNvSpPr>
            <a:spLocks noGrp="1"/>
          </p:cNvSpPr>
          <p:nvPr>
            <p:ph idx="4294967295"/>
          </p:nvPr>
        </p:nvSpPr>
        <p:spPr>
          <a:xfrm>
            <a:off x="460624" y="1196752"/>
            <a:ext cx="8287840" cy="48965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Deficyt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dotacji celowej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2014 roku wynosi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endParaRPr lang="pl-PL" sz="1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None/>
            </a:pPr>
            <a:endParaRPr lang="pl-PL" sz="1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ts val="0"/>
              </a:spcBef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Oznacza 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to, że dotacja celowa powinna wzrastać w kolejnych latach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następujące kwoty: </a:t>
            </a:r>
            <a:endParaRPr lang="pl-PL" sz="1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ts val="0"/>
              </a:spcBef>
              <a:buClr>
                <a:srgbClr val="DB133C"/>
              </a:buClr>
              <a:buNone/>
            </a:pPr>
            <a:endParaRPr lang="pl-PL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ts val="0"/>
              </a:spcBef>
              <a:buClr>
                <a:srgbClr val="DB133C"/>
              </a:buClr>
              <a:buNone/>
            </a:pPr>
            <a:endParaRPr lang="pl-PL" sz="1800" b="1" dirty="0" smtClean="0">
              <a:solidFill>
                <a:srgbClr val="DB133C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ts val="0"/>
              </a:spcBef>
              <a:buClr>
                <a:srgbClr val="DB133C"/>
              </a:buClr>
              <a:buNone/>
            </a:pPr>
            <a:r>
              <a:rPr lang="pl-PL" sz="1800" b="1" dirty="0" smtClean="0">
                <a:solidFill>
                  <a:srgbClr val="000000"/>
                </a:solidFill>
              </a:rPr>
              <a:t>B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udżet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NCN w części  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dotacja celowa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powinien kształtować się </a:t>
            </a:r>
            <a:r>
              <a:rPr lang="pl-PL" sz="1800" b="1" dirty="0">
                <a:solidFill>
                  <a:srgbClr val="000000"/>
                </a:solidFill>
              </a:rPr>
              <a:t/>
            </a:r>
            <a:br>
              <a:rPr lang="pl-PL" sz="1800" b="1" dirty="0">
                <a:solidFill>
                  <a:srgbClr val="000000"/>
                </a:solidFill>
              </a:rPr>
            </a:b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kolejnych latach na następującym poziomie</a:t>
            </a:r>
            <a:r>
              <a:rPr lang="pl-PL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457035"/>
              </p:ext>
            </p:extLst>
          </p:nvPr>
        </p:nvGraphicFramePr>
        <p:xfrm>
          <a:off x="539552" y="1628800"/>
          <a:ext cx="8136136" cy="880491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033585"/>
                <a:gridCol w="2033585"/>
                <a:gridCol w="2034483"/>
                <a:gridCol w="2034483"/>
              </a:tblGrid>
              <a:tr h="2334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pl-PL" sz="1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ROK</a:t>
                      </a:r>
                      <a:endParaRPr lang="pl-PL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2015</a:t>
                      </a:r>
                      <a:endParaRPr lang="pl-PL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indent="44958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pl-PL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2017</a:t>
                      </a:r>
                      <a:endParaRPr lang="pl-PL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</a:tr>
              <a:tr h="2334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20%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-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-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-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116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334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25%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-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-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206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-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297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799557"/>
              </p:ext>
            </p:extLst>
          </p:nvPr>
        </p:nvGraphicFramePr>
        <p:xfrm>
          <a:off x="563896" y="3284984"/>
          <a:ext cx="8136134" cy="947034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033585"/>
                <a:gridCol w="2033585"/>
                <a:gridCol w="2034482"/>
                <a:gridCol w="2034482"/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pl-PL" sz="1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ROK</a:t>
                      </a:r>
                      <a:endParaRPr lang="pl-PL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  2015</a:t>
                      </a:r>
                      <a:endParaRPr lang="pl-PL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2016</a:t>
                      </a:r>
                      <a:endParaRPr lang="pl-PL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  2017</a:t>
                      </a:r>
                      <a:endParaRPr lang="pl-PL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20%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5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25%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162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pl-P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584407"/>
              </p:ext>
            </p:extLst>
          </p:nvPr>
        </p:nvGraphicFramePr>
        <p:xfrm>
          <a:off x="563895" y="5157192"/>
          <a:ext cx="8136136" cy="880491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033585"/>
                <a:gridCol w="2033585"/>
                <a:gridCol w="2034483"/>
                <a:gridCol w="203448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pl-PL" sz="1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ROK</a:t>
                      </a:r>
                      <a:endParaRPr lang="pl-PL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   2015</a:t>
                      </a:r>
                      <a:endParaRPr lang="pl-PL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2016</a:t>
                      </a:r>
                      <a:endParaRPr lang="pl-PL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  2017</a:t>
                      </a:r>
                      <a:endParaRPr lang="pl-PL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DB133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20%</a:t>
                      </a:r>
                      <a:endParaRPr lang="pl-PL" sz="1400" b="1" dirty="0">
                        <a:solidFill>
                          <a:srgbClr val="DB133C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pl-PL" sz="1800" b="1" dirty="0" smtClean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875</a:t>
                      </a: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rgbClr val="DB133C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</a:t>
                      </a:r>
                      <a:r>
                        <a:rPr lang="pl-PL" sz="1800" b="1" dirty="0" smtClean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953</a:t>
                      </a: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000 000 </a:t>
                      </a:r>
                      <a:endParaRPr lang="pl-PL" sz="1400" b="1" dirty="0">
                        <a:solidFill>
                          <a:srgbClr val="DB133C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pl-PL" sz="1800" b="1" dirty="0" smtClean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979 000 </a:t>
                      </a: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</a:t>
                      </a:r>
                      <a:endParaRPr lang="pl-PL" sz="1400" b="1" dirty="0">
                        <a:solidFill>
                          <a:srgbClr val="DB133C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25%</a:t>
                      </a:r>
                      <a:endParaRPr lang="pl-PL" sz="1400" b="1" dirty="0">
                        <a:solidFill>
                          <a:srgbClr val="DB133C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pl-PL" sz="1800" b="1" dirty="0" smtClean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909</a:t>
                      </a: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rgbClr val="DB133C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 smtClean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1069</a:t>
                      </a: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rgbClr val="DB133C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pl-PL" sz="1800" b="1" dirty="0" smtClean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1160</a:t>
                      </a:r>
                      <a:r>
                        <a:rPr lang="pl-PL" sz="1800" b="1" dirty="0">
                          <a:solidFill>
                            <a:srgbClr val="DB133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000 000</a:t>
                      </a:r>
                      <a:endParaRPr lang="pl-PL" sz="1400" b="1" dirty="0">
                        <a:solidFill>
                          <a:srgbClr val="DB133C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2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18</a:t>
            </a:fld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115616" y="548680"/>
            <a:ext cx="798542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pl-PL" sz="26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NCN w Programach Ramowych UE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323850" y="1052736"/>
            <a:ext cx="799256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pl-PL" b="1" dirty="0" smtClean="0">
              <a:solidFill>
                <a:srgbClr val="DB133C"/>
              </a:solidFill>
            </a:endParaRPr>
          </a:p>
          <a:p>
            <a:pPr>
              <a:spcBef>
                <a:spcPts val="1200"/>
              </a:spcBef>
            </a:pPr>
            <a:r>
              <a:rPr lang="pl-PL" b="1" dirty="0" smtClean="0">
                <a:solidFill>
                  <a:srgbClr val="DB133C"/>
                </a:solidFill>
              </a:rPr>
              <a:t>Nauki Humanistyczne, Społeczne i o Sztuce</a:t>
            </a:r>
          </a:p>
          <a:p>
            <a:pPr marL="180975" indent="-180975"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 smtClean="0">
                <a:solidFill>
                  <a:srgbClr val="000000"/>
                </a:solidFill>
              </a:rPr>
              <a:t>HERA </a:t>
            </a:r>
            <a:r>
              <a:rPr lang="pl-PL" b="1" dirty="0">
                <a:solidFill>
                  <a:srgbClr val="000000"/>
                </a:solidFill>
              </a:rPr>
              <a:t>(</a:t>
            </a:r>
            <a:r>
              <a:rPr lang="pl-PL" b="1" dirty="0" err="1">
                <a:solidFill>
                  <a:srgbClr val="000000"/>
                </a:solidFill>
              </a:rPr>
              <a:t>Humanities</a:t>
            </a:r>
            <a:r>
              <a:rPr lang="pl-PL" b="1" dirty="0">
                <a:solidFill>
                  <a:srgbClr val="000000"/>
                </a:solidFill>
              </a:rPr>
              <a:t> in </a:t>
            </a:r>
            <a:r>
              <a:rPr lang="pl-PL" b="1" dirty="0" err="1">
                <a:solidFill>
                  <a:srgbClr val="000000"/>
                </a:solidFill>
              </a:rPr>
              <a:t>European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Research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Area</a:t>
            </a:r>
            <a:r>
              <a:rPr lang="pl-PL" b="1" dirty="0">
                <a:solidFill>
                  <a:srgbClr val="000000"/>
                </a:solidFill>
              </a:rPr>
              <a:t>)</a:t>
            </a:r>
          </a:p>
          <a:p>
            <a:pPr marL="180975" indent="-180975"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>
                <a:solidFill>
                  <a:srgbClr val="000000"/>
                </a:solidFill>
              </a:rPr>
              <a:t>NORFACE (New </a:t>
            </a:r>
            <a:r>
              <a:rPr lang="pl-PL" b="1" dirty="0" err="1">
                <a:solidFill>
                  <a:srgbClr val="000000"/>
                </a:solidFill>
              </a:rPr>
              <a:t>Opportunities</a:t>
            </a:r>
            <a:r>
              <a:rPr lang="pl-PL" b="1" dirty="0">
                <a:solidFill>
                  <a:srgbClr val="000000"/>
                </a:solidFill>
              </a:rPr>
              <a:t> for </a:t>
            </a:r>
            <a:r>
              <a:rPr lang="pl-PL" b="1" dirty="0" err="1">
                <a:solidFill>
                  <a:srgbClr val="000000"/>
                </a:solidFill>
              </a:rPr>
              <a:t>Research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Funding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Agency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Cooperation</a:t>
            </a:r>
            <a:r>
              <a:rPr lang="pl-PL" b="1" dirty="0">
                <a:solidFill>
                  <a:srgbClr val="000000"/>
                </a:solidFill>
              </a:rPr>
              <a:t> in Europe)</a:t>
            </a:r>
          </a:p>
          <a:p>
            <a:pPr marL="180975" indent="-180975"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>
                <a:solidFill>
                  <a:srgbClr val="000000"/>
                </a:solidFill>
              </a:rPr>
              <a:t>Joint Programming </a:t>
            </a:r>
            <a:r>
              <a:rPr lang="pl-PL" b="1" dirty="0" err="1">
                <a:solidFill>
                  <a:srgbClr val="000000"/>
                </a:solidFill>
              </a:rPr>
              <a:t>Initiative</a:t>
            </a:r>
            <a:r>
              <a:rPr lang="pl-PL" b="1" dirty="0">
                <a:solidFill>
                  <a:srgbClr val="000000"/>
                </a:solidFill>
              </a:rPr>
              <a:t> on </a:t>
            </a:r>
            <a:r>
              <a:rPr lang="pl-PL" b="1" dirty="0" err="1">
                <a:solidFill>
                  <a:srgbClr val="000000"/>
                </a:solidFill>
              </a:rPr>
              <a:t>Cultural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Heritage</a:t>
            </a:r>
            <a:r>
              <a:rPr lang="pl-PL" b="1" dirty="0">
                <a:solidFill>
                  <a:srgbClr val="000000"/>
                </a:solidFill>
              </a:rPr>
              <a:t> (JPI CH) </a:t>
            </a:r>
          </a:p>
          <a:p>
            <a:pPr>
              <a:spcBef>
                <a:spcPts val="1200"/>
              </a:spcBef>
            </a:pPr>
            <a:r>
              <a:rPr lang="pl-PL" b="1" dirty="0" smtClean="0">
                <a:solidFill>
                  <a:srgbClr val="DB133C"/>
                </a:solidFill>
              </a:rPr>
              <a:t>Nauki Ścisłe i Techniczne</a:t>
            </a:r>
          </a:p>
          <a:p>
            <a:pPr marL="285750" indent="-285750"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 err="1" smtClean="0">
                <a:solidFill>
                  <a:srgbClr val="000000"/>
                </a:solidFill>
              </a:rPr>
              <a:t>Chist</a:t>
            </a:r>
            <a:r>
              <a:rPr lang="pl-PL" b="1" dirty="0" smtClean="0">
                <a:solidFill>
                  <a:srgbClr val="000000"/>
                </a:solidFill>
              </a:rPr>
              <a:t>-ERA </a:t>
            </a:r>
            <a:r>
              <a:rPr lang="pl-PL" b="1" dirty="0">
                <a:solidFill>
                  <a:srgbClr val="000000"/>
                </a:solidFill>
              </a:rPr>
              <a:t>II (ERA-NET Information and </a:t>
            </a:r>
            <a:r>
              <a:rPr lang="pl-PL" b="1" dirty="0" err="1">
                <a:solidFill>
                  <a:srgbClr val="000000"/>
                </a:solidFill>
              </a:rPr>
              <a:t>Communication</a:t>
            </a:r>
            <a:r>
              <a:rPr lang="pl-PL" b="1" dirty="0">
                <a:solidFill>
                  <a:srgbClr val="000000"/>
                </a:solidFill>
              </a:rPr>
              <a:t> Science and Technologies)</a:t>
            </a:r>
          </a:p>
          <a:p>
            <a:pPr marL="285750" indent="-285750"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>
                <a:solidFill>
                  <a:srgbClr val="000000"/>
                </a:solidFill>
              </a:rPr>
              <a:t>ASPERA 2 (</a:t>
            </a:r>
            <a:r>
              <a:rPr lang="pl-PL" b="1" dirty="0" err="1">
                <a:solidFill>
                  <a:srgbClr val="000000"/>
                </a:solidFill>
              </a:rPr>
              <a:t>Astroparticle</a:t>
            </a:r>
            <a:r>
              <a:rPr lang="pl-PL" b="1" dirty="0">
                <a:solidFill>
                  <a:srgbClr val="000000"/>
                </a:solidFill>
              </a:rPr>
              <a:t> ERA-NET</a:t>
            </a:r>
            <a:r>
              <a:rPr lang="pl-PL" b="1" dirty="0" smtClean="0">
                <a:solidFill>
                  <a:srgbClr val="000000"/>
                </a:solidFill>
              </a:rPr>
              <a:t>)</a:t>
            </a:r>
          </a:p>
          <a:p>
            <a:pPr marL="285750" indent="-285750">
              <a:buClr>
                <a:srgbClr val="DB133C"/>
              </a:buClr>
              <a:buFont typeface="Wingdings" pitchFamily="2" charset="2"/>
              <a:buChar char="§"/>
            </a:pPr>
            <a:r>
              <a:rPr lang="fr-FR" b="1" dirty="0" smtClean="0">
                <a:solidFill>
                  <a:srgbClr val="000000"/>
                </a:solidFill>
              </a:rPr>
              <a:t>APpEC</a:t>
            </a:r>
            <a:r>
              <a:rPr lang="pl-PL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Astroparticle </a:t>
            </a:r>
            <a:r>
              <a:rPr lang="fr-FR" b="1" dirty="0">
                <a:solidFill>
                  <a:srgbClr val="000000"/>
                </a:solidFill>
              </a:rPr>
              <a:t>Physics (Horyzont 2020)</a:t>
            </a:r>
          </a:p>
          <a:p>
            <a:pPr>
              <a:spcBef>
                <a:spcPts val="1200"/>
              </a:spcBef>
            </a:pPr>
            <a:r>
              <a:rPr lang="pl-PL" b="1" dirty="0" smtClean="0">
                <a:solidFill>
                  <a:srgbClr val="DB133C"/>
                </a:solidFill>
              </a:rPr>
              <a:t>Nauki o Życiu</a:t>
            </a:r>
          </a:p>
          <a:p>
            <a:pPr marL="285750" indent="-285750"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 err="1" smtClean="0">
                <a:solidFill>
                  <a:srgbClr val="000000"/>
                </a:solidFill>
              </a:rPr>
              <a:t>Infect</a:t>
            </a:r>
            <a:r>
              <a:rPr lang="pl-PL" b="1" dirty="0" smtClean="0">
                <a:solidFill>
                  <a:srgbClr val="000000"/>
                </a:solidFill>
              </a:rPr>
              <a:t>-ERA </a:t>
            </a:r>
            <a:r>
              <a:rPr lang="pl-PL" b="1" dirty="0">
                <a:solidFill>
                  <a:srgbClr val="000000"/>
                </a:solidFill>
              </a:rPr>
              <a:t>(ERA-NET on Human </a:t>
            </a:r>
            <a:r>
              <a:rPr lang="pl-PL" b="1" dirty="0" err="1">
                <a:solidFill>
                  <a:srgbClr val="000000"/>
                </a:solidFill>
              </a:rPr>
              <a:t>Infectious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Diseases</a:t>
            </a:r>
            <a:r>
              <a:rPr lang="pl-PL" b="1" dirty="0">
                <a:solidFill>
                  <a:srgbClr val="000000"/>
                </a:solidFill>
              </a:rPr>
              <a:t>)</a:t>
            </a:r>
          </a:p>
          <a:p>
            <a:pPr marL="285750" indent="-285750"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>
                <a:solidFill>
                  <a:srgbClr val="000000"/>
                </a:solidFill>
              </a:rPr>
              <a:t>EU Joint </a:t>
            </a:r>
            <a:r>
              <a:rPr lang="pl-PL" b="1" dirty="0" err="1">
                <a:solidFill>
                  <a:srgbClr val="000000"/>
                </a:solidFill>
              </a:rPr>
              <a:t>Programme</a:t>
            </a:r>
            <a:r>
              <a:rPr lang="pl-PL" b="1" dirty="0">
                <a:solidFill>
                  <a:srgbClr val="000000"/>
                </a:solidFill>
              </a:rPr>
              <a:t> - </a:t>
            </a:r>
            <a:r>
              <a:rPr lang="pl-PL" b="1" dirty="0" err="1">
                <a:solidFill>
                  <a:srgbClr val="000000"/>
                </a:solidFill>
              </a:rPr>
              <a:t>Neurodegenerative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Disease</a:t>
            </a:r>
            <a:r>
              <a:rPr lang="pl-PL" b="1" dirty="0">
                <a:solidFill>
                  <a:srgbClr val="000000"/>
                </a:solidFill>
              </a:rPr>
              <a:t> </a:t>
            </a:r>
            <a:r>
              <a:rPr lang="pl-PL" b="1" dirty="0" err="1">
                <a:solidFill>
                  <a:srgbClr val="000000"/>
                </a:solidFill>
              </a:rPr>
              <a:t>Research</a:t>
            </a:r>
            <a:r>
              <a:rPr lang="pl-PL" b="1" dirty="0">
                <a:solidFill>
                  <a:srgbClr val="000000"/>
                </a:solidFill>
              </a:rPr>
              <a:t> (JPND)</a:t>
            </a:r>
          </a:p>
          <a:p>
            <a:pPr marL="285750" indent="-285750"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 err="1">
                <a:solidFill>
                  <a:srgbClr val="000000"/>
                </a:solidFill>
              </a:rPr>
              <a:t>BiodivERsA</a:t>
            </a:r>
            <a:r>
              <a:rPr lang="pl-PL" b="1" dirty="0">
                <a:solidFill>
                  <a:srgbClr val="000000"/>
                </a:solidFill>
              </a:rPr>
              <a:t> – </a:t>
            </a:r>
            <a:r>
              <a:rPr lang="pl-PL" b="1" dirty="0" err="1">
                <a:solidFill>
                  <a:srgbClr val="000000"/>
                </a:solidFill>
              </a:rPr>
              <a:t>programme</a:t>
            </a:r>
            <a:r>
              <a:rPr lang="pl-PL" b="1" dirty="0">
                <a:solidFill>
                  <a:srgbClr val="000000"/>
                </a:solidFill>
              </a:rPr>
              <a:t> on </a:t>
            </a:r>
            <a:r>
              <a:rPr lang="pl-PL" b="1" dirty="0" err="1">
                <a:solidFill>
                  <a:srgbClr val="000000"/>
                </a:solidFill>
              </a:rPr>
              <a:t>biodiversity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98410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571184" cy="576054"/>
          </a:xfrm>
        </p:spPr>
        <p:txBody>
          <a:bodyPr>
            <a:normAutofit/>
          </a:bodyPr>
          <a:lstStyle/>
          <a:p>
            <a:r>
              <a:rPr lang="pl-PL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Oferta wsparcia dla wnioskodawców ERC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19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340768"/>
            <a:ext cx="8219256" cy="4752528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ClrTx/>
              <a:buNone/>
            </a:pPr>
            <a:endParaRPr kumimoji="0" lang="pl-PL" sz="7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Tx/>
              <a:buNone/>
            </a:pPr>
            <a:endParaRPr lang="pl-PL" sz="7200" b="1" kern="0" dirty="0">
              <a:solidFill>
                <a:sysClr val="windowText" lastClr="00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Tx/>
              <a:buNone/>
            </a:pPr>
            <a:endParaRPr kumimoji="0" lang="pl-PL" sz="7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Tx/>
              <a:buNone/>
            </a:pPr>
            <a:endParaRPr lang="pl-PL" sz="7200" b="1" kern="0" dirty="0" smtClean="0">
              <a:solidFill>
                <a:sysClr val="windowText" lastClr="00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ClrTx/>
              <a:buNone/>
            </a:pPr>
            <a:r>
              <a:rPr lang="pl-PL" sz="7200" b="1" kern="0" dirty="0" smtClean="0">
                <a:solidFill>
                  <a:sysClr val="windowText" lastClr="000000"/>
                </a:solidFill>
              </a:rPr>
              <a:t>Narodowe Centrum Nauki: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ClrTx/>
            </a:pPr>
            <a:r>
              <a:rPr lang="pl-PL" sz="7200" b="1" kern="0" dirty="0" smtClean="0">
                <a:solidFill>
                  <a:srgbClr val="DB133C"/>
                </a:solidFill>
              </a:rPr>
              <a:t>i</a:t>
            </a:r>
            <a:r>
              <a:rPr lang="pl-PL" sz="7200" b="1" dirty="0" smtClean="0">
                <a:solidFill>
                  <a:srgbClr val="DB133C"/>
                </a:solidFill>
              </a:rPr>
              <a:t>dentyfikuje </a:t>
            </a:r>
            <a:r>
              <a:rPr lang="pl-PL" sz="7200" b="1" dirty="0">
                <a:solidFill>
                  <a:srgbClr val="DB133C"/>
                </a:solidFill>
              </a:rPr>
              <a:t>projekty badawcze,</a:t>
            </a:r>
            <a:r>
              <a:rPr lang="pl-PL" sz="7200" b="1" dirty="0">
                <a:solidFill>
                  <a:srgbClr val="000000"/>
                </a:solidFill>
              </a:rPr>
              <a:t> które mają szanse na sukces </a:t>
            </a:r>
            <a:br>
              <a:rPr lang="pl-PL" sz="7200" b="1" dirty="0">
                <a:solidFill>
                  <a:srgbClr val="000000"/>
                </a:solidFill>
              </a:rPr>
            </a:br>
            <a:r>
              <a:rPr lang="pl-PL" sz="7200" b="1" dirty="0">
                <a:solidFill>
                  <a:srgbClr val="000000"/>
                </a:solidFill>
              </a:rPr>
              <a:t>w prestiżowych konkursach międzynarodowych (MAESTRO, SONATA BIS</a:t>
            </a:r>
            <a:r>
              <a:rPr lang="pl-PL" sz="7200" b="1" dirty="0" smtClean="0">
                <a:solidFill>
                  <a:srgbClr val="000000"/>
                </a:solidFill>
              </a:rPr>
              <a:t>)</a:t>
            </a:r>
            <a:endParaRPr kumimoji="0" lang="pl-PL" sz="7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ClrTx/>
            </a:pPr>
            <a:r>
              <a:rPr lang="pl-PL" sz="7200" b="1" kern="0" dirty="0" smtClean="0">
                <a:solidFill>
                  <a:srgbClr val="DB133C"/>
                </a:solidFill>
              </a:rPr>
              <a:t>organizuje warsztaty </a:t>
            </a:r>
            <a:r>
              <a:rPr lang="pl-PL" sz="7200" b="1" kern="0" dirty="0">
                <a:solidFill>
                  <a:srgbClr val="DB133C"/>
                </a:solidFill>
              </a:rPr>
              <a:t>z pracownikami </a:t>
            </a:r>
            <a:r>
              <a:rPr lang="pl-PL" sz="7200" b="1" kern="0" dirty="0" smtClean="0">
                <a:solidFill>
                  <a:srgbClr val="DB133C"/>
                </a:solidFill>
              </a:rPr>
              <a:t>ERC</a:t>
            </a:r>
            <a:endParaRPr kumimoji="0" lang="pl-PL" sz="7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ClrTx/>
            </a:pPr>
            <a:r>
              <a:rPr lang="pl-PL" sz="7200" b="1" kern="0" dirty="0" smtClean="0">
                <a:solidFill>
                  <a:srgbClr val="000000"/>
                </a:solidFill>
              </a:rPr>
              <a:t>organizuje</a:t>
            </a:r>
            <a:r>
              <a:rPr lang="pl-PL" sz="7200" b="1" kern="0" dirty="0" smtClean="0">
                <a:solidFill>
                  <a:srgbClr val="DB133C"/>
                </a:solidFill>
              </a:rPr>
              <a:t> indywidualne konsultacje </a:t>
            </a:r>
            <a:r>
              <a:rPr lang="pl-PL" sz="7200" b="1" kern="0" dirty="0">
                <a:solidFill>
                  <a:srgbClr val="DB133C"/>
                </a:solidFill>
              </a:rPr>
              <a:t>z </a:t>
            </a:r>
            <a:r>
              <a:rPr lang="pl-PL" sz="7200" b="1" kern="0" dirty="0" smtClean="0">
                <a:solidFill>
                  <a:srgbClr val="DB133C"/>
                </a:solidFill>
              </a:rPr>
              <a:t>ekspertami ERC</a:t>
            </a:r>
            <a:r>
              <a:rPr lang="pl-PL" sz="7200" b="1" kern="0" dirty="0" smtClean="0">
                <a:solidFill>
                  <a:sysClr val="windowText" lastClr="000000"/>
                </a:solidFill>
              </a:rPr>
              <a:t> oraz </a:t>
            </a:r>
            <a:r>
              <a:rPr lang="pl-PL" sz="7200" b="1" kern="0" dirty="0" smtClean="0">
                <a:solidFill>
                  <a:srgbClr val="DB133C"/>
                </a:solidFill>
              </a:rPr>
              <a:t>indywidualne konsultacje z laureatami konkursów ERC </a:t>
            </a:r>
            <a:r>
              <a:rPr lang="pl-PL" sz="7200" b="1" kern="0" dirty="0" smtClean="0">
                <a:solidFill>
                  <a:sysClr val="windowText" lastClr="000000"/>
                </a:solidFill>
              </a:rPr>
              <a:t>dla </a:t>
            </a:r>
            <a:r>
              <a:rPr lang="pl-PL" sz="7200" b="1" kern="0" dirty="0">
                <a:solidFill>
                  <a:sysClr val="windowText" lastClr="000000"/>
                </a:solidFill>
              </a:rPr>
              <a:t>naukowców których wnioski zostały zakwalifikowane do drugiego etapu oceny w konkursach </a:t>
            </a:r>
            <a:r>
              <a:rPr lang="pl-PL" sz="7200" b="1" kern="0" dirty="0">
                <a:solidFill>
                  <a:srgbClr val="DB133C"/>
                </a:solidFill>
              </a:rPr>
              <a:t>ERC </a:t>
            </a:r>
            <a:r>
              <a:rPr lang="pl-PL" sz="7200" b="1" kern="0" dirty="0" err="1">
                <a:solidFill>
                  <a:srgbClr val="DB133C"/>
                </a:solidFill>
              </a:rPr>
              <a:t>Consolidator</a:t>
            </a:r>
            <a:r>
              <a:rPr lang="pl-PL" sz="7200" b="1" kern="0" dirty="0">
                <a:solidFill>
                  <a:srgbClr val="DB133C"/>
                </a:solidFill>
              </a:rPr>
              <a:t> Grant oraz ERC </a:t>
            </a:r>
            <a:r>
              <a:rPr lang="pl-PL" sz="7200" b="1" kern="0" dirty="0" err="1">
                <a:solidFill>
                  <a:srgbClr val="DB133C"/>
                </a:solidFill>
              </a:rPr>
              <a:t>Starting</a:t>
            </a:r>
            <a:r>
              <a:rPr lang="pl-PL" sz="7200" b="1" kern="0" dirty="0">
                <a:solidFill>
                  <a:srgbClr val="DB133C"/>
                </a:solidFill>
              </a:rPr>
              <a:t> </a:t>
            </a:r>
            <a:r>
              <a:rPr lang="pl-PL" sz="7200" b="1" kern="0" dirty="0" smtClean="0">
                <a:solidFill>
                  <a:srgbClr val="DB133C"/>
                </a:solidFill>
              </a:rPr>
              <a:t>Grant)</a:t>
            </a:r>
            <a:endParaRPr lang="pl-PL" sz="7200" b="1" kern="0" dirty="0" smtClean="0">
              <a:solidFill>
                <a:sysClr val="windowText" lastClr="000000"/>
              </a:solidFill>
            </a:endParaRPr>
          </a:p>
          <a:p>
            <a:pPr marR="0" lvl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4500" b="1" kern="0" dirty="0">
              <a:solidFill>
                <a:sysClr val="windowText" lastClr="000000"/>
              </a:solidFill>
            </a:endParaRPr>
          </a:p>
          <a:p>
            <a:pPr marR="0" lvl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3800" b="1" dirty="0">
              <a:solidFill>
                <a:srgbClr val="000000"/>
              </a:solidFill>
            </a:endParaRPr>
          </a:p>
        </p:txBody>
      </p:sp>
      <p:sp>
        <p:nvSpPr>
          <p:cNvPr id="3" name="Prostokąt zaokrąglony 2"/>
          <p:cNvSpPr/>
          <p:nvPr/>
        </p:nvSpPr>
        <p:spPr>
          <a:xfrm>
            <a:off x="1043608" y="1340768"/>
            <a:ext cx="748883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b="1" dirty="0" smtClean="0"/>
              <a:t>Narodowe Centrum Nauki w ramach inicjatywy „Pakt Horyzont 2020” wspiera polskich naukowców wnioskujących o środki ERC</a:t>
            </a:r>
          </a:p>
          <a:p>
            <a:pPr algn="just"/>
            <a:r>
              <a:rPr lang="pl-PL" b="1" dirty="0" smtClean="0"/>
              <a:t>(Europejskiej Rady ds. Badań Naukowych)  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04548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</a:t>
            </a:fld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115616" y="548680"/>
            <a:ext cx="798542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Podstawowe statystyki konkursów NCN w 2014 r.</a:t>
            </a:r>
            <a:endParaRPr lang="pl-PL" sz="26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323528" y="1196752"/>
            <a:ext cx="7560840" cy="3423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1200"/>
              </a:spcBef>
              <a:buClr>
                <a:srgbClr val="DB133C"/>
              </a:buClr>
            </a:pPr>
            <a:r>
              <a:rPr lang="pl-PL" sz="2000" b="1" dirty="0">
                <a:solidFill>
                  <a:srgbClr val="DB133C"/>
                </a:solidFill>
                <a:latin typeface="Arial" charset="0"/>
              </a:rPr>
              <a:t>Podstawowe statystyki konkursów NCN w </a:t>
            </a:r>
            <a:r>
              <a:rPr lang="pl-PL" sz="2000" b="1" dirty="0" smtClean="0">
                <a:solidFill>
                  <a:srgbClr val="DB133C"/>
                </a:solidFill>
                <a:latin typeface="Arial" charset="0"/>
              </a:rPr>
              <a:t>2014 </a:t>
            </a:r>
            <a:r>
              <a:rPr lang="pl-PL" sz="2000" b="1" dirty="0">
                <a:solidFill>
                  <a:srgbClr val="DB133C"/>
                </a:solidFill>
                <a:latin typeface="Arial" charset="0"/>
              </a:rPr>
              <a:t>r</a:t>
            </a:r>
            <a:r>
              <a:rPr lang="pl-PL" sz="2000" b="1" dirty="0" smtClean="0">
                <a:solidFill>
                  <a:srgbClr val="DB133C"/>
                </a:solidFill>
                <a:latin typeface="Arial" charset="0"/>
              </a:rPr>
              <a:t>.:</a:t>
            </a:r>
            <a:endParaRPr lang="pl-PL" sz="2000" b="1" dirty="0">
              <a:solidFill>
                <a:srgbClr val="DB133C"/>
              </a:solidFill>
              <a:latin typeface="Arial" charset="0"/>
            </a:endParaRP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 smtClean="0">
                <a:solidFill>
                  <a:srgbClr val="DB133C"/>
                </a:solidFill>
              </a:rPr>
              <a:t>12</a:t>
            </a:r>
            <a:r>
              <a:rPr lang="pl-PL" b="1" dirty="0" smtClean="0">
                <a:solidFill>
                  <a:srgbClr val="000000"/>
                </a:solidFill>
              </a:rPr>
              <a:t> ogłoszonych konkursów;</a:t>
            </a: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 smtClean="0">
                <a:solidFill>
                  <a:srgbClr val="DB133C"/>
                </a:solidFill>
              </a:rPr>
              <a:t>13</a:t>
            </a:r>
            <a:r>
              <a:rPr lang="pl-PL" b="1" dirty="0" smtClean="0">
                <a:solidFill>
                  <a:srgbClr val="000000"/>
                </a:solidFill>
              </a:rPr>
              <a:t> rozstrzygniętych konkursów;</a:t>
            </a: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 smtClean="0">
                <a:solidFill>
                  <a:srgbClr val="DB133C"/>
                </a:solidFill>
              </a:rPr>
              <a:t>11 432 </a:t>
            </a:r>
            <a:r>
              <a:rPr lang="pl-PL" b="1" dirty="0" smtClean="0">
                <a:solidFill>
                  <a:srgbClr val="000000"/>
                </a:solidFill>
              </a:rPr>
              <a:t>złożonych wniosków;</a:t>
            </a:r>
          </a:p>
          <a:p>
            <a:pPr marL="285750" indent="-285750">
              <a:lnSpc>
                <a:spcPct val="114000"/>
              </a:lnSpc>
              <a:spcBef>
                <a:spcPts val="120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 smtClean="0">
                <a:solidFill>
                  <a:srgbClr val="DB133C"/>
                </a:solidFill>
              </a:rPr>
              <a:t>1804</a:t>
            </a:r>
            <a:r>
              <a:rPr lang="pl-PL" b="1" dirty="0" smtClean="0">
                <a:solidFill>
                  <a:srgbClr val="000000"/>
                </a:solidFill>
              </a:rPr>
              <a:t> wnioski zakwalifikowane do finansowania;</a:t>
            </a:r>
          </a:p>
          <a:p>
            <a:pPr marL="285750" indent="-285750" algn="just">
              <a:lnSpc>
                <a:spcPct val="114000"/>
              </a:lnSpc>
              <a:spcBef>
                <a:spcPts val="1200"/>
              </a:spcBef>
              <a:buClr>
                <a:srgbClr val="DB133C"/>
              </a:buClr>
              <a:buFont typeface="Wingdings" pitchFamily="2" charset="2"/>
              <a:buChar char="§"/>
            </a:pPr>
            <a:r>
              <a:rPr lang="pl-PL" b="1" dirty="0">
                <a:solidFill>
                  <a:srgbClr val="DB133C"/>
                </a:solidFill>
              </a:rPr>
              <a:t> </a:t>
            </a:r>
            <a:r>
              <a:rPr lang="pl-PL" b="1" dirty="0" smtClean="0">
                <a:solidFill>
                  <a:srgbClr val="DB133C"/>
                </a:solidFill>
              </a:rPr>
              <a:t>762,5  mln zł </a:t>
            </a:r>
            <a:r>
              <a:rPr lang="pl-PL" b="1" dirty="0" smtClean="0">
                <a:solidFill>
                  <a:srgbClr val="000000"/>
                </a:solidFill>
              </a:rPr>
              <a:t> przeznaczonych na finansowanie wniosków zakwalifikowanych w konkursach NCN (rozstrzygniętych w 2014 r.)</a:t>
            </a:r>
            <a:endParaRPr lang="pl-PL" b="1" dirty="0">
              <a:solidFill>
                <a:srgbClr val="DB13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19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275579" y="1988840"/>
            <a:ext cx="6592842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l-PL" sz="5400" b="1" i="0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Dziękuję za uwagę</a:t>
            </a:r>
            <a:r>
              <a:rPr lang="pl-PL" sz="5400" b="1" i="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l-PL" sz="5400" b="1" i="0" dirty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8" descr="ncn-stopk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95" y="6034450"/>
            <a:ext cx="7864248" cy="60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936651" y="4005064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pl-PL" sz="32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Zapraszam </a:t>
            </a:r>
            <a:r>
              <a:rPr lang="pl-PL" sz="3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 stronę www</a:t>
            </a:r>
          </a:p>
        </p:txBody>
      </p:sp>
      <p:sp>
        <p:nvSpPr>
          <p:cNvPr id="5" name="Symbol zastępczy zawartości 7"/>
          <p:cNvSpPr txBox="1">
            <a:spLocks/>
          </p:cNvSpPr>
          <p:nvPr/>
        </p:nvSpPr>
        <p:spPr>
          <a:xfrm>
            <a:off x="316979" y="4221088"/>
            <a:ext cx="9144000" cy="10652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Clr>
                <a:srgbClr val="C00000"/>
              </a:buClr>
              <a:buFont typeface="Arial" pitchFamily="34" charset="0"/>
              <a:buNone/>
              <a:defRPr/>
            </a:pPr>
            <a:r>
              <a:rPr lang="pl-PL" sz="7200" dirty="0" smtClean="0"/>
              <a:t> </a:t>
            </a:r>
            <a:r>
              <a:rPr lang="pl-PL" sz="4400" b="1" dirty="0" smtClean="0">
                <a:solidFill>
                  <a:srgbClr val="000000"/>
                </a:solidFill>
              </a:rPr>
              <a:t>www.ncn.gov.pl</a:t>
            </a:r>
            <a:endParaRPr lang="pl-PL" sz="4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69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</a:t>
            </a:fld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115616" y="159961"/>
            <a:ext cx="7985422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Osoby rozpoczynające karierę naukową </a:t>
            </a:r>
            <a:b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 konkursach Narodowego Centrum Nauki</a:t>
            </a:r>
            <a:endParaRPr lang="pl-PL" sz="26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6156176" y="671771"/>
            <a:ext cx="2664296" cy="532453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pl-PL" sz="17000" b="1" kern="0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br>
              <a:rPr lang="pl-PL" sz="17000" b="1" kern="0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7000" b="1" kern="0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r>
              <a:rPr lang="pl-PL" sz="17000" b="1" kern="0" dirty="0" smtClean="0">
                <a:solidFill>
                  <a:srgbClr val="DB133C"/>
                </a:solidFill>
              </a:rPr>
              <a:t> </a:t>
            </a:r>
            <a:endParaRPr lang="pl-PL" sz="17000" dirty="0"/>
          </a:p>
        </p:txBody>
      </p:sp>
      <p:sp>
        <p:nvSpPr>
          <p:cNvPr id="18" name="Prostokąt 17"/>
          <p:cNvSpPr/>
          <p:nvPr/>
        </p:nvSpPr>
        <p:spPr>
          <a:xfrm>
            <a:off x="294681" y="1484783"/>
            <a:ext cx="5688632" cy="1355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  <a:defRPr/>
            </a:pPr>
            <a:r>
              <a:rPr lang="pl-PL" b="1" kern="0" dirty="0">
                <a:solidFill>
                  <a:srgbClr val="000000"/>
                </a:solidFill>
              </a:rPr>
              <a:t>Narodowe Centrum Nauki przeznacza nie mniej niż </a:t>
            </a:r>
            <a:r>
              <a:rPr lang="pl-PL" b="1" kern="0" dirty="0">
                <a:solidFill>
                  <a:srgbClr val="DB133C"/>
                </a:solidFill>
              </a:rPr>
              <a:t>20%</a:t>
            </a:r>
            <a:r>
              <a:rPr lang="pl-PL" b="1" kern="0" dirty="0">
                <a:solidFill>
                  <a:srgbClr val="000000"/>
                </a:solidFill>
              </a:rPr>
              <a:t> środków pozostających w jego dyspozycji na wsparcie rozwoju osób rozpoczynających karierę naukową.</a:t>
            </a:r>
          </a:p>
        </p:txBody>
      </p:sp>
      <p:sp>
        <p:nvSpPr>
          <p:cNvPr id="2" name="Prostokąt 1"/>
          <p:cNvSpPr/>
          <p:nvPr/>
        </p:nvSpPr>
        <p:spPr>
          <a:xfrm>
            <a:off x="294680" y="3645024"/>
            <a:ext cx="58614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 smtClean="0">
                <a:solidFill>
                  <a:srgbClr val="000000"/>
                </a:solidFill>
              </a:rPr>
              <a:t>W 2014 r. w konkursach </a:t>
            </a:r>
            <a:r>
              <a:rPr lang="pl-PL" b="1" dirty="0" smtClean="0">
                <a:solidFill>
                  <a:srgbClr val="DB133C"/>
                </a:solidFill>
              </a:rPr>
              <a:t>PRELUDIUM</a:t>
            </a:r>
            <a:r>
              <a:rPr lang="pl-PL" b="1" dirty="0" smtClean="0">
                <a:solidFill>
                  <a:srgbClr val="000000"/>
                </a:solidFill>
              </a:rPr>
              <a:t>, </a:t>
            </a:r>
            <a:r>
              <a:rPr lang="pl-PL" b="1" dirty="0" smtClean="0">
                <a:solidFill>
                  <a:srgbClr val="DB133C"/>
                </a:solidFill>
              </a:rPr>
              <a:t>SONATA</a:t>
            </a:r>
            <a:r>
              <a:rPr lang="pl-PL" b="1" dirty="0" smtClean="0">
                <a:solidFill>
                  <a:srgbClr val="000000"/>
                </a:solidFill>
              </a:rPr>
              <a:t>, </a:t>
            </a:r>
            <a:r>
              <a:rPr lang="pl-PL" b="1" dirty="0" smtClean="0">
                <a:solidFill>
                  <a:srgbClr val="DB133C"/>
                </a:solidFill>
              </a:rPr>
              <a:t>FUGA</a:t>
            </a:r>
            <a:r>
              <a:rPr lang="pl-PL" b="1" dirty="0" smtClean="0">
                <a:solidFill>
                  <a:srgbClr val="000000"/>
                </a:solidFill>
              </a:rPr>
              <a:t> oraz </a:t>
            </a:r>
            <a:r>
              <a:rPr lang="pl-PL" b="1" dirty="0" smtClean="0">
                <a:solidFill>
                  <a:srgbClr val="DB133C"/>
                </a:solidFill>
              </a:rPr>
              <a:t>ETIUDA</a:t>
            </a:r>
            <a:r>
              <a:rPr lang="pl-PL" b="1" dirty="0" smtClean="0">
                <a:solidFill>
                  <a:srgbClr val="000000"/>
                </a:solidFill>
              </a:rPr>
              <a:t> skierowanych do osób rozpoczynających karierę naukową do finansowania zakwalifikowano w sumie: </a:t>
            </a:r>
            <a:r>
              <a:rPr lang="pl-PL" b="1" dirty="0" smtClean="0">
                <a:solidFill>
                  <a:srgbClr val="DB133C"/>
                </a:solidFill>
              </a:rPr>
              <a:t>933 </a:t>
            </a:r>
            <a:r>
              <a:rPr lang="pl-PL" b="1" dirty="0" smtClean="0">
                <a:solidFill>
                  <a:srgbClr val="000000"/>
                </a:solidFill>
              </a:rPr>
              <a:t>wniosków na łączną sumę </a:t>
            </a:r>
            <a:r>
              <a:rPr lang="pl-PL" b="1" dirty="0" smtClean="0">
                <a:solidFill>
                  <a:srgbClr val="DB133C"/>
                </a:solidFill>
              </a:rPr>
              <a:t>ponad 181 mln zł </a:t>
            </a:r>
            <a:r>
              <a:rPr lang="pl-PL" b="1" dirty="0" smtClean="0">
                <a:solidFill>
                  <a:srgbClr val="000000"/>
                </a:solidFill>
              </a:rPr>
              <a:t>co stanowiło 20% wysokości finansowania w 2013 roku. </a:t>
            </a:r>
            <a:endParaRPr lang="pl-PL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2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4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737209" y="1268760"/>
            <a:ext cx="76327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Liczba wniosków złożonych i zakwalifikowanych do finansowania </a:t>
            </a:r>
            <a:r>
              <a:rPr 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konkursach rozstrzygniętych w </a:t>
            </a:r>
            <a:r>
              <a:rPr 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2014 </a:t>
            </a:r>
            <a:r>
              <a:rPr lang="pl-PL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r. w trzech grupach nauk </a:t>
            </a:r>
            <a:r>
              <a:rPr 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wraz z liczbowym wskaźnikiem sukcesu. (Nie dotyczy konkursu TANGO)</a:t>
            </a:r>
            <a:endParaRPr lang="pl-PL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571184" cy="576054"/>
          </a:xfrm>
        </p:spPr>
        <p:txBody>
          <a:bodyPr>
            <a:normAutofit/>
          </a:bodyPr>
          <a:lstStyle/>
          <a:p>
            <a:r>
              <a:rPr lang="pl-PL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Konkursy NCN w 2014 r.</a:t>
            </a:r>
            <a:endParaRPr lang="pl-PL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94097"/>
              </p:ext>
            </p:extLst>
          </p:nvPr>
        </p:nvGraphicFramePr>
        <p:xfrm>
          <a:off x="323850" y="2276872"/>
          <a:ext cx="8280598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1979712" y="41490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DB133C"/>
                </a:solidFill>
              </a:rPr>
              <a:t>15%</a:t>
            </a:r>
            <a:endParaRPr lang="pl-PL" b="1" dirty="0">
              <a:solidFill>
                <a:srgbClr val="DB133C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4572000" y="41490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DB133C"/>
                </a:solidFill>
              </a:rPr>
              <a:t>15%</a:t>
            </a:r>
            <a:endParaRPr lang="pl-PL" b="1" dirty="0">
              <a:solidFill>
                <a:srgbClr val="DB133C"/>
              </a:solidFill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7236296" y="41490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DB133C"/>
                </a:solidFill>
              </a:rPr>
              <a:t>17%</a:t>
            </a:r>
            <a:endParaRPr lang="pl-PL" b="1" dirty="0">
              <a:solidFill>
                <a:srgbClr val="DB13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2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15616" y="44624"/>
            <a:ext cx="802838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Konkursy NCN rozstrzygnięte w 2014 r.</a:t>
            </a:r>
          </a:p>
          <a:p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Wyniki konkursów w panelu </a:t>
            </a:r>
          </a:p>
          <a:p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ST5 </a:t>
            </a:r>
            <a:r>
              <a:rPr lang="pl-PL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Synteza </a:t>
            </a:r>
            <a:r>
              <a:rPr lang="pl-PL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materiały</a:t>
            </a:r>
          </a:p>
        </p:txBody>
      </p:sp>
      <p:sp>
        <p:nvSpPr>
          <p:cNvPr id="5" name="Prostokąt 4"/>
          <p:cNvSpPr/>
          <p:nvPr/>
        </p:nvSpPr>
        <p:spPr>
          <a:xfrm>
            <a:off x="323850" y="1196975"/>
            <a:ext cx="819703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liczba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wniosków zgłoszonych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809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liczba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wniosków zakwalifikowanych do finansowania: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131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współczynnik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sukcesu: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16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łączną kwotę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lang="pl-PL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68 mln zł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2000" b="1" dirty="0" smtClean="0">
              <a:solidFill>
                <a:srgbClr val="DB133C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Clr>
                <a:srgbClr val="DB133C"/>
              </a:buClr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Liderzy konkursów 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2014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r. wg. liczby przyznanych 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grantów:</a:t>
            </a:r>
            <a:endParaRPr lang="pl-PL" sz="2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Clr>
                <a:srgbClr val="DB133C"/>
              </a:buClr>
            </a:pPr>
            <a:endParaRPr lang="pl-PL" sz="2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072371"/>
              </p:ext>
            </p:extLst>
          </p:nvPr>
        </p:nvGraphicFramePr>
        <p:xfrm>
          <a:off x="539552" y="3645024"/>
          <a:ext cx="8091131" cy="261273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8392"/>
                <a:gridCol w="4788076"/>
                <a:gridCol w="1196080"/>
                <a:gridCol w="1688583"/>
              </a:tblGrid>
              <a:tr h="422930"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/>
                      <a:r>
                        <a:rPr lang="pl-PL" sz="1600" u="none" strike="noStrike" kern="1200" dirty="0" smtClean="0">
                          <a:effectLst/>
                          <a:latin typeface="+mj-lt"/>
                        </a:rPr>
                        <a:t>L.p.</a:t>
                      </a:r>
                      <a:endParaRPr lang="pl-PL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 smtClean="0">
                          <a:effectLst/>
                          <a:latin typeface="+mj-lt"/>
                        </a:rPr>
                        <a:t>Wnioskodawca</a:t>
                      </a:r>
                      <a:endParaRPr lang="pl-PL" sz="16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Projekty</a:t>
                      </a:r>
                    </a:p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(szt.)</a:t>
                      </a:r>
                      <a:endParaRPr lang="pl-PL" sz="1600" b="1" i="0" u="none" strike="noStrike" baseline="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Kwota przyznana</a:t>
                      </a:r>
                    </a:p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ogółem [zł]</a:t>
                      </a:r>
                      <a:endParaRPr lang="pl-PL" sz="1600" b="1" i="0" u="none" strike="noStrike" baseline="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Instytut Chemii Organicznej PAN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Uniwersytet Jagielloński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mln  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4885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Uniwersytet im. Adama Mickiewicza </a:t>
                      </a:r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 </a:t>
                      </a: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Poznaniu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5,5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Centrum Badań Molekularnych </a:t>
                      </a:r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Makromolekularnych PAN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5,5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Uniwersytet Wrocławski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pl-PL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09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15616" y="44624"/>
            <a:ext cx="802838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Konkursy NCN rozstrzygnięte w 2014 r.</a:t>
            </a:r>
          </a:p>
          <a:p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Wyniki konkursów w panelu </a:t>
            </a:r>
          </a:p>
          <a:p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ST6 </a:t>
            </a:r>
            <a:r>
              <a:rPr lang="pl-PL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Informatyka </a:t>
            </a:r>
            <a:r>
              <a:rPr lang="pl-PL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technologie informacyjne</a:t>
            </a:r>
          </a:p>
        </p:txBody>
      </p:sp>
      <p:sp>
        <p:nvSpPr>
          <p:cNvPr id="5" name="Prostokąt 4"/>
          <p:cNvSpPr/>
          <p:nvPr/>
        </p:nvSpPr>
        <p:spPr>
          <a:xfrm>
            <a:off x="323850" y="1196975"/>
            <a:ext cx="819703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liczba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wniosków zgłoszonych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285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liczba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wniosków zakwalifikowanych do finansowania: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41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współczynnik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sukcesu: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14%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łączną kwotę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lang="pl-PL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12 mln zł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2000" b="1" dirty="0" smtClean="0">
              <a:solidFill>
                <a:srgbClr val="DB133C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Clr>
                <a:srgbClr val="DB133C"/>
              </a:buClr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Liderzy konkursów 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2014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r. wg. liczby przyznanych 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grantów:</a:t>
            </a:r>
            <a:endParaRPr lang="pl-PL" sz="2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Clr>
                <a:srgbClr val="DB133C"/>
              </a:buClr>
            </a:pPr>
            <a:endParaRPr lang="pl-PL" sz="2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638375"/>
              </p:ext>
            </p:extLst>
          </p:nvPr>
        </p:nvGraphicFramePr>
        <p:xfrm>
          <a:off x="539552" y="3645024"/>
          <a:ext cx="8091131" cy="25102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8392"/>
                <a:gridCol w="4788076"/>
                <a:gridCol w="1196080"/>
                <a:gridCol w="1688583"/>
              </a:tblGrid>
              <a:tr h="504056"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/>
                      <a:r>
                        <a:rPr lang="pl-PL" sz="1600" u="none" strike="noStrike" kern="1200" dirty="0" smtClean="0">
                          <a:effectLst/>
                          <a:latin typeface="+mj-lt"/>
                        </a:rPr>
                        <a:t>L.p.</a:t>
                      </a:r>
                      <a:endParaRPr lang="pl-PL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 smtClean="0">
                          <a:effectLst/>
                          <a:latin typeface="+mj-lt"/>
                        </a:rPr>
                        <a:t>Wnioskodawca</a:t>
                      </a:r>
                      <a:endParaRPr lang="pl-PL" sz="16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Projekty</a:t>
                      </a:r>
                    </a:p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(szt.)</a:t>
                      </a:r>
                      <a:endParaRPr lang="pl-PL" sz="1600" b="1" i="0" u="none" strike="noStrike" baseline="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Kwota przyznana</a:t>
                      </a:r>
                    </a:p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ogółem [zł]</a:t>
                      </a:r>
                      <a:endParaRPr lang="pl-PL" sz="1600" b="1" i="0" u="none" strike="noStrike" baseline="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Uniwersytet Warszawski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Politechnika Poznańska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4885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Uniwersytet Jagielloński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Akademia Górniczo- Hutnicza </a:t>
                      </a:r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im</a:t>
                      </a: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Stanisława Staszica w Krakowie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785 tys.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Politechnika Częstochowska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548 tys.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22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15616" y="44624"/>
            <a:ext cx="802838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Konkursy NCN rozstrzygnięte w 2014 r.</a:t>
            </a:r>
          </a:p>
          <a:p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Wyniki konkursów w panelu </a:t>
            </a:r>
          </a:p>
          <a:p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ST7 </a:t>
            </a:r>
            <a:r>
              <a:rPr lang="pl-PL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Inżynieria </a:t>
            </a:r>
            <a:r>
              <a:rPr lang="pl-PL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systemów i telekomunikacji</a:t>
            </a:r>
          </a:p>
        </p:txBody>
      </p:sp>
      <p:sp>
        <p:nvSpPr>
          <p:cNvPr id="5" name="Prostokąt 4"/>
          <p:cNvSpPr/>
          <p:nvPr/>
        </p:nvSpPr>
        <p:spPr>
          <a:xfrm>
            <a:off x="323850" y="1196975"/>
            <a:ext cx="819703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liczba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wniosków zgłoszonych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330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liczba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wniosków zakwalifikowanych do finansowania: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54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współczynnik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sukcesu: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16%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łączną kwotę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lang="pl-PL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30 mln zł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2000" b="1" dirty="0" smtClean="0">
              <a:solidFill>
                <a:srgbClr val="DB133C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Clr>
                <a:srgbClr val="DB133C"/>
              </a:buClr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Liderzy konkursów 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2014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r. wg. liczby przyznanych 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grantów:</a:t>
            </a:r>
            <a:endParaRPr lang="pl-PL" sz="2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Clr>
                <a:srgbClr val="DB133C"/>
              </a:buClr>
            </a:pPr>
            <a:endParaRPr lang="pl-PL" sz="2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646567"/>
              </p:ext>
            </p:extLst>
          </p:nvPr>
        </p:nvGraphicFramePr>
        <p:xfrm>
          <a:off x="539552" y="3645024"/>
          <a:ext cx="8091131" cy="250342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8392"/>
                <a:gridCol w="4788076"/>
                <a:gridCol w="1196080"/>
                <a:gridCol w="1688583"/>
              </a:tblGrid>
              <a:tr h="422930"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/>
                      <a:r>
                        <a:rPr lang="pl-PL" sz="1600" u="none" strike="noStrike" kern="1200" dirty="0" smtClean="0">
                          <a:effectLst/>
                          <a:latin typeface="+mj-lt"/>
                        </a:rPr>
                        <a:t>L.p.</a:t>
                      </a:r>
                      <a:endParaRPr lang="pl-PL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 smtClean="0">
                          <a:effectLst/>
                          <a:latin typeface="+mj-lt"/>
                        </a:rPr>
                        <a:t>Wnioskodawca</a:t>
                      </a:r>
                      <a:endParaRPr lang="pl-PL" sz="16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Projekty</a:t>
                      </a:r>
                    </a:p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(szt.)</a:t>
                      </a:r>
                      <a:endParaRPr lang="pl-PL" sz="1600" b="1" i="0" u="none" strike="noStrike" baseline="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Kwota przyznana</a:t>
                      </a:r>
                    </a:p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ogółem [zł]</a:t>
                      </a:r>
                      <a:endParaRPr lang="pl-PL" sz="1600" b="1" i="0" u="none" strike="noStrike" baseline="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Politechnika Wrocławska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5,5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Akademia Górniczo- Hutnicza im. Stanisława Staszica w Krakowie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pl-PL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4885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Politechnika Łódzka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Politechnika Warszawska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2,5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Politechnika Gdańska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18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15616" y="44624"/>
            <a:ext cx="802838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Konkursy NCN rozstrzygnięte w 2014 r.</a:t>
            </a:r>
          </a:p>
          <a:p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Wyniki konkursów w panelu </a:t>
            </a:r>
          </a:p>
          <a:p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ST8 </a:t>
            </a:r>
            <a:r>
              <a:rPr lang="pl-PL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pl-PL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Inżynieria </a:t>
            </a:r>
            <a:r>
              <a:rPr lang="pl-PL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procesów i produkcji</a:t>
            </a:r>
          </a:p>
        </p:txBody>
      </p:sp>
      <p:sp>
        <p:nvSpPr>
          <p:cNvPr id="5" name="Prostokąt 4"/>
          <p:cNvSpPr/>
          <p:nvPr/>
        </p:nvSpPr>
        <p:spPr>
          <a:xfrm>
            <a:off x="323850" y="1196975"/>
            <a:ext cx="819703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liczba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wniosków zgłoszonych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904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liczba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wniosków zakwalifikowanych do finansowania: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132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współczynnik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sukcesu: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15%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łączną kwotę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lang="pl-PL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l-PL" sz="2000" b="1" dirty="0" smtClean="0">
                <a:solidFill>
                  <a:srgbClr val="DB133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62 mln zł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2000" b="1" dirty="0" smtClean="0">
              <a:solidFill>
                <a:srgbClr val="DB133C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Clr>
                <a:srgbClr val="DB133C"/>
              </a:buClr>
            </a:pP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Liderzy konkursów 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2014 </a:t>
            </a:r>
            <a:r>
              <a:rPr lang="pl-PL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r. wg. liczby przyznanych </a:t>
            </a:r>
            <a:r>
              <a:rPr lang="pl-PL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grantów:</a:t>
            </a:r>
            <a:endParaRPr lang="pl-PL" sz="2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buClr>
                <a:srgbClr val="DB133C"/>
              </a:buClr>
            </a:pPr>
            <a:endParaRPr lang="pl-PL" sz="2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779591"/>
              </p:ext>
            </p:extLst>
          </p:nvPr>
        </p:nvGraphicFramePr>
        <p:xfrm>
          <a:off x="539552" y="3501008"/>
          <a:ext cx="8091131" cy="295362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8392"/>
                <a:gridCol w="4788076"/>
                <a:gridCol w="1196080"/>
                <a:gridCol w="1688583"/>
              </a:tblGrid>
              <a:tr h="422930"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/>
                      <a:r>
                        <a:rPr lang="pl-PL" sz="1600" u="none" strike="noStrike" kern="1200" dirty="0" smtClean="0">
                          <a:effectLst/>
                          <a:latin typeface="+mj-lt"/>
                        </a:rPr>
                        <a:t>L.p.</a:t>
                      </a:r>
                      <a:endParaRPr lang="pl-PL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 smtClean="0">
                          <a:effectLst/>
                          <a:latin typeface="+mj-lt"/>
                        </a:rPr>
                        <a:t>Wnioskodawca</a:t>
                      </a:r>
                      <a:endParaRPr lang="pl-PL" sz="16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Projekty</a:t>
                      </a:r>
                    </a:p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(szt.)</a:t>
                      </a:r>
                      <a:endParaRPr lang="pl-PL" sz="1600" b="1" i="0" u="none" strike="noStrike" baseline="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Kwota przyznana</a:t>
                      </a:r>
                    </a:p>
                    <a:p>
                      <a:pPr algn="ctr"/>
                      <a:r>
                        <a:rPr lang="pl-PL" sz="1600" u="none" strike="noStrike" baseline="0" dirty="0" smtClean="0">
                          <a:latin typeface="+mj-lt"/>
                        </a:rPr>
                        <a:t>ogółem [zł]</a:t>
                      </a:r>
                      <a:endParaRPr lang="pl-PL" sz="1600" b="1" i="0" u="none" strike="noStrike" baseline="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4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Politechnika Warszawska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Akademia Górniczo- Hutnicza im. Stanisława Staszica w Krakowie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4885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Politechnika Śląska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Instytut Metalurgii i Inżynierii Materiałowej im. Aleksandra </a:t>
                      </a:r>
                      <a:r>
                        <a:rPr lang="pl-PL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Krupkowskiego</a:t>
                      </a: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306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Instytut Podstawowych Problemów Techniki PAN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mln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200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9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115615" y="188640"/>
            <a:ext cx="864096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Projekt regulacji wynagrodzeń </a:t>
            </a:r>
            <a:b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600" b="1" dirty="0" smtClean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 projektach badawczych NCN</a:t>
            </a:r>
          </a:p>
        </p:txBody>
      </p:sp>
      <p:sp>
        <p:nvSpPr>
          <p:cNvPr id="7" name="Symbol zastępczy zawartości 7"/>
          <p:cNvSpPr>
            <a:spLocks noGrp="1"/>
          </p:cNvSpPr>
          <p:nvPr>
            <p:ph idx="4294967295"/>
          </p:nvPr>
        </p:nvSpPr>
        <p:spPr>
          <a:xfrm>
            <a:off x="460624" y="1341438"/>
            <a:ext cx="8215064" cy="467658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/>
            </a:pPr>
            <a:r>
              <a:rPr lang="pl-PL" sz="1800" b="1" dirty="0">
                <a:solidFill>
                  <a:srgbClr val="000000"/>
                </a:solidFill>
              </a:rPr>
              <a:t>Suma deklarowanego zaangażowania danej osoby we wszystkich projektach finansowanych przez </a:t>
            </a:r>
            <a:r>
              <a:rPr lang="pl-PL" sz="1800" b="1" dirty="0" smtClean="0">
                <a:solidFill>
                  <a:srgbClr val="000000"/>
                </a:solidFill>
              </a:rPr>
              <a:t>NCN w </a:t>
            </a:r>
            <a:r>
              <a:rPr lang="pl-PL" sz="1800" b="1" dirty="0">
                <a:solidFill>
                  <a:srgbClr val="000000"/>
                </a:solidFill>
              </a:rPr>
              <a:t>żadnym momencie </a:t>
            </a:r>
            <a:r>
              <a:rPr lang="pl-PL" sz="1800" b="1" dirty="0">
                <a:solidFill>
                  <a:srgbClr val="DB133C"/>
                </a:solidFill>
              </a:rPr>
              <a:t>nie może przekraczać 100%</a:t>
            </a:r>
            <a:r>
              <a:rPr lang="pl-PL" sz="1800" b="1" dirty="0">
                <a:solidFill>
                  <a:srgbClr val="000000"/>
                </a:solidFill>
              </a:rPr>
              <a:t>.</a:t>
            </a:r>
          </a:p>
          <a:p>
            <a:pPr marL="361950" lvl="0" indent="-36195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rabicPeriod"/>
            </a:pPr>
            <a:r>
              <a:rPr lang="pl-PL" sz="1800" b="1" dirty="0" smtClean="0">
                <a:solidFill>
                  <a:srgbClr val="000000"/>
                </a:solidFill>
              </a:rPr>
              <a:t>Na </a:t>
            </a:r>
            <a:r>
              <a:rPr lang="pl-PL" sz="1800" b="1" dirty="0">
                <a:solidFill>
                  <a:srgbClr val="000000"/>
                </a:solidFill>
              </a:rPr>
              <a:t>podstawie </a:t>
            </a:r>
            <a:r>
              <a:rPr lang="pl-PL" sz="1800" b="1" dirty="0">
                <a:solidFill>
                  <a:srgbClr val="DB133C"/>
                </a:solidFill>
              </a:rPr>
              <a:t>umowy o pracę </a:t>
            </a:r>
            <a:r>
              <a:rPr lang="pl-PL" sz="1800" b="1" dirty="0">
                <a:solidFill>
                  <a:srgbClr val="000000"/>
                </a:solidFill>
              </a:rPr>
              <a:t>możliwe jest tylko zatrudnianie </a:t>
            </a:r>
            <a:r>
              <a:rPr lang="pl-PL" sz="1800" b="1" dirty="0" smtClean="0">
                <a:solidFill>
                  <a:srgbClr val="000000"/>
                </a:solidFill>
              </a:rPr>
              <a:t/>
            </a:r>
            <a:br>
              <a:rPr lang="pl-PL" sz="1800" b="1" dirty="0" smtClean="0">
                <a:solidFill>
                  <a:srgbClr val="000000"/>
                </a:solidFill>
              </a:rPr>
            </a:br>
            <a:r>
              <a:rPr lang="pl-PL" sz="1800" b="1" dirty="0" smtClean="0">
                <a:solidFill>
                  <a:srgbClr val="000000"/>
                </a:solidFill>
              </a:rPr>
              <a:t>w </a:t>
            </a:r>
            <a:r>
              <a:rPr lang="pl-PL" sz="1800" b="1" dirty="0">
                <a:solidFill>
                  <a:srgbClr val="000000"/>
                </a:solidFill>
              </a:rPr>
              <a:t>następujących przypadkach:</a:t>
            </a:r>
          </a:p>
          <a:p>
            <a:pPr marL="715963"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lphaLcParenR"/>
            </a:pPr>
            <a:r>
              <a:rPr lang="pl-PL" sz="1800" b="1" dirty="0" err="1" smtClean="0">
                <a:solidFill>
                  <a:srgbClr val="DB133C"/>
                </a:solidFill>
              </a:rPr>
              <a:t>postdoków</a:t>
            </a:r>
            <a:r>
              <a:rPr lang="pl-PL" sz="1800" b="1" dirty="0" smtClean="0">
                <a:solidFill>
                  <a:srgbClr val="000000"/>
                </a:solidFill>
              </a:rPr>
              <a:t> </a:t>
            </a:r>
            <a:r>
              <a:rPr lang="pl-PL" sz="1800" b="1" dirty="0">
                <a:solidFill>
                  <a:srgbClr val="000000"/>
                </a:solidFill>
              </a:rPr>
              <a:t>na pełny </a:t>
            </a:r>
            <a:r>
              <a:rPr lang="pl-PL" sz="1800" b="1" dirty="0" smtClean="0">
                <a:solidFill>
                  <a:srgbClr val="000000"/>
                </a:solidFill>
              </a:rPr>
              <a:t>etat, czyli </a:t>
            </a:r>
            <a:r>
              <a:rPr lang="pl-PL" sz="1800" b="1" dirty="0">
                <a:solidFill>
                  <a:srgbClr val="000000"/>
                </a:solidFill>
              </a:rPr>
              <a:t>osób, które obroniły pracę doktorską nie </a:t>
            </a:r>
            <a:r>
              <a:rPr lang="pl-PL" sz="1800" b="1" dirty="0" smtClean="0">
                <a:solidFill>
                  <a:srgbClr val="000000"/>
                </a:solidFill>
              </a:rPr>
              <a:t>później </a:t>
            </a:r>
            <a:r>
              <a:rPr lang="pl-PL" sz="1800" b="1" dirty="0">
                <a:solidFill>
                  <a:srgbClr val="000000"/>
                </a:solidFill>
              </a:rPr>
              <a:t>niż 5 lat przed </a:t>
            </a:r>
            <a:r>
              <a:rPr lang="pl-PL" sz="1800" b="1" dirty="0" smtClean="0">
                <a:solidFill>
                  <a:srgbClr val="000000"/>
                </a:solidFill>
              </a:rPr>
              <a:t>rozpoczęciem tego zatrudnienia</a:t>
            </a:r>
            <a:r>
              <a:rPr lang="pl-PL" sz="1800" b="1" dirty="0" smtClean="0">
                <a:solidFill>
                  <a:srgbClr val="DB133C"/>
                </a:solidFill>
              </a:rPr>
              <a:t> (</a:t>
            </a:r>
            <a:r>
              <a:rPr lang="pl-PL" sz="1800" b="1" dirty="0">
                <a:solidFill>
                  <a:srgbClr val="DB133C"/>
                </a:solidFill>
              </a:rPr>
              <a:t>nie </a:t>
            </a:r>
            <a:r>
              <a:rPr lang="pl-PL" sz="1800" b="1" dirty="0" smtClean="0">
                <a:solidFill>
                  <a:srgbClr val="DB133C"/>
                </a:solidFill>
              </a:rPr>
              <a:t>dotyczy </a:t>
            </a:r>
            <a:r>
              <a:rPr lang="pl-PL" sz="1800" b="1" dirty="0">
                <a:solidFill>
                  <a:srgbClr val="DB133C"/>
                </a:solidFill>
              </a:rPr>
              <a:t>konkursów HARMONIA i </a:t>
            </a:r>
            <a:r>
              <a:rPr lang="pl-PL" sz="1800" b="1" dirty="0" smtClean="0">
                <a:solidFill>
                  <a:srgbClr val="DB133C"/>
                </a:solidFill>
              </a:rPr>
              <a:t>PRELUDIUM);</a:t>
            </a:r>
          </a:p>
          <a:p>
            <a:pPr marL="715963"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lphaLcParenR"/>
            </a:pPr>
            <a:r>
              <a:rPr lang="pl-PL" sz="1800" b="1" dirty="0">
                <a:solidFill>
                  <a:srgbClr val="DB133C"/>
                </a:solidFill>
              </a:rPr>
              <a:t>k</a:t>
            </a:r>
            <a:r>
              <a:rPr lang="pl-PL" sz="1800" b="1" dirty="0" smtClean="0">
                <a:solidFill>
                  <a:srgbClr val="DB133C"/>
                </a:solidFill>
              </a:rPr>
              <a:t>ierownika </a:t>
            </a:r>
            <a:r>
              <a:rPr lang="pl-PL" sz="1800" b="1" dirty="0">
                <a:solidFill>
                  <a:srgbClr val="DB133C"/>
                </a:solidFill>
              </a:rPr>
              <a:t>projektu </a:t>
            </a:r>
            <a:r>
              <a:rPr lang="pl-PL" sz="1800" b="1" dirty="0">
                <a:solidFill>
                  <a:srgbClr val="000000"/>
                </a:solidFill>
              </a:rPr>
              <a:t>na pełny etat pod warunkiem, że nie kontynuuje </a:t>
            </a:r>
            <a:r>
              <a:rPr lang="pl-PL" sz="1800" b="1" dirty="0" smtClean="0">
                <a:solidFill>
                  <a:srgbClr val="000000"/>
                </a:solidFill>
              </a:rPr>
              <a:t>zatrudnienia </a:t>
            </a:r>
            <a:r>
              <a:rPr lang="pl-PL" sz="1800" b="1" dirty="0">
                <a:solidFill>
                  <a:srgbClr val="000000"/>
                </a:solidFill>
              </a:rPr>
              <a:t>w tej </a:t>
            </a:r>
            <a:r>
              <a:rPr lang="pl-PL" sz="1800" b="1" dirty="0" smtClean="0">
                <a:solidFill>
                  <a:srgbClr val="000000"/>
                </a:solidFill>
              </a:rPr>
              <a:t>samej jednostce (nie dotyczy </a:t>
            </a:r>
            <a:r>
              <a:rPr lang="pl-PL" sz="1800" b="1" dirty="0">
                <a:solidFill>
                  <a:srgbClr val="000000"/>
                </a:solidFill>
              </a:rPr>
              <a:t>konkursów </a:t>
            </a:r>
            <a:r>
              <a:rPr lang="pl-PL" sz="1800" b="1" dirty="0">
                <a:solidFill>
                  <a:srgbClr val="DB133C"/>
                </a:solidFill>
              </a:rPr>
              <a:t>HARMONIA</a:t>
            </a:r>
            <a:r>
              <a:rPr lang="pl-PL" sz="1800" b="1" dirty="0">
                <a:solidFill>
                  <a:srgbClr val="000000"/>
                </a:solidFill>
              </a:rPr>
              <a:t> i </a:t>
            </a:r>
            <a:r>
              <a:rPr lang="pl-PL" sz="1800" b="1" dirty="0" smtClean="0">
                <a:solidFill>
                  <a:srgbClr val="DB133C"/>
                </a:solidFill>
              </a:rPr>
              <a:t>PRELUDIUM)</a:t>
            </a:r>
            <a:r>
              <a:rPr lang="pl-PL" sz="1800" b="1" dirty="0" smtClean="0">
                <a:solidFill>
                  <a:srgbClr val="000000"/>
                </a:solidFill>
              </a:rPr>
              <a:t>;</a:t>
            </a:r>
          </a:p>
          <a:p>
            <a:pPr marL="715963" lvl="0" algn="just">
              <a:spcBef>
                <a:spcPts val="0"/>
              </a:spcBef>
              <a:spcAft>
                <a:spcPts val="1200"/>
              </a:spcAft>
              <a:buClr>
                <a:srgbClr val="DB133C"/>
              </a:buClr>
              <a:buFont typeface="+mj-lt"/>
              <a:buAutoNum type="alphaLcParenR"/>
            </a:pPr>
            <a:r>
              <a:rPr lang="pl-PL" sz="1800" b="1" dirty="0" smtClean="0">
                <a:solidFill>
                  <a:srgbClr val="DB133C"/>
                </a:solidFill>
              </a:rPr>
              <a:t>kierownika</a:t>
            </a:r>
            <a:r>
              <a:rPr lang="pl-PL" sz="1800" b="1" dirty="0" smtClean="0">
                <a:solidFill>
                  <a:srgbClr val="000000"/>
                </a:solidFill>
              </a:rPr>
              <a:t> </a:t>
            </a:r>
            <a:r>
              <a:rPr lang="pl-PL" sz="1800" b="1" dirty="0">
                <a:solidFill>
                  <a:srgbClr val="000000"/>
                </a:solidFill>
              </a:rPr>
              <a:t>lub </a:t>
            </a:r>
            <a:r>
              <a:rPr lang="pl-PL" sz="1800" b="1" dirty="0">
                <a:solidFill>
                  <a:srgbClr val="DB133C"/>
                </a:solidFill>
              </a:rPr>
              <a:t>wykonawcy projektu </a:t>
            </a:r>
            <a:r>
              <a:rPr lang="pl-PL" sz="1800" b="1" dirty="0">
                <a:solidFill>
                  <a:srgbClr val="000000"/>
                </a:solidFill>
              </a:rPr>
              <a:t>w ramach wynagrodzeń dodatkowych </a:t>
            </a:r>
            <a:r>
              <a:rPr lang="pl-PL" sz="1800" b="1" dirty="0" smtClean="0">
                <a:solidFill>
                  <a:srgbClr val="000000"/>
                </a:solidFill>
              </a:rPr>
              <a:t>omówionych poniżej</a:t>
            </a:r>
            <a:r>
              <a:rPr lang="pl-PL" sz="1800" b="1" dirty="0">
                <a:solidFill>
                  <a:srgbClr val="000000"/>
                </a:solidFill>
              </a:rPr>
              <a:t>.</a:t>
            </a:r>
          </a:p>
          <a:p>
            <a:pPr algn="just">
              <a:spcBef>
                <a:spcPts val="0"/>
              </a:spcBef>
              <a:buClr>
                <a:srgbClr val="DB133C"/>
              </a:buClr>
              <a:buFont typeface="+mj-lt"/>
              <a:buAutoNum type="arabicPeriod" startAt="3"/>
            </a:pPr>
            <a:r>
              <a:rPr lang="pl-PL" sz="1800" b="1" dirty="0">
                <a:solidFill>
                  <a:srgbClr val="000000"/>
                </a:solidFill>
              </a:rPr>
              <a:t>Przy zatrudnieniu na pełny etat z projektu NCN </a:t>
            </a:r>
            <a:r>
              <a:rPr lang="pl-PL" sz="1800" b="1" dirty="0">
                <a:solidFill>
                  <a:srgbClr val="DB133C"/>
                </a:solidFill>
              </a:rPr>
              <a:t>niedozwolone jest pobieranie jakiegokolwiek innego wynagrodzenia z projektów NCN</a:t>
            </a:r>
            <a:r>
              <a:rPr lang="pl-PL" sz="1800" b="1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Clr>
                <a:srgbClr val="DB133C"/>
              </a:buClr>
              <a:buNone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38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zablon_prezentacji">
  <a:themeElements>
    <a:clrScheme name="NCN">
      <a:dk1>
        <a:srgbClr val="58585A"/>
      </a:dk1>
      <a:lt1>
        <a:srgbClr val="FFFFFF"/>
      </a:lt1>
      <a:dk2>
        <a:srgbClr val="58585A"/>
      </a:dk2>
      <a:lt2>
        <a:srgbClr val="FFFFFF"/>
      </a:lt2>
      <a:accent1>
        <a:srgbClr val="DB133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B133C"/>
      </a:hlink>
      <a:folHlink>
        <a:srgbClr val="DB133C"/>
      </a:folHlink>
    </a:clrScheme>
    <a:fontScheme name="Arial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zablon_prezentacji">
  <a:themeElements>
    <a:clrScheme name="NCN">
      <a:dk1>
        <a:srgbClr val="58585A"/>
      </a:dk1>
      <a:lt1>
        <a:srgbClr val="FFFFFF"/>
      </a:lt1>
      <a:dk2>
        <a:srgbClr val="58585A"/>
      </a:dk2>
      <a:lt2>
        <a:srgbClr val="FFFFFF"/>
      </a:lt2>
      <a:accent1>
        <a:srgbClr val="DB133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B133C"/>
      </a:hlink>
      <a:folHlink>
        <a:srgbClr val="DB133C"/>
      </a:folHlink>
    </a:clrScheme>
    <a:fontScheme name="Arial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4063</TotalTime>
  <Words>1312</Words>
  <Application>Microsoft Office PowerPoint</Application>
  <PresentationFormat>Pokaz na ekranie (4:3)</PresentationFormat>
  <Paragraphs>343</Paragraphs>
  <Slides>20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3</vt:i4>
      </vt:variant>
      <vt:variant>
        <vt:lpstr>Tytuły slajdów</vt:lpstr>
      </vt:variant>
      <vt:variant>
        <vt:i4>20</vt:i4>
      </vt:variant>
    </vt:vector>
  </HeadingPairs>
  <TitlesOfParts>
    <vt:vector size="23" baseType="lpstr">
      <vt:lpstr>Motyw pakietu Office</vt:lpstr>
      <vt:lpstr>szablon_prezentacji</vt:lpstr>
      <vt:lpstr>1_szablon_prezentacji</vt:lpstr>
      <vt:lpstr>Prezentacja programu PowerPoint</vt:lpstr>
      <vt:lpstr>Prezentacja programu PowerPoint</vt:lpstr>
      <vt:lpstr>Prezentacja programu PowerPoint</vt:lpstr>
      <vt:lpstr>Konkursy NCN w 2014 r.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Oferta wsparcia dla wnioskodawców ERC</vt:lpstr>
      <vt:lpstr>Prezentacja programu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Grzegorz Gilewski</dc:creator>
  <cp:lastModifiedBy>Joanna Józefowska</cp:lastModifiedBy>
  <cp:revision>273</cp:revision>
  <cp:lastPrinted>2014-11-26T12:58:50Z</cp:lastPrinted>
  <dcterms:created xsi:type="dcterms:W3CDTF">2012-11-09T12:45:04Z</dcterms:created>
  <dcterms:modified xsi:type="dcterms:W3CDTF">2014-12-05T11:05:34Z</dcterms:modified>
</cp:coreProperties>
</file>