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4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9" r:id="rId10"/>
    <p:sldId id="264" r:id="rId11"/>
    <p:sldId id="265" r:id="rId12"/>
    <p:sldId id="270" r:id="rId13"/>
    <p:sldId id="267" r:id="rId14"/>
    <p:sldId id="266" r:id="rId15"/>
    <p:sldId id="268" r:id="rId16"/>
    <p:sldId id="271" r:id="rId17"/>
    <p:sldId id="272" r:id="rId18"/>
    <p:sldId id="273" r:id="rId19"/>
    <p:sldId id="274" r:id="rId20"/>
    <p:sldId id="276" r:id="rId21"/>
    <p:sldId id="277" r:id="rId22"/>
    <p:sldId id="275" r:id="rId23"/>
    <p:sldId id="279" r:id="rId24"/>
    <p:sldId id="278" r:id="rId25"/>
    <p:sldId id="280" r:id="rId26"/>
    <p:sldId id="281" r:id="rId27"/>
    <p:sldId id="282" r:id="rId28"/>
    <p:sldId id="283" r:id="rId29"/>
    <p:sldId id="291" r:id="rId30"/>
    <p:sldId id="284" r:id="rId31"/>
    <p:sldId id="285" r:id="rId32"/>
    <p:sldId id="292" r:id="rId33"/>
    <p:sldId id="286" r:id="rId34"/>
    <p:sldId id="287" r:id="rId35"/>
    <p:sldId id="288" r:id="rId36"/>
    <p:sldId id="299" r:id="rId37"/>
    <p:sldId id="290" r:id="rId38"/>
    <p:sldId id="293" r:id="rId39"/>
    <p:sldId id="289" r:id="rId40"/>
    <p:sldId id="294" r:id="rId41"/>
    <p:sldId id="295" r:id="rId42"/>
    <p:sldId id="296" r:id="rId43"/>
    <p:sldId id="297" r:id="rId44"/>
    <p:sldId id="298" r:id="rId45"/>
  </p:sldIdLst>
  <p:sldSz cx="12192000" cy="6858000"/>
  <p:notesSz cx="6794500" cy="9906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0CF23E-7595-4AEA-97D0-63C46B2BE614}" type="datetimeFigureOut">
              <a:rPr lang="pl-PL" smtClean="0"/>
              <a:t>2015-03-18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8645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CB7B66-713B-4F88-BE1B-3943175A046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49917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pl-PL" sz="4200" dirty="0" smtClean="0"/>
              <a:t>KOMERCJALIZACJA WYNIKÓW BADAŃ NAUKOWYCH W UCZELNIACH PUBLICZNYCH</a:t>
            </a:r>
            <a:br>
              <a:rPr lang="pl-PL" sz="4200" dirty="0" smtClean="0"/>
            </a:br>
            <a:r>
              <a:rPr lang="pl-PL" sz="4200" dirty="0" smtClean="0"/>
              <a:t>- PRAKTYKA I REGULACJE</a:t>
            </a:r>
            <a:endParaRPr lang="pl-PL" sz="42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852021"/>
          </a:xfrm>
        </p:spPr>
        <p:txBody>
          <a:bodyPr>
            <a:normAutofit/>
          </a:bodyPr>
          <a:lstStyle/>
          <a:p>
            <a:pPr algn="r"/>
            <a:r>
              <a:rPr lang="pl-PL" sz="2600" dirty="0" smtClean="0"/>
              <a:t>Jacek Guliński</a:t>
            </a:r>
          </a:p>
          <a:p>
            <a:pPr algn="r"/>
            <a:endParaRPr lang="pl-PL" dirty="0" smtClean="0"/>
          </a:p>
          <a:p>
            <a:pPr algn="r"/>
            <a:endParaRPr lang="pl-PL" dirty="0"/>
          </a:p>
          <a:p>
            <a:pPr algn="r"/>
            <a:r>
              <a:rPr lang="pl-PL" dirty="0" smtClean="0"/>
              <a:t>Marzec, 2015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23113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WYNIKI BADAŃ NAUKOWYCH </a:t>
            </a:r>
            <a:br>
              <a:rPr lang="pl-PL" dirty="0" smtClean="0"/>
            </a:br>
            <a:r>
              <a:rPr lang="pl-PL" dirty="0" smtClean="0"/>
              <a:t>– ICH PRAKTYCZNA UŻYTECZNOŚĆ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9212" y="3022598"/>
            <a:ext cx="8915400" cy="2692400"/>
          </a:xfrm>
        </p:spPr>
        <p:txBody>
          <a:bodyPr>
            <a:normAutofit/>
          </a:bodyPr>
          <a:lstStyle/>
          <a:p>
            <a:r>
              <a:rPr lang="pl-PL" sz="2600" dirty="0" smtClean="0"/>
              <a:t>Badania własne</a:t>
            </a:r>
          </a:p>
          <a:p>
            <a:r>
              <a:rPr lang="pl-PL" sz="2600" dirty="0" smtClean="0"/>
              <a:t>Badania współfinansowane z zewnątrz </a:t>
            </a:r>
            <a:br>
              <a:rPr lang="pl-PL" sz="2600" dirty="0" smtClean="0"/>
            </a:br>
            <a:r>
              <a:rPr lang="pl-PL" sz="2600" dirty="0" smtClean="0"/>
              <a:t>(środki publiczne)</a:t>
            </a:r>
          </a:p>
          <a:p>
            <a:r>
              <a:rPr lang="pl-PL" sz="2600" dirty="0" smtClean="0"/>
              <a:t>Badania finansowane przez gospodarkę</a:t>
            </a:r>
            <a:endParaRPr lang="pl-PL" sz="2600" dirty="0"/>
          </a:p>
        </p:txBody>
      </p:sp>
    </p:spTree>
    <p:extLst>
      <p:ext uri="{BB962C8B-B14F-4D97-AF65-F5344CB8AC3E}">
        <p14:creationId xmlns:p14="http://schemas.microsoft.com/office/powerpoint/2010/main" val="26515179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89212" y="3208867"/>
            <a:ext cx="8911687" cy="1280890"/>
          </a:xfrm>
        </p:spPr>
        <p:txBody>
          <a:bodyPr/>
          <a:lstStyle/>
          <a:p>
            <a:r>
              <a:rPr lang="pl-PL" dirty="0" smtClean="0"/>
              <a:t>KOMERCJALIZACJA POŚREDNIA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9212" y="1701800"/>
            <a:ext cx="8915400" cy="1507067"/>
          </a:xfrm>
        </p:spPr>
        <p:txBody>
          <a:bodyPr>
            <a:normAutofit/>
          </a:bodyPr>
          <a:lstStyle/>
          <a:p>
            <a:r>
              <a:rPr lang="pl-PL" sz="2600" dirty="0" smtClean="0"/>
              <a:t>Licencje dla przedsiębiorstw</a:t>
            </a:r>
          </a:p>
          <a:p>
            <a:r>
              <a:rPr lang="pl-PL" sz="2600" dirty="0" smtClean="0"/>
              <a:t>Sprzedaż patentu do gospodarki</a:t>
            </a:r>
            <a:endParaRPr lang="pl-PL" sz="2600" dirty="0"/>
          </a:p>
        </p:txBody>
      </p:sp>
      <p:sp>
        <p:nvSpPr>
          <p:cNvPr id="4" name="Tytuł 1"/>
          <p:cNvSpPr txBox="1">
            <a:spLocks/>
          </p:cNvSpPr>
          <p:nvPr/>
        </p:nvSpPr>
        <p:spPr>
          <a:xfrm>
            <a:off x="2592925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l-PL" dirty="0" smtClean="0"/>
              <a:t>KOMERCJALIZACJA BEZPOŚREDNIA</a:t>
            </a:r>
            <a:endParaRPr lang="pl-PL" dirty="0"/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2592925" y="4288980"/>
            <a:ext cx="8915400" cy="15070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600" dirty="0" smtClean="0"/>
              <a:t>Przystępowanie do spółek (celowych)</a:t>
            </a:r>
          </a:p>
          <a:p>
            <a:r>
              <a:rPr lang="pl-PL" sz="2600" dirty="0" smtClean="0"/>
              <a:t>Tworzenie spółek (celowych) i spółek pochodnych</a:t>
            </a:r>
            <a:endParaRPr lang="pl-PL" sz="2600" dirty="0"/>
          </a:p>
        </p:txBody>
      </p:sp>
    </p:spTree>
    <p:extLst>
      <p:ext uri="{BB962C8B-B14F-4D97-AF65-F5344CB8AC3E}">
        <p14:creationId xmlns:p14="http://schemas.microsoft.com/office/powerpoint/2010/main" val="28584715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KOMERCJALIZACJA</a:t>
            </a:r>
            <a:br>
              <a:rPr lang="pl-PL" dirty="0" smtClean="0"/>
            </a:br>
            <a:r>
              <a:rPr lang="pl-PL" dirty="0" smtClean="0"/>
              <a:t>(BEZ BLIŻSZEGO OKREŚLENIA)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sz="2600" dirty="0" smtClean="0"/>
              <a:t>Tworzenie i przystępowanie do spółek prawa handlowego</a:t>
            </a:r>
          </a:p>
          <a:p>
            <a:endParaRPr lang="pl-PL" sz="2600" dirty="0"/>
          </a:p>
          <a:p>
            <a:r>
              <a:rPr lang="pl-PL" sz="2600" dirty="0" smtClean="0"/>
              <a:t>Art. 7 </a:t>
            </a:r>
          </a:p>
          <a:p>
            <a:pPr marL="355600" indent="0">
              <a:buNone/>
              <a:tabLst>
                <a:tab pos="355600" algn="l"/>
              </a:tabLst>
            </a:pPr>
            <a:r>
              <a:rPr lang="pl-PL" sz="2600" dirty="0" smtClean="0"/>
              <a:t>„Uczelnia może prowadzić działalność gospodarczą wyodrębnioną organizacyjnie i finansowo, …, w zakresie i formach określonych w statucie, w szczególności w formie spółek kapitałowych”</a:t>
            </a:r>
            <a:endParaRPr lang="pl-PL" sz="2600" dirty="0"/>
          </a:p>
        </p:txBody>
      </p:sp>
    </p:spTree>
    <p:extLst>
      <p:ext uri="{BB962C8B-B14F-4D97-AF65-F5344CB8AC3E}">
        <p14:creationId xmlns:p14="http://schemas.microsoft.com/office/powerpoint/2010/main" val="7313643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UNIWERSYTET W SYSTEMIE </a:t>
            </a:r>
            <a:r>
              <a:rPr lang="pl-PL" dirty="0" err="1" smtClean="0"/>
              <a:t>TTiKW</a:t>
            </a:r>
            <a:endParaRPr lang="pl-PL" dirty="0"/>
          </a:p>
        </p:txBody>
      </p:sp>
      <p:grpSp>
        <p:nvGrpSpPr>
          <p:cNvPr id="5" name="Grupa 4"/>
          <p:cNvGrpSpPr/>
          <p:nvPr/>
        </p:nvGrpSpPr>
        <p:grpSpPr>
          <a:xfrm>
            <a:off x="2589213" y="1608667"/>
            <a:ext cx="5926790" cy="4157260"/>
            <a:chOff x="2589213" y="1608667"/>
            <a:chExt cx="5926790" cy="4157260"/>
          </a:xfrm>
          <a:solidFill>
            <a:schemeClr val="bg2">
              <a:lumMod val="50000"/>
            </a:schemeClr>
          </a:solidFill>
          <a:scene3d>
            <a:camera prst="isometricOffAxis1Right" zoom="92000"/>
            <a:lightRig rig="balanced" dir="t">
              <a:rot lat="0" lon="0" rev="12700000"/>
            </a:lightRig>
          </a:scene3d>
        </p:grpSpPr>
        <p:sp>
          <p:nvSpPr>
            <p:cNvPr id="6" name="Dowolny kształt 5"/>
            <p:cNvSpPr/>
            <p:nvPr/>
          </p:nvSpPr>
          <p:spPr>
            <a:xfrm>
              <a:off x="2592918" y="1608667"/>
              <a:ext cx="2786062" cy="1671637"/>
            </a:xfrm>
            <a:custGeom>
              <a:avLst/>
              <a:gdLst>
                <a:gd name="connsiteX0" fmla="*/ 0 w 2786062"/>
                <a:gd name="connsiteY0" fmla="*/ 0 h 1671637"/>
                <a:gd name="connsiteX1" fmla="*/ 2786062 w 2786062"/>
                <a:gd name="connsiteY1" fmla="*/ 0 h 1671637"/>
                <a:gd name="connsiteX2" fmla="*/ 2786062 w 2786062"/>
                <a:gd name="connsiteY2" fmla="*/ 1671637 h 1671637"/>
                <a:gd name="connsiteX3" fmla="*/ 0 w 2786062"/>
                <a:gd name="connsiteY3" fmla="*/ 1671637 h 1671637"/>
                <a:gd name="connsiteX4" fmla="*/ 0 w 2786062"/>
                <a:gd name="connsiteY4" fmla="*/ 0 h 16716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86062" h="1671637">
                  <a:moveTo>
                    <a:pt x="0" y="0"/>
                  </a:moveTo>
                  <a:lnTo>
                    <a:pt x="2786062" y="0"/>
                  </a:lnTo>
                  <a:lnTo>
                    <a:pt x="2786062" y="1671637"/>
                  </a:lnTo>
                  <a:lnTo>
                    <a:pt x="0" y="1671637"/>
                  </a:lnTo>
                  <a:lnTo>
                    <a:pt x="0" y="0"/>
                  </a:lnTo>
                  <a:close/>
                </a:path>
              </a:pathLst>
            </a:custGeom>
            <a:grpFill/>
            <a:scene3d>
              <a:camera prst="isometricOffAxis1Right" zoom="92000"/>
              <a:lightRig rig="balanced" dir="t">
                <a:rot lat="0" lon="0" rev="12700000"/>
              </a:lightRig>
            </a:scene3d>
            <a:sp3d prstMaterial="plastic">
              <a:bevelT w="50800" h="50800"/>
              <a:bevelB w="50800" h="508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2200" kern="1200" dirty="0" smtClean="0"/>
                <a:t>Przedsiębiorstwa</a:t>
              </a:r>
              <a:endParaRPr lang="pl-PL" sz="2200" kern="1200" dirty="0"/>
            </a:p>
          </p:txBody>
        </p:sp>
        <p:sp>
          <p:nvSpPr>
            <p:cNvPr id="7" name="Dowolny kształt 6"/>
            <p:cNvSpPr/>
            <p:nvPr/>
          </p:nvSpPr>
          <p:spPr>
            <a:xfrm>
              <a:off x="5645412" y="1642538"/>
              <a:ext cx="2786062" cy="1671637"/>
            </a:xfrm>
            <a:custGeom>
              <a:avLst/>
              <a:gdLst>
                <a:gd name="connsiteX0" fmla="*/ 0 w 2786062"/>
                <a:gd name="connsiteY0" fmla="*/ 0 h 1671637"/>
                <a:gd name="connsiteX1" fmla="*/ 2786062 w 2786062"/>
                <a:gd name="connsiteY1" fmla="*/ 0 h 1671637"/>
                <a:gd name="connsiteX2" fmla="*/ 2786062 w 2786062"/>
                <a:gd name="connsiteY2" fmla="*/ 1671637 h 1671637"/>
                <a:gd name="connsiteX3" fmla="*/ 0 w 2786062"/>
                <a:gd name="connsiteY3" fmla="*/ 1671637 h 1671637"/>
                <a:gd name="connsiteX4" fmla="*/ 0 w 2786062"/>
                <a:gd name="connsiteY4" fmla="*/ 0 h 16716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86062" h="1671637">
                  <a:moveTo>
                    <a:pt x="0" y="0"/>
                  </a:moveTo>
                  <a:lnTo>
                    <a:pt x="2786062" y="0"/>
                  </a:lnTo>
                  <a:lnTo>
                    <a:pt x="2786062" y="1671637"/>
                  </a:lnTo>
                  <a:lnTo>
                    <a:pt x="0" y="1671637"/>
                  </a:lnTo>
                  <a:lnTo>
                    <a:pt x="0" y="0"/>
                  </a:lnTo>
                  <a:close/>
                </a:path>
              </a:pathLst>
            </a:custGeom>
            <a:grpFill/>
            <a:scene3d>
              <a:camera prst="isometricOffAxis1Right" zoom="92000"/>
              <a:lightRig rig="balanced" dir="t">
                <a:rot lat="0" lon="0" rev="12700000"/>
              </a:lightRig>
            </a:scene3d>
            <a:sp3d prstMaterial="plastic">
              <a:bevelT w="50800" h="50800"/>
              <a:bevelB w="50800" h="508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10000"/>
              </a:schemeClr>
            </a:fillRef>
            <a:effectRef idx="2">
              <a:schemeClr val="accent3">
                <a:alpha val="90000"/>
                <a:hueOff val="0"/>
                <a:satOff val="0"/>
                <a:lumOff val="0"/>
                <a:alphaOff val="-1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2200" kern="1200" dirty="0" smtClean="0"/>
                <a:t>Instytucje otoczenia biznesu</a:t>
              </a:r>
              <a:endParaRPr lang="pl-PL" sz="2200" kern="1200" dirty="0"/>
            </a:p>
          </p:txBody>
        </p:sp>
        <p:sp>
          <p:nvSpPr>
            <p:cNvPr id="9" name="Dowolny kształt 8"/>
            <p:cNvSpPr/>
            <p:nvPr/>
          </p:nvSpPr>
          <p:spPr>
            <a:xfrm>
              <a:off x="2589213" y="4037003"/>
              <a:ext cx="2786062" cy="1671637"/>
            </a:xfrm>
            <a:custGeom>
              <a:avLst/>
              <a:gdLst>
                <a:gd name="connsiteX0" fmla="*/ 0 w 2786062"/>
                <a:gd name="connsiteY0" fmla="*/ 0 h 1671637"/>
                <a:gd name="connsiteX1" fmla="*/ 2786062 w 2786062"/>
                <a:gd name="connsiteY1" fmla="*/ 0 h 1671637"/>
                <a:gd name="connsiteX2" fmla="*/ 2786062 w 2786062"/>
                <a:gd name="connsiteY2" fmla="*/ 1671637 h 1671637"/>
                <a:gd name="connsiteX3" fmla="*/ 0 w 2786062"/>
                <a:gd name="connsiteY3" fmla="*/ 1671637 h 1671637"/>
                <a:gd name="connsiteX4" fmla="*/ 0 w 2786062"/>
                <a:gd name="connsiteY4" fmla="*/ 0 h 16716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86062" h="1671637">
                  <a:moveTo>
                    <a:pt x="0" y="0"/>
                  </a:moveTo>
                  <a:lnTo>
                    <a:pt x="2786062" y="0"/>
                  </a:lnTo>
                  <a:lnTo>
                    <a:pt x="2786062" y="1671637"/>
                  </a:lnTo>
                  <a:lnTo>
                    <a:pt x="0" y="1671637"/>
                  </a:lnTo>
                  <a:lnTo>
                    <a:pt x="0" y="0"/>
                  </a:lnTo>
                  <a:close/>
                </a:path>
              </a:pathLst>
            </a:custGeom>
            <a:grpFill/>
            <a:scene3d>
              <a:camera prst="isometricOffAxis1Right" zoom="92000"/>
              <a:lightRig rig="balanced" dir="t">
                <a:rot lat="0" lon="0" rev="12700000"/>
              </a:lightRig>
            </a:scene3d>
            <a:sp3d prstMaterial="plastic">
              <a:bevelT w="50800" h="50800"/>
              <a:bevelB w="50800" h="508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30000"/>
              </a:schemeClr>
            </a:fillRef>
            <a:effectRef idx="2">
              <a:schemeClr val="accent3">
                <a:alpha val="90000"/>
                <a:hueOff val="0"/>
                <a:satOff val="0"/>
                <a:lumOff val="0"/>
                <a:alphaOff val="-3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2200" kern="1200" dirty="0" smtClean="0"/>
                <a:t>Rynek towarów i usług (regionalny, krajowy, globalny)</a:t>
              </a:r>
              <a:endParaRPr lang="pl-PL" sz="2200" kern="1200" dirty="0"/>
            </a:p>
          </p:txBody>
        </p:sp>
        <p:sp>
          <p:nvSpPr>
            <p:cNvPr id="8" name="Dowolny kształt 7"/>
            <p:cNvSpPr/>
            <p:nvPr/>
          </p:nvSpPr>
          <p:spPr>
            <a:xfrm>
              <a:off x="4239704" y="2838311"/>
              <a:ext cx="2786062" cy="1671637"/>
            </a:xfrm>
            <a:custGeom>
              <a:avLst/>
              <a:gdLst>
                <a:gd name="connsiteX0" fmla="*/ 0 w 2786062"/>
                <a:gd name="connsiteY0" fmla="*/ 0 h 1671637"/>
                <a:gd name="connsiteX1" fmla="*/ 2786062 w 2786062"/>
                <a:gd name="connsiteY1" fmla="*/ 0 h 1671637"/>
                <a:gd name="connsiteX2" fmla="*/ 2786062 w 2786062"/>
                <a:gd name="connsiteY2" fmla="*/ 1671637 h 1671637"/>
                <a:gd name="connsiteX3" fmla="*/ 0 w 2786062"/>
                <a:gd name="connsiteY3" fmla="*/ 1671637 h 1671637"/>
                <a:gd name="connsiteX4" fmla="*/ 0 w 2786062"/>
                <a:gd name="connsiteY4" fmla="*/ 0 h 16716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86062" h="1671637">
                  <a:moveTo>
                    <a:pt x="0" y="0"/>
                  </a:moveTo>
                  <a:lnTo>
                    <a:pt x="2786062" y="0"/>
                  </a:lnTo>
                  <a:lnTo>
                    <a:pt x="2786062" y="1671637"/>
                  </a:lnTo>
                  <a:lnTo>
                    <a:pt x="0" y="16716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effectLst>
              <a:innerShdw blurRad="114300">
                <a:prstClr val="black"/>
              </a:innerShdw>
            </a:effectLst>
            <a:scene3d>
              <a:camera prst="isometricOffAxis1Right" zoom="92000"/>
              <a:lightRig rig="balanced" dir="t">
                <a:rot lat="0" lon="0" rev="12700000"/>
              </a:lightRig>
            </a:scene3d>
            <a:sp3d prstMaterial="plastic">
              <a:bevelT w="50800" h="50800"/>
              <a:bevelB w="50800" h="508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3350" tIns="133350" rIns="133350" bIns="133350" numCol="1" spcCol="1270" anchor="ctr" anchorCtr="0">
              <a:noAutofit/>
            </a:bodyPr>
            <a:lstStyle/>
            <a:p>
              <a:pPr lvl="0"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3500" kern="1200" dirty="0" smtClean="0">
                  <a:solidFill>
                    <a:sysClr val="windowText" lastClr="000000"/>
                  </a:solidFill>
                </a:rPr>
                <a:t>Uniwersytet </a:t>
              </a:r>
              <a:endParaRPr lang="pl-PL" sz="3500" kern="12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0" name="Dowolny kształt 9"/>
            <p:cNvSpPr/>
            <p:nvPr/>
          </p:nvSpPr>
          <p:spPr>
            <a:xfrm>
              <a:off x="5729941" y="4094290"/>
              <a:ext cx="2786062" cy="1671637"/>
            </a:xfrm>
            <a:custGeom>
              <a:avLst/>
              <a:gdLst>
                <a:gd name="connsiteX0" fmla="*/ 0 w 2786062"/>
                <a:gd name="connsiteY0" fmla="*/ 0 h 1671637"/>
                <a:gd name="connsiteX1" fmla="*/ 2786062 w 2786062"/>
                <a:gd name="connsiteY1" fmla="*/ 0 h 1671637"/>
                <a:gd name="connsiteX2" fmla="*/ 2786062 w 2786062"/>
                <a:gd name="connsiteY2" fmla="*/ 1671637 h 1671637"/>
                <a:gd name="connsiteX3" fmla="*/ 0 w 2786062"/>
                <a:gd name="connsiteY3" fmla="*/ 1671637 h 1671637"/>
                <a:gd name="connsiteX4" fmla="*/ 0 w 2786062"/>
                <a:gd name="connsiteY4" fmla="*/ 0 h 16716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86062" h="1671637">
                  <a:moveTo>
                    <a:pt x="0" y="0"/>
                  </a:moveTo>
                  <a:lnTo>
                    <a:pt x="2786062" y="0"/>
                  </a:lnTo>
                  <a:lnTo>
                    <a:pt x="2786062" y="1671637"/>
                  </a:lnTo>
                  <a:lnTo>
                    <a:pt x="0" y="1671637"/>
                  </a:lnTo>
                  <a:lnTo>
                    <a:pt x="0" y="0"/>
                  </a:lnTo>
                  <a:close/>
                </a:path>
              </a:pathLst>
            </a:custGeom>
            <a:grpFill/>
            <a:scene3d>
              <a:camera prst="isometricOffAxis1Right" zoom="92000"/>
              <a:lightRig rig="balanced" dir="t">
                <a:rot lat="0" lon="0" rev="12700000"/>
              </a:lightRig>
            </a:scene3d>
            <a:sp3d prstMaterial="plastic">
              <a:bevelT w="50800" h="50800"/>
              <a:bevelB w="50800" h="508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2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83820" tIns="83820" rIns="83820" bIns="8382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sz="2200" kern="1200" dirty="0" smtClean="0"/>
                <a:t>Instytucje finansowe</a:t>
              </a:r>
              <a:endParaRPr lang="pl-PL" sz="2200" kern="1200" dirty="0"/>
            </a:p>
          </p:txBody>
        </p:sp>
      </p:grpSp>
      <p:sp>
        <p:nvSpPr>
          <p:cNvPr id="3" name="pole tekstowe 2"/>
          <p:cNvSpPr txBox="1"/>
          <p:nvPr/>
        </p:nvSpPr>
        <p:spPr>
          <a:xfrm>
            <a:off x="3141133" y="6087533"/>
            <a:ext cx="607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TTiKW</a:t>
            </a:r>
            <a:r>
              <a:rPr lang="pl-PL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– Transfer Technologii i Komercjalizacja Wiedzy</a:t>
            </a:r>
            <a:endParaRPr lang="pl-PL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07633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UCZELNIA PUBLICZNA W SYSTEMIE </a:t>
            </a:r>
            <a:r>
              <a:rPr lang="pl-PL" dirty="0" err="1" smtClean="0"/>
              <a:t>TTiKW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600" dirty="0" smtClean="0"/>
              <a:t>Usługi komercyjne w obszarze rezultatów prac badawczych i rozwojowych</a:t>
            </a:r>
          </a:p>
          <a:p>
            <a:r>
              <a:rPr lang="pl-PL" sz="2600" dirty="0" smtClean="0"/>
              <a:t>Udzielanie licencji na wyniki prac badawczo-rozwojowych</a:t>
            </a:r>
          </a:p>
          <a:p>
            <a:r>
              <a:rPr lang="pl-PL" sz="2600" dirty="0" smtClean="0"/>
              <a:t>Wniesienie wyników prac badawczych i rozwojowych do spółki</a:t>
            </a:r>
            <a:endParaRPr lang="pl-PL" sz="2600" dirty="0"/>
          </a:p>
        </p:txBody>
      </p:sp>
    </p:spTree>
    <p:extLst>
      <p:ext uri="{BB962C8B-B14F-4D97-AF65-F5344CB8AC3E}">
        <p14:creationId xmlns:p14="http://schemas.microsoft.com/office/powerpoint/2010/main" val="14695394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TRANSFER </a:t>
            </a:r>
            <a:r>
              <a:rPr lang="pl-PL" dirty="0" smtClean="0"/>
              <a:t>WIEDZY – SIŁY MOTORYCZNE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600" dirty="0" smtClean="0"/>
              <a:t>Nowe </a:t>
            </a:r>
            <a:r>
              <a:rPr lang="pl-PL" sz="2600" dirty="0" smtClean="0"/>
              <a:t>inicjatywy osób i jednostek</a:t>
            </a:r>
          </a:p>
          <a:p>
            <a:r>
              <a:rPr lang="pl-PL" sz="2600" dirty="0" smtClean="0"/>
              <a:t>Nowe rozwiązania prawne</a:t>
            </a:r>
          </a:p>
          <a:p>
            <a:r>
              <a:rPr lang="pl-PL" sz="2600" dirty="0" smtClean="0"/>
              <a:t>Wzrost zainteresowania problematyką ochrony własności intelektualnej</a:t>
            </a:r>
          </a:p>
          <a:p>
            <a:r>
              <a:rPr lang="pl-PL" sz="2600" dirty="0" smtClean="0"/>
              <a:t>Dobre wzorce z kraju i zagranicy</a:t>
            </a:r>
            <a:endParaRPr lang="pl-PL" sz="2600" dirty="0"/>
          </a:p>
        </p:txBody>
      </p:sp>
    </p:spTree>
    <p:extLst>
      <p:ext uri="{BB962C8B-B14F-4D97-AF65-F5344CB8AC3E}">
        <p14:creationId xmlns:p14="http://schemas.microsoft.com/office/powerpoint/2010/main" val="7785485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TRANSFER WIEDZY – BARIERY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2600" dirty="0" smtClean="0"/>
              <a:t>Bariery strukturalne i systemowe:</a:t>
            </a:r>
          </a:p>
          <a:p>
            <a:r>
              <a:rPr lang="pl-PL" sz="2600" dirty="0" smtClean="0"/>
              <a:t>Nakłady na badania</a:t>
            </a:r>
          </a:p>
          <a:p>
            <a:r>
              <a:rPr lang="pl-PL" sz="2600" dirty="0" smtClean="0"/>
              <a:t>Dominanta zadań edukacyjnych</a:t>
            </a:r>
          </a:p>
          <a:p>
            <a:r>
              <a:rPr lang="pl-PL" sz="2600" dirty="0" smtClean="0"/>
              <a:t>Słabość jednostek otoczenia biznesu w sektorze szkolnictwa wyższego</a:t>
            </a:r>
          </a:p>
          <a:p>
            <a:r>
              <a:rPr lang="pl-PL" sz="2600" dirty="0" smtClean="0"/>
              <a:t>Odmienność sektora nauki i gospodarki</a:t>
            </a:r>
            <a:endParaRPr lang="pl-PL" sz="2600" dirty="0"/>
          </a:p>
        </p:txBody>
      </p:sp>
    </p:spTree>
    <p:extLst>
      <p:ext uri="{BB962C8B-B14F-4D97-AF65-F5344CB8AC3E}">
        <p14:creationId xmlns:p14="http://schemas.microsoft.com/office/powerpoint/2010/main" val="19427301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PERSPEKTYWA NAUKI </a:t>
            </a:r>
            <a:br>
              <a:rPr lang="pl-PL" dirty="0" smtClean="0"/>
            </a:br>
            <a:r>
              <a:rPr lang="pl-PL" dirty="0" smtClean="0"/>
              <a:t>(BADANIA, USŁUGI NAUKOWE)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sz="2600" dirty="0" smtClean="0"/>
              <a:t>Ciekawość </a:t>
            </a:r>
            <a:r>
              <a:rPr lang="pl-PL" sz="2600" dirty="0" smtClean="0"/>
              <a:t>uczonego</a:t>
            </a:r>
            <a:endParaRPr lang="pl-PL" sz="2600" dirty="0" smtClean="0"/>
          </a:p>
          <a:p>
            <a:r>
              <a:rPr lang="pl-PL" sz="2600" dirty="0" smtClean="0"/>
              <a:t>Pasja / misja</a:t>
            </a:r>
          </a:p>
          <a:p>
            <a:r>
              <a:rPr lang="pl-PL" sz="2600" dirty="0" smtClean="0"/>
              <a:t>Infrastruktura</a:t>
            </a:r>
          </a:p>
          <a:p>
            <a:r>
              <a:rPr lang="pl-PL" sz="2600" dirty="0" smtClean="0"/>
              <a:t>Wynik badawczy / publikacja</a:t>
            </a:r>
          </a:p>
          <a:p>
            <a:r>
              <a:rPr lang="pl-PL" sz="2600" dirty="0" smtClean="0"/>
              <a:t>Tempo pracy / </a:t>
            </a:r>
            <a:r>
              <a:rPr lang="pl-PL" sz="2600" dirty="0" smtClean="0"/>
              <a:t>planowanie (gonienie „króliczka”)</a:t>
            </a:r>
            <a:endParaRPr lang="pl-PL" sz="2600" dirty="0" smtClean="0"/>
          </a:p>
          <a:p>
            <a:r>
              <a:rPr lang="pl-PL" sz="2600" dirty="0" smtClean="0"/>
              <a:t>Środki </a:t>
            </a:r>
            <a:r>
              <a:rPr lang="pl-PL" sz="2600" dirty="0" smtClean="0"/>
              <a:t>finansowe (na badania i dla uczonego)</a:t>
            </a:r>
            <a:endParaRPr lang="pl-PL" sz="2600" dirty="0" smtClean="0"/>
          </a:p>
          <a:p>
            <a:r>
              <a:rPr lang="pl-PL" sz="2600" dirty="0" smtClean="0"/>
              <a:t>Obawa przed praktycznym sprawdzianem kompetencji</a:t>
            </a:r>
          </a:p>
          <a:p>
            <a:endParaRPr lang="pl-PL" sz="2600" dirty="0"/>
          </a:p>
          <a:p>
            <a:pPr marL="0" indent="0" algn="ctr">
              <a:buNone/>
            </a:pPr>
            <a:r>
              <a:rPr lang="pl-PL" sz="2600" i="1" dirty="0" smtClean="0"/>
              <a:t>Stereotypy – prawda czy fałsz?</a:t>
            </a:r>
            <a:endParaRPr lang="pl-PL" sz="2600" i="1" dirty="0"/>
          </a:p>
        </p:txBody>
      </p:sp>
    </p:spTree>
    <p:extLst>
      <p:ext uri="{BB962C8B-B14F-4D97-AF65-F5344CB8AC3E}">
        <p14:creationId xmlns:p14="http://schemas.microsoft.com/office/powerpoint/2010/main" val="14550775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PERSPEKTYWA PRZEDSIĘBIORSTWA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sz="2600" dirty="0" smtClean="0"/>
              <a:t>Użyteczność wyników</a:t>
            </a:r>
          </a:p>
          <a:p>
            <a:r>
              <a:rPr lang="pl-PL" sz="2600" dirty="0" smtClean="0"/>
              <a:t>Wynik badawczy – KNOW HOW</a:t>
            </a:r>
          </a:p>
          <a:p>
            <a:r>
              <a:rPr lang="pl-PL" sz="2600" dirty="0" smtClean="0"/>
              <a:t>Oczekiwane tempo </a:t>
            </a:r>
            <a:r>
              <a:rPr lang="pl-PL" sz="2600" dirty="0" smtClean="0"/>
              <a:t>pracy</a:t>
            </a:r>
          </a:p>
          <a:p>
            <a:r>
              <a:rPr lang="pl-PL" sz="2600" dirty="0" smtClean="0"/>
              <a:t>Środki finansowe (za wynik badawczy)</a:t>
            </a:r>
            <a:endParaRPr lang="pl-PL" sz="2600" dirty="0" smtClean="0"/>
          </a:p>
          <a:p>
            <a:r>
              <a:rPr lang="pl-PL" sz="2600" dirty="0" smtClean="0"/>
              <a:t>Obawa przed „obcym światem profesorów”</a:t>
            </a:r>
          </a:p>
          <a:p>
            <a:r>
              <a:rPr lang="pl-PL" sz="2600" dirty="0" smtClean="0"/>
              <a:t>Znaczenie B+R w strategii rozwoju firmy</a:t>
            </a:r>
          </a:p>
          <a:p>
            <a:endParaRPr lang="pl-PL" sz="2600" dirty="0"/>
          </a:p>
          <a:p>
            <a:pPr marL="0" indent="0" algn="ctr">
              <a:buNone/>
            </a:pPr>
            <a:r>
              <a:rPr lang="pl-PL" sz="2600" i="1" dirty="0"/>
              <a:t>Stereotypy – prawda czy fałsz?</a:t>
            </a:r>
            <a:endParaRPr lang="pl-PL" sz="2600" dirty="0"/>
          </a:p>
        </p:txBody>
      </p:sp>
    </p:spTree>
    <p:extLst>
      <p:ext uri="{BB962C8B-B14F-4D97-AF65-F5344CB8AC3E}">
        <p14:creationId xmlns:p14="http://schemas.microsoft.com/office/powerpoint/2010/main" val="3459396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TRANSFER WIEDZY – BARIERY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9212" y="2472267"/>
            <a:ext cx="8915400" cy="2836333"/>
          </a:xfrm>
        </p:spPr>
        <p:txBody>
          <a:bodyPr>
            <a:normAutofit/>
          </a:bodyPr>
          <a:lstStyle/>
          <a:p>
            <a:r>
              <a:rPr lang="pl-PL" sz="2600" dirty="0" smtClean="0"/>
              <a:t>Kariera naukowa a orientacja na badania aplikacyjne</a:t>
            </a:r>
          </a:p>
          <a:p>
            <a:r>
              <a:rPr lang="pl-PL" sz="2600" dirty="0" smtClean="0"/>
              <a:t>Brak lub niedoskonała regulacja wewnętrzna w uniwersytetach</a:t>
            </a:r>
          </a:p>
          <a:p>
            <a:r>
              <a:rPr lang="pl-PL" sz="2600" dirty="0" smtClean="0"/>
              <a:t>Nieformalne związki między profesorami a biznesem</a:t>
            </a:r>
            <a:endParaRPr lang="pl-PL" sz="2600" dirty="0"/>
          </a:p>
        </p:txBody>
      </p:sp>
    </p:spTree>
    <p:extLst>
      <p:ext uri="{BB962C8B-B14F-4D97-AF65-F5344CB8AC3E}">
        <p14:creationId xmlns:p14="http://schemas.microsoft.com/office/powerpoint/2010/main" val="3089065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PROGRAM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9212" y="1913458"/>
            <a:ext cx="8915400" cy="3777622"/>
          </a:xfrm>
        </p:spPr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pl-PL" sz="2600" dirty="0" smtClean="0"/>
              <a:t>Badania i komercjalizacja wyników badań </a:t>
            </a:r>
          </a:p>
          <a:p>
            <a:pPr lvl="1"/>
            <a:r>
              <a:rPr lang="pl-PL" sz="2600" dirty="0" smtClean="0"/>
              <a:t>Definicje/podziały</a:t>
            </a:r>
          </a:p>
          <a:p>
            <a:pPr lvl="1"/>
            <a:r>
              <a:rPr lang="pl-PL" sz="2600" dirty="0" smtClean="0"/>
              <a:t>Uwarunkowania </a:t>
            </a:r>
          </a:p>
          <a:p>
            <a:pPr>
              <a:buFont typeface="+mj-lt"/>
              <a:buAutoNum type="arabicPeriod"/>
            </a:pPr>
            <a:r>
              <a:rPr lang="pl-PL" sz="2600" dirty="0" smtClean="0"/>
              <a:t>Transfer wiedzy na polskich uniwersytetach – praktyka </a:t>
            </a:r>
            <a:r>
              <a:rPr lang="pl-PL" sz="2600" dirty="0" smtClean="0"/>
              <a:t>krajowa (przede wszystkim bariery)</a:t>
            </a:r>
            <a:endParaRPr lang="pl-PL" sz="2600" dirty="0" smtClean="0"/>
          </a:p>
          <a:p>
            <a:pPr>
              <a:buFont typeface="+mj-lt"/>
              <a:buAutoNum type="arabicPeriod"/>
            </a:pPr>
            <a:r>
              <a:rPr lang="pl-PL" sz="2600" dirty="0" smtClean="0"/>
              <a:t>Regulacje – znowelizowana ustawa „Prawo o szkolnictwie wyższym”</a:t>
            </a:r>
          </a:p>
          <a:p>
            <a:pPr>
              <a:buFont typeface="+mj-lt"/>
              <a:buAutoNum type="arabicPeriod"/>
            </a:pPr>
            <a:r>
              <a:rPr lang="pl-PL" sz="2600" dirty="0" smtClean="0"/>
              <a:t>Kontekst europejski/globalny</a:t>
            </a:r>
          </a:p>
          <a:p>
            <a:pPr>
              <a:buFont typeface="+mj-lt"/>
              <a:buAutoNum type="arabicPeriod"/>
            </a:pPr>
            <a:r>
              <a:rPr lang="pl-PL" sz="2600" dirty="0" smtClean="0"/>
              <a:t>Wskazania na przyszłość (</a:t>
            </a:r>
            <a:r>
              <a:rPr lang="pl-PL" sz="2600" dirty="0" smtClean="0"/>
              <a:t>bliższą </a:t>
            </a:r>
            <a:r>
              <a:rPr lang="pl-PL" sz="2600" dirty="0" smtClean="0"/>
              <a:t>i dalszą)</a:t>
            </a:r>
            <a:endParaRPr lang="pl-PL" sz="2600" dirty="0"/>
          </a:p>
        </p:txBody>
      </p:sp>
    </p:spTree>
    <p:extLst>
      <p:ext uri="{BB962C8B-B14F-4D97-AF65-F5344CB8AC3E}">
        <p14:creationId xmlns:p14="http://schemas.microsoft.com/office/powerpoint/2010/main" val="31436792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TRANSFER WIEDZY – BARIERY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9212" y="1989667"/>
            <a:ext cx="8915400" cy="33189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600" dirty="0" smtClean="0"/>
              <a:t>Bariery świadomościowe i kompetencyjne</a:t>
            </a:r>
            <a:r>
              <a:rPr lang="pl-PL" sz="2600" dirty="0" smtClean="0"/>
              <a:t>:</a:t>
            </a:r>
          </a:p>
          <a:p>
            <a:pPr marL="0" indent="0">
              <a:buNone/>
            </a:pPr>
            <a:endParaRPr lang="pl-PL" sz="2600" dirty="0" smtClean="0"/>
          </a:p>
          <a:p>
            <a:r>
              <a:rPr lang="pl-PL" sz="2600" dirty="0" smtClean="0"/>
              <a:t>Brak gotowości do ponoszenia ryzyka</a:t>
            </a:r>
          </a:p>
          <a:p>
            <a:r>
              <a:rPr lang="pl-PL" sz="2600" dirty="0" smtClean="0"/>
              <a:t>Niechęć (niezdolność) do współpracy</a:t>
            </a:r>
          </a:p>
          <a:p>
            <a:r>
              <a:rPr lang="pl-PL" sz="2600" dirty="0"/>
              <a:t>F</a:t>
            </a:r>
            <a:r>
              <a:rPr lang="pl-PL" sz="2600" dirty="0" smtClean="0"/>
              <a:t>ałszywe stereotypy o przedsiębiorcach i gospodarce</a:t>
            </a:r>
            <a:endParaRPr lang="pl-PL" sz="2600" dirty="0"/>
          </a:p>
        </p:txBody>
      </p:sp>
    </p:spTree>
    <p:extLst>
      <p:ext uri="{BB962C8B-B14F-4D97-AF65-F5344CB8AC3E}">
        <p14:creationId xmlns:p14="http://schemas.microsoft.com/office/powerpoint/2010/main" val="36647671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TRANSFER WIEDZY – BARIERY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9212" y="2463801"/>
            <a:ext cx="8915400" cy="2844800"/>
          </a:xfrm>
        </p:spPr>
        <p:txBody>
          <a:bodyPr>
            <a:normAutofit/>
          </a:bodyPr>
          <a:lstStyle/>
          <a:p>
            <a:r>
              <a:rPr lang="pl-PL" sz="2600" dirty="0" smtClean="0"/>
              <a:t>Problem wyceny wartości technologii i poziomu opłat licencyjnych</a:t>
            </a:r>
          </a:p>
          <a:p>
            <a:endParaRPr lang="pl-PL" sz="2600" dirty="0"/>
          </a:p>
          <a:p>
            <a:r>
              <a:rPr lang="pl-PL" sz="2600" dirty="0" smtClean="0"/>
              <a:t>Brak profesjonalnej kadry z obszaru transferu technologii i komercjalizacji wiedzy</a:t>
            </a:r>
            <a:endParaRPr lang="pl-PL" sz="2600" dirty="0"/>
          </a:p>
        </p:txBody>
      </p:sp>
    </p:spTree>
    <p:extLst>
      <p:ext uri="{BB962C8B-B14F-4D97-AF65-F5344CB8AC3E}">
        <p14:creationId xmlns:p14="http://schemas.microsoft.com/office/powerpoint/2010/main" val="1572425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UCZELNIANE INSTYTUCJE </a:t>
            </a:r>
            <a:br>
              <a:rPr lang="pl-PL" dirty="0" smtClean="0"/>
            </a:br>
            <a:r>
              <a:rPr lang="pl-PL" dirty="0" smtClean="0"/>
              <a:t>OTOCZENIA BIZNESU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267200"/>
          </a:xfrm>
        </p:spPr>
        <p:txBody>
          <a:bodyPr>
            <a:normAutofit/>
          </a:bodyPr>
          <a:lstStyle/>
          <a:p>
            <a:r>
              <a:rPr lang="pl-PL" sz="2600" dirty="0" err="1" smtClean="0"/>
              <a:t>Preinkubatory</a:t>
            </a:r>
            <a:endParaRPr lang="pl-PL" sz="2600" dirty="0" smtClean="0"/>
          </a:p>
          <a:p>
            <a:r>
              <a:rPr lang="pl-PL" sz="2600" dirty="0" smtClean="0"/>
              <a:t>Inkubatory</a:t>
            </a:r>
          </a:p>
          <a:p>
            <a:r>
              <a:rPr lang="pl-PL" sz="2600" dirty="0" smtClean="0"/>
              <a:t>Centra transferu </a:t>
            </a:r>
            <a:r>
              <a:rPr lang="pl-PL" sz="2600" dirty="0" smtClean="0"/>
              <a:t>technologii</a:t>
            </a:r>
          </a:p>
          <a:p>
            <a:r>
              <a:rPr lang="pl-PL" sz="2600" dirty="0" smtClean="0"/>
              <a:t>Spółki celowe</a:t>
            </a:r>
            <a:endParaRPr lang="pl-PL" sz="2600" dirty="0" smtClean="0"/>
          </a:p>
          <a:p>
            <a:pPr marL="0" indent="0">
              <a:buNone/>
            </a:pPr>
            <a:endParaRPr lang="pl-PL" sz="2600" dirty="0"/>
          </a:p>
          <a:p>
            <a:r>
              <a:rPr lang="pl-PL" sz="2600" dirty="0" smtClean="0"/>
              <a:t>Statystyka</a:t>
            </a:r>
          </a:p>
          <a:p>
            <a:r>
              <a:rPr lang="pl-PL" sz="2600" dirty="0" smtClean="0"/>
              <a:t>Słabości</a:t>
            </a:r>
          </a:p>
          <a:p>
            <a:r>
              <a:rPr lang="pl-PL" sz="2600" dirty="0" smtClean="0"/>
              <a:t>Osiągnięcia </a:t>
            </a:r>
            <a:endParaRPr lang="pl-PL" sz="2600" dirty="0"/>
          </a:p>
        </p:txBody>
      </p:sp>
      <p:cxnSp>
        <p:nvCxnSpPr>
          <p:cNvPr id="5" name="Łącznik prosty 4"/>
          <p:cNvCxnSpPr/>
          <p:nvPr/>
        </p:nvCxnSpPr>
        <p:spPr>
          <a:xfrm>
            <a:off x="2589212" y="4487335"/>
            <a:ext cx="8915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9590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92925" y="592667"/>
            <a:ext cx="8911687" cy="1329266"/>
          </a:xfrm>
        </p:spPr>
        <p:txBody>
          <a:bodyPr>
            <a:normAutofit/>
          </a:bodyPr>
          <a:lstStyle/>
          <a:p>
            <a:r>
              <a:rPr lang="pl-PL" sz="3300" dirty="0" smtClean="0"/>
              <a:t>ZŁOŻONOŚĆ RELACJI </a:t>
            </a:r>
            <a:br>
              <a:rPr lang="pl-PL" sz="3300" dirty="0" smtClean="0"/>
            </a:br>
            <a:r>
              <a:rPr lang="pl-PL" sz="3300" dirty="0" smtClean="0"/>
              <a:t>UCZELNIA PUBLICZNA – PRZEDSIĘBIORSTWO </a:t>
            </a:r>
            <a:endParaRPr lang="pl-PL" sz="33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9212" y="2480734"/>
            <a:ext cx="8915400" cy="361526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sz="2600" dirty="0" smtClean="0"/>
              <a:t>Z perspektywy uczelni przedsiębiorstwo to klient wszystkich aktywności </a:t>
            </a:r>
          </a:p>
          <a:p>
            <a:r>
              <a:rPr lang="pl-PL" sz="2600" dirty="0" smtClean="0"/>
              <a:t>Edukacyjnej</a:t>
            </a:r>
          </a:p>
          <a:p>
            <a:r>
              <a:rPr lang="pl-PL" sz="2600" dirty="0" smtClean="0"/>
              <a:t>Badawczej</a:t>
            </a:r>
          </a:p>
          <a:p>
            <a:r>
              <a:rPr lang="pl-PL" sz="2600" dirty="0" smtClean="0"/>
              <a:t>Komercjalizacji wyników prac badawczych</a:t>
            </a:r>
          </a:p>
          <a:p>
            <a:endParaRPr lang="pl-PL" sz="2600" dirty="0"/>
          </a:p>
          <a:p>
            <a:pPr marL="0" indent="0">
              <a:buNone/>
            </a:pPr>
            <a:r>
              <a:rPr lang="pl-PL" sz="2600" dirty="0" smtClean="0"/>
              <a:t>Uniwersytet może współtworzyć firmy, szczególnie te oparte na wiedzy!</a:t>
            </a:r>
            <a:endParaRPr lang="pl-PL" sz="2600" dirty="0"/>
          </a:p>
        </p:txBody>
      </p:sp>
    </p:spTree>
    <p:extLst>
      <p:ext uri="{BB962C8B-B14F-4D97-AF65-F5344CB8AC3E}">
        <p14:creationId xmlns:p14="http://schemas.microsoft.com/office/powerpoint/2010/main" val="27408978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92925" y="135467"/>
            <a:ext cx="8911687" cy="1769533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ZŁOŻONOŚĆ RELACJI </a:t>
            </a:r>
            <a:br>
              <a:rPr lang="pl-PL" dirty="0" smtClean="0"/>
            </a:br>
            <a:r>
              <a:rPr lang="pl-PL" dirty="0" smtClean="0"/>
              <a:t>UCZELNIA PUBLICZNA – PRZEDSIĘBIORSTWO </a:t>
            </a:r>
            <a:r>
              <a:rPr lang="pl-PL" sz="3200" dirty="0" smtClean="0"/>
              <a:t/>
            </a:r>
            <a:br>
              <a:rPr lang="pl-PL" sz="3200" dirty="0" smtClean="0"/>
            </a:br>
            <a:r>
              <a:rPr lang="pl-PL" sz="2900" dirty="0" smtClean="0"/>
              <a:t>DĄŻNOŚĆ PRZEDSIĘBIORSTWA DO MONOPOLU NA WŁASNOŚCI INTELEKTUALNEJ</a:t>
            </a:r>
            <a:endParaRPr lang="pl-PL" sz="29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9212" y="2988732"/>
            <a:ext cx="8915400" cy="2922489"/>
          </a:xfrm>
        </p:spPr>
        <p:txBody>
          <a:bodyPr>
            <a:normAutofit/>
          </a:bodyPr>
          <a:lstStyle/>
          <a:p>
            <a:r>
              <a:rPr lang="pl-PL" sz="2600" dirty="0" smtClean="0"/>
              <a:t>Prace własne, wewnętrzne</a:t>
            </a:r>
          </a:p>
          <a:p>
            <a:r>
              <a:rPr lang="pl-PL" sz="2600" dirty="0" smtClean="0"/>
              <a:t>Zlecenia na zewnątrz do sektora nauki</a:t>
            </a:r>
          </a:p>
          <a:p>
            <a:r>
              <a:rPr lang="pl-PL" sz="2600" dirty="0" smtClean="0"/>
              <a:t>Wspólne przedsięwzięcia z sektorem nauki</a:t>
            </a:r>
          </a:p>
          <a:p>
            <a:r>
              <a:rPr lang="pl-PL" sz="2600" dirty="0" smtClean="0"/>
              <a:t>Licencje wyłączne</a:t>
            </a:r>
            <a:endParaRPr lang="pl-PL" sz="2600" dirty="0"/>
          </a:p>
        </p:txBody>
      </p:sp>
    </p:spTree>
    <p:extLst>
      <p:ext uri="{BB962C8B-B14F-4D97-AF65-F5344CB8AC3E}">
        <p14:creationId xmlns:p14="http://schemas.microsoft.com/office/powerpoint/2010/main" val="18963555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NOWELIZACJA USTAWY</a:t>
            </a:r>
            <a:br>
              <a:rPr lang="pl-PL" dirty="0" smtClean="0"/>
            </a:br>
            <a:r>
              <a:rPr lang="pl-PL" dirty="0" smtClean="0"/>
              <a:t>(</a:t>
            </a:r>
            <a:r>
              <a:rPr lang="pl-PL" dirty="0" err="1" smtClean="0"/>
              <a:t>PoSzW</a:t>
            </a:r>
            <a:r>
              <a:rPr lang="pl-PL" dirty="0" smtClean="0"/>
              <a:t>) (1)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47040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pl-PL" sz="2600" dirty="0"/>
              <a:t>Art. 2 	</a:t>
            </a:r>
            <a:r>
              <a:rPr lang="pl-PL" sz="2600" dirty="0" smtClean="0"/>
              <a:t>	pkt 35 – definicja </a:t>
            </a:r>
            <a:r>
              <a:rPr lang="pl-PL" sz="2600" dirty="0"/>
              <a:t>komercjalizacji </a:t>
            </a:r>
            <a:r>
              <a:rPr lang="pl-PL" sz="2600" dirty="0" smtClean="0"/>
              <a:t>								bezpośredniej</a:t>
            </a:r>
            <a:endParaRPr lang="pl-PL" sz="2600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pl-PL" sz="2600" dirty="0" smtClean="0"/>
              <a:t>				pkt </a:t>
            </a:r>
            <a:r>
              <a:rPr lang="pl-PL" sz="2600" dirty="0"/>
              <a:t>36 – definicja komercjalizacji pośredniej 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pl-PL" sz="2600" dirty="0"/>
              <a:t>Art. 13	</a:t>
            </a:r>
            <a:r>
              <a:rPr lang="pl-PL" sz="2600" dirty="0" smtClean="0"/>
              <a:t>	pkt </a:t>
            </a:r>
            <a:r>
              <a:rPr lang="pl-PL" sz="2600" dirty="0"/>
              <a:t>1 – transfer technologii do gospodarki </a:t>
            </a:r>
            <a:r>
              <a:rPr lang="pl-PL" sz="2600" dirty="0" smtClean="0"/>
              <a:t>					jako element </a:t>
            </a:r>
            <a:r>
              <a:rPr lang="pl-PL" sz="2600" dirty="0"/>
              <a:t>3 podstawowego zadania </a:t>
            </a:r>
            <a:r>
              <a:rPr lang="pl-PL" sz="2600" dirty="0" smtClean="0"/>
              <a:t>					uczelni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pl-PL" sz="2600" dirty="0" smtClean="0"/>
              <a:t>Art</a:t>
            </a:r>
            <a:r>
              <a:rPr lang="pl-PL" sz="2600" dirty="0"/>
              <a:t>. 63	</a:t>
            </a:r>
            <a:r>
              <a:rPr lang="pl-PL" sz="2600" dirty="0" smtClean="0"/>
              <a:t>	pkt </a:t>
            </a:r>
            <a:r>
              <a:rPr lang="pl-PL" sz="2600" dirty="0"/>
              <a:t>1 – pracodawcy i przedstawiciele </a:t>
            </a:r>
            <a:br>
              <a:rPr lang="pl-PL" sz="2600" dirty="0"/>
            </a:br>
            <a:r>
              <a:rPr lang="pl-PL" sz="2600" dirty="0"/>
              <a:t>		</a:t>
            </a:r>
            <a:r>
              <a:rPr lang="pl-PL" sz="2600" dirty="0" smtClean="0"/>
              <a:t>		pracodawców </a:t>
            </a:r>
            <a:r>
              <a:rPr lang="pl-PL" sz="2600" dirty="0"/>
              <a:t>do konwentu publicznej </a:t>
            </a:r>
            <a:r>
              <a:rPr lang="pl-PL" sz="2600" dirty="0" smtClean="0"/>
              <a:t>					uczelni zawodowej</a:t>
            </a:r>
            <a:endParaRPr lang="pl-PL" sz="2600" dirty="0"/>
          </a:p>
          <a:p>
            <a:endParaRPr lang="pl-PL" sz="2600" dirty="0"/>
          </a:p>
        </p:txBody>
      </p:sp>
    </p:spTree>
    <p:extLst>
      <p:ext uri="{BB962C8B-B14F-4D97-AF65-F5344CB8AC3E}">
        <p14:creationId xmlns:p14="http://schemas.microsoft.com/office/powerpoint/2010/main" val="30754175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NOWELIZACJA USTAWY</a:t>
            </a:r>
            <a:br>
              <a:rPr lang="pl-PL" dirty="0" smtClean="0"/>
            </a:br>
            <a:r>
              <a:rPr lang="pl-PL" dirty="0" smtClean="0"/>
              <a:t>(</a:t>
            </a:r>
            <a:r>
              <a:rPr lang="pl-PL" dirty="0" err="1" smtClean="0"/>
              <a:t>PoSzW</a:t>
            </a:r>
            <a:r>
              <a:rPr lang="pl-PL" dirty="0" smtClean="0"/>
              <a:t>) (2)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470400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pl-PL" sz="2800" dirty="0"/>
              <a:t>Art. 86 </a:t>
            </a:r>
            <a:r>
              <a:rPr lang="pl-PL" sz="2800" dirty="0" smtClean="0"/>
              <a:t>	</a:t>
            </a:r>
            <a:r>
              <a:rPr lang="pl-PL" sz="2800" dirty="0"/>
              <a:t>	pkt 4 – CTT tworzy się w celu komercjalizacji </a:t>
            </a:r>
            <a:br>
              <a:rPr lang="pl-PL" sz="2800" dirty="0"/>
            </a:br>
            <a:r>
              <a:rPr lang="pl-PL" sz="2800" dirty="0"/>
              <a:t>		</a:t>
            </a:r>
            <a:r>
              <a:rPr lang="pl-PL" sz="2800" dirty="0" smtClean="0"/>
              <a:t>		bezpośredniej</a:t>
            </a:r>
            <a:endParaRPr lang="pl-PL" sz="2800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pl-PL" sz="2800" dirty="0"/>
              <a:t>		</a:t>
            </a:r>
            <a:r>
              <a:rPr lang="pl-PL" sz="2800" dirty="0" smtClean="0"/>
              <a:t>		pkt </a:t>
            </a:r>
            <a:r>
              <a:rPr lang="pl-PL" sz="2800" dirty="0"/>
              <a:t>5 – jeżeli CTT jest jednostką </a:t>
            </a:r>
            <a:br>
              <a:rPr lang="pl-PL" sz="2800" dirty="0"/>
            </a:br>
            <a:r>
              <a:rPr lang="pl-PL" sz="2800" dirty="0"/>
              <a:t>		</a:t>
            </a:r>
            <a:r>
              <a:rPr lang="pl-PL" sz="2800" dirty="0" smtClean="0"/>
              <a:t>		ogólnouczelnianą</a:t>
            </a:r>
            <a:r>
              <a:rPr lang="pl-PL" sz="2800" dirty="0"/>
              <a:t>, działa według </a:t>
            </a:r>
            <a:br>
              <a:rPr lang="pl-PL" sz="2800" dirty="0"/>
            </a:br>
            <a:r>
              <a:rPr lang="pl-PL" sz="2800" dirty="0"/>
              <a:t>		</a:t>
            </a:r>
            <a:r>
              <a:rPr lang="pl-PL" sz="2800" dirty="0" smtClean="0"/>
              <a:t>		regulaminu </a:t>
            </a:r>
            <a:r>
              <a:rPr lang="pl-PL" sz="2800" dirty="0"/>
              <a:t>zatwierdzonego przez Senat </a:t>
            </a:r>
            <a:br>
              <a:rPr lang="pl-PL" sz="2800" dirty="0"/>
            </a:br>
            <a:r>
              <a:rPr lang="pl-PL" sz="2800" dirty="0"/>
              <a:t>		</a:t>
            </a:r>
            <a:r>
              <a:rPr lang="pl-PL" sz="2800" dirty="0" smtClean="0"/>
              <a:t>		uczelni </a:t>
            </a:r>
            <a:endParaRPr lang="pl-PL" sz="2800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lang="pl-PL" sz="2800" dirty="0"/>
              <a:t>		</a:t>
            </a:r>
            <a:r>
              <a:rPr lang="pl-PL" sz="2800" dirty="0" smtClean="0"/>
              <a:t>		pkt </a:t>
            </a:r>
            <a:r>
              <a:rPr lang="pl-PL" sz="2800" dirty="0"/>
              <a:t>7 – dyrektora CTT zatrudnia Rektor, po </a:t>
            </a:r>
            <a:br>
              <a:rPr lang="pl-PL" sz="2800" dirty="0"/>
            </a:br>
            <a:r>
              <a:rPr lang="pl-PL" sz="2800" dirty="0"/>
              <a:t>		</a:t>
            </a:r>
            <a:r>
              <a:rPr lang="pl-PL" sz="2800" dirty="0" smtClean="0"/>
              <a:t>		zasięgnięciu </a:t>
            </a:r>
            <a:r>
              <a:rPr lang="pl-PL" sz="2800" dirty="0"/>
              <a:t>opinii Senatu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pl-PL" sz="2800" dirty="0"/>
              <a:t>Art. 86a	pkt 1 – spółka celowa dla komercjalizacji </a:t>
            </a:r>
            <a:br>
              <a:rPr lang="pl-PL" sz="2800" dirty="0"/>
            </a:br>
            <a:r>
              <a:rPr lang="pl-PL" sz="2800" dirty="0"/>
              <a:t>		</a:t>
            </a:r>
            <a:r>
              <a:rPr lang="pl-PL" sz="2800" dirty="0" smtClean="0"/>
              <a:t>		pośredniej</a:t>
            </a:r>
            <a:r>
              <a:rPr lang="pl-PL" sz="2800" dirty="0"/>
              <a:t>; kapitał zakładowy spółki celowej </a:t>
            </a:r>
            <a:r>
              <a:rPr lang="pl-PL" sz="2800" dirty="0" smtClean="0"/>
              <a:t>					w </a:t>
            </a:r>
            <a:r>
              <a:rPr lang="pl-PL" sz="2800" dirty="0"/>
              <a:t>całości </a:t>
            </a:r>
            <a:r>
              <a:rPr lang="pl-PL" sz="2800" dirty="0" smtClean="0"/>
              <a:t>lub </a:t>
            </a:r>
            <a:r>
              <a:rPr lang="pl-PL" sz="2800" dirty="0"/>
              <a:t>w części aport w postaci </a:t>
            </a:r>
            <a:r>
              <a:rPr lang="pl-PL" sz="2800" dirty="0" smtClean="0"/>
              <a:t>							wyników </a:t>
            </a:r>
            <a:r>
              <a:rPr lang="pl-PL" sz="2800" dirty="0"/>
              <a:t>badań naukowych</a:t>
            </a:r>
          </a:p>
        </p:txBody>
      </p:sp>
    </p:spTree>
    <p:extLst>
      <p:ext uri="{BB962C8B-B14F-4D97-AF65-F5344CB8AC3E}">
        <p14:creationId xmlns:p14="http://schemas.microsoft.com/office/powerpoint/2010/main" val="9238343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NOWELIZACJA USTAWY</a:t>
            </a:r>
            <a:br>
              <a:rPr lang="pl-PL" dirty="0" smtClean="0"/>
            </a:br>
            <a:r>
              <a:rPr lang="pl-PL" dirty="0" smtClean="0"/>
              <a:t>(</a:t>
            </a:r>
            <a:r>
              <a:rPr lang="pl-PL" dirty="0" err="1" smtClean="0"/>
              <a:t>PoSzW</a:t>
            </a:r>
            <a:r>
              <a:rPr lang="pl-PL" dirty="0" smtClean="0"/>
              <a:t>) (3)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470400"/>
          </a:xfrm>
        </p:spPr>
        <p:txBody>
          <a:bodyPr>
            <a:normAutofit fontScale="85000" lnSpcReduction="1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l-PL" altLang="pl-PL" sz="2800" dirty="0"/>
              <a:t>Art. 86a 	pkt 2 – uczelnia na podstawie umowy może </a:t>
            </a:r>
            <a:r>
              <a:rPr lang="pl-PL" altLang="pl-PL" sz="2800" dirty="0" smtClean="0"/>
              <a:t>					powierzyć spółce </a:t>
            </a:r>
            <a:r>
              <a:rPr lang="pl-PL" altLang="pl-PL" sz="2800" dirty="0"/>
              <a:t>celowej działania na </a:t>
            </a:r>
            <a:r>
              <a:rPr lang="pl-PL" altLang="pl-PL" sz="2800" dirty="0" smtClean="0"/>
              <a:t>							rzecz </a:t>
            </a:r>
            <a:r>
              <a:rPr lang="pl-PL" altLang="pl-PL" sz="2800" dirty="0"/>
              <a:t>komercjalizacji </a:t>
            </a:r>
            <a:r>
              <a:rPr lang="pl-PL" altLang="pl-PL" sz="2800" dirty="0" smtClean="0"/>
              <a:t>bezpośredniej </a:t>
            </a:r>
            <a:endParaRPr lang="pl-PL" altLang="pl-PL" sz="28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l-PL" altLang="pl-PL" sz="2800" dirty="0"/>
              <a:t>Art. 86c	pkt 1 – dwa regulaminy i kilka wskazań zasad i </a:t>
            </a:r>
            <a:br>
              <a:rPr lang="pl-PL" altLang="pl-PL" sz="2800" dirty="0"/>
            </a:br>
            <a:r>
              <a:rPr lang="pl-PL" altLang="pl-PL" sz="2800" dirty="0"/>
              <a:t>		</a:t>
            </a:r>
            <a:r>
              <a:rPr lang="pl-PL" altLang="pl-PL" sz="2800" dirty="0" smtClean="0"/>
              <a:t>		procedur</a:t>
            </a:r>
            <a:r>
              <a:rPr lang="pl-PL" altLang="pl-PL" sz="2800" dirty="0"/>
              <a:t>, które mają się w nich znaleźć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l-PL" altLang="pl-PL" sz="2800" dirty="0"/>
              <a:t>Art. 86e	pkt 1-4 – schemat procesu decyzyjnego o </a:t>
            </a:r>
            <a:br>
              <a:rPr lang="pl-PL" altLang="pl-PL" sz="2800" dirty="0"/>
            </a:br>
            <a:r>
              <a:rPr lang="pl-PL" altLang="pl-PL" sz="2800" dirty="0"/>
              <a:t>		</a:t>
            </a:r>
            <a:r>
              <a:rPr lang="pl-PL" altLang="pl-PL" sz="2800" dirty="0" smtClean="0"/>
              <a:t>		komercjalizacji</a:t>
            </a:r>
            <a:r>
              <a:rPr lang="pl-PL" altLang="pl-PL" sz="2800" dirty="0"/>
              <a:t>; </a:t>
            </a:r>
            <a:r>
              <a:rPr lang="pl-PL" altLang="pl-PL" sz="2800" dirty="0" smtClean="0"/>
              <a:t>wyniki </a:t>
            </a:r>
            <a:r>
              <a:rPr lang="pl-PL" altLang="pl-PL" sz="2800" dirty="0"/>
              <a:t>badań, które są wyjęte </a:t>
            </a:r>
            <a:r>
              <a:rPr lang="pl-PL" altLang="pl-PL" sz="2800" dirty="0" smtClean="0"/>
              <a:t>					z </a:t>
            </a:r>
            <a:r>
              <a:rPr lang="pl-PL" altLang="pl-PL" sz="2800" dirty="0"/>
              <a:t>tego schematu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l-PL" altLang="pl-PL" sz="2800" dirty="0"/>
              <a:t>Art. </a:t>
            </a:r>
            <a:r>
              <a:rPr lang="pl-PL" altLang="pl-PL" sz="2800" dirty="0" smtClean="0"/>
              <a:t>86f	</a:t>
            </a:r>
            <a:r>
              <a:rPr lang="pl-PL" altLang="pl-PL" sz="2800" dirty="0"/>
              <a:t>	pkt 1-4 – minimalne i maksymalne pułapy </a:t>
            </a:r>
            <a:r>
              <a:rPr lang="pl-PL" altLang="pl-PL" sz="2800" dirty="0" smtClean="0"/>
              <a:t>						wartości środków </a:t>
            </a:r>
            <a:r>
              <a:rPr lang="pl-PL" altLang="pl-PL" sz="2800" dirty="0"/>
              <a:t>uzyskanych z komercjalizacji </a:t>
            </a:r>
            <a:r>
              <a:rPr lang="pl-PL" altLang="pl-PL" sz="2800" dirty="0" smtClean="0"/>
              <a:t>				na </a:t>
            </a:r>
            <a:r>
              <a:rPr lang="pl-PL" altLang="pl-PL" sz="2800" dirty="0"/>
              <a:t>rzecz uczelni </a:t>
            </a:r>
            <a:r>
              <a:rPr lang="pl-PL" altLang="pl-PL" sz="2800" dirty="0" smtClean="0"/>
              <a:t>i </a:t>
            </a:r>
            <a:r>
              <a:rPr lang="pl-PL" altLang="pl-PL" sz="2800" dirty="0"/>
              <a:t>pracownika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pl-PL" altLang="pl-PL" sz="2800" dirty="0"/>
          </a:p>
        </p:txBody>
      </p:sp>
    </p:spTree>
    <p:extLst>
      <p:ext uri="{BB962C8B-B14F-4D97-AF65-F5344CB8AC3E}">
        <p14:creationId xmlns:p14="http://schemas.microsoft.com/office/powerpoint/2010/main" val="31270547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REGULAMINY</a:t>
            </a:r>
            <a:br>
              <a:rPr lang="pl-PL" dirty="0" smtClean="0"/>
            </a:br>
            <a:r>
              <a:rPr lang="pl-PL" dirty="0" smtClean="0"/>
              <a:t>(6 miesięcy od 1.10.2014 r.)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9212" y="2556933"/>
            <a:ext cx="8915400" cy="3777622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altLang="pl-PL" sz="3100" dirty="0"/>
              <a:t>Ochrona własności intelektualnej i procedury komercjalizacji na uczelni (podział środków uzyskanych z komercjalizacji, przepływ informacji o uzyskanych przez pracownika środkach z komercjalizacji, zasady i tryby podejmowania decyzji, przekazywanie przez uczelnię części środków uzyskiwanych z komercjalizacji pracownikowi etc.)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altLang="pl-PL" sz="3100" dirty="0"/>
              <a:t>Zasady korzystania i wysokość opłat za korzystanie z infrastruktury badawczej do prowadzenia badań naukowych i rozwojowych przez podmioty trzecie (przedsiębiorstwa</a:t>
            </a:r>
            <a:r>
              <a:rPr lang="pl-PL" altLang="pl-PL" sz="3100" dirty="0" smtClean="0"/>
              <a:t>)</a:t>
            </a:r>
            <a:endParaRPr lang="pl-PL" altLang="pl-PL" sz="3100" dirty="0"/>
          </a:p>
        </p:txBody>
      </p:sp>
    </p:spTree>
    <p:extLst>
      <p:ext uri="{BB962C8B-B14F-4D97-AF65-F5344CB8AC3E}">
        <p14:creationId xmlns:p14="http://schemas.microsoft.com/office/powerpoint/2010/main" val="42810640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WYNIKI BADAŃ NAUKOWYCH </a:t>
            </a:r>
            <a:br>
              <a:rPr lang="pl-PL" dirty="0" smtClean="0"/>
            </a:br>
            <a:r>
              <a:rPr lang="pl-PL" dirty="0" smtClean="0"/>
              <a:t>LUB PRAC ROZWOJOWYCH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9212" y="2099731"/>
            <a:ext cx="8915400" cy="4648201"/>
          </a:xfrm>
        </p:spPr>
        <p:txBody>
          <a:bodyPr>
            <a:normAutofit lnSpcReduction="10000"/>
          </a:bodyPr>
          <a:lstStyle/>
          <a:p>
            <a:r>
              <a:rPr lang="pl-PL" sz="2600" dirty="0" smtClean="0"/>
              <a:t>Wynalazki</a:t>
            </a:r>
          </a:p>
          <a:p>
            <a:r>
              <a:rPr lang="pl-PL" sz="2600" dirty="0" smtClean="0"/>
              <a:t>Wzory użytkowe</a:t>
            </a:r>
          </a:p>
          <a:p>
            <a:r>
              <a:rPr lang="pl-PL" sz="2600" dirty="0" smtClean="0"/>
              <a:t>Wzory przemysłowe, znaki towarowe</a:t>
            </a:r>
          </a:p>
          <a:p>
            <a:r>
              <a:rPr lang="pl-PL" sz="2600" dirty="0" smtClean="0"/>
              <a:t>Oznaczenia geograficzne</a:t>
            </a:r>
          </a:p>
          <a:p>
            <a:r>
              <a:rPr lang="pl-PL" sz="2600" dirty="0" smtClean="0"/>
              <a:t>Topografie układów scalonych</a:t>
            </a:r>
          </a:p>
          <a:p>
            <a:r>
              <a:rPr lang="pl-PL" sz="2600" dirty="0" smtClean="0"/>
              <a:t>Odmiany roślin</a:t>
            </a:r>
          </a:p>
          <a:p>
            <a:r>
              <a:rPr lang="pl-PL" sz="2600" dirty="0" smtClean="0"/>
              <a:t>Bazy danych</a:t>
            </a:r>
          </a:p>
          <a:p>
            <a:endParaRPr lang="pl-PL" sz="2600" dirty="0"/>
          </a:p>
          <a:p>
            <a:r>
              <a:rPr lang="pl-PL" sz="2600" dirty="0" smtClean="0"/>
              <a:t>Know-how związane z powyższymi</a:t>
            </a:r>
          </a:p>
        </p:txBody>
      </p:sp>
    </p:spTree>
    <p:extLst>
      <p:ext uri="{BB962C8B-B14F-4D97-AF65-F5344CB8AC3E}">
        <p14:creationId xmlns:p14="http://schemas.microsoft.com/office/powerpoint/2010/main" val="124931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BADANIA NAUKOWE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600" dirty="0" smtClean="0"/>
              <a:t>Tematyka / koncepcja</a:t>
            </a:r>
          </a:p>
          <a:p>
            <a:r>
              <a:rPr lang="pl-PL" sz="2600" dirty="0" smtClean="0"/>
              <a:t>Finansowanie (konkursy)</a:t>
            </a:r>
          </a:p>
          <a:p>
            <a:r>
              <a:rPr lang="pl-PL" sz="2600" dirty="0" smtClean="0"/>
              <a:t>Warsztat naukowy</a:t>
            </a:r>
          </a:p>
          <a:p>
            <a:r>
              <a:rPr lang="pl-PL" sz="2600" dirty="0" smtClean="0"/>
              <a:t>Własność </a:t>
            </a:r>
            <a:r>
              <a:rPr lang="pl-PL" sz="2600" dirty="0" smtClean="0"/>
              <a:t>intelektualna</a:t>
            </a:r>
          </a:p>
          <a:p>
            <a:r>
              <a:rPr lang="pl-PL" sz="2600" dirty="0" smtClean="0"/>
              <a:t>Wykorzystanie wyników badań</a:t>
            </a:r>
            <a:endParaRPr lang="pl-PL" sz="2600" dirty="0"/>
          </a:p>
        </p:txBody>
      </p:sp>
    </p:spTree>
    <p:extLst>
      <p:ext uri="{BB962C8B-B14F-4D97-AF65-F5344CB8AC3E}">
        <p14:creationId xmlns:p14="http://schemas.microsoft.com/office/powerpoint/2010/main" val="42906924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NAUKOWCY ZOBOWIĄZANI SĄ DO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429555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l-PL" altLang="pl-PL" sz="2600" dirty="0"/>
              <a:t>Zachowania poufności wyników badań lub prac rozwojowych oraz know-how związanego z tymi wynikami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l-PL" altLang="pl-PL" sz="2600" dirty="0"/>
              <a:t>Przekazanie uczelni wszystkich informacji i utworów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l-PL" altLang="pl-PL" sz="2600" dirty="0"/>
              <a:t>Powstrzymania się od prowadzenia działań zmierzających do wdrażania wyników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l-PL" altLang="pl-PL" sz="2600" dirty="0"/>
              <a:t>Współdziałania w procesie komercjalizacji (w tym w postępowaniach zmierzających do uzyskania praw wyłącznych)</a:t>
            </a:r>
          </a:p>
        </p:txBody>
      </p:sp>
    </p:spTree>
    <p:extLst>
      <p:ext uri="{BB962C8B-B14F-4D97-AF65-F5344CB8AC3E}">
        <p14:creationId xmlns:p14="http://schemas.microsoft.com/office/powerpoint/2010/main" val="222628489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a 24"/>
          <p:cNvGrpSpPr>
            <a:grpSpLocks/>
          </p:cNvGrpSpPr>
          <p:nvPr/>
        </p:nvGrpSpPr>
        <p:grpSpPr bwMode="auto">
          <a:xfrm>
            <a:off x="2643188" y="726016"/>
            <a:ext cx="8056562" cy="5761038"/>
            <a:chOff x="611560" y="692299"/>
            <a:chExt cx="8056563" cy="5761037"/>
          </a:xfrm>
          <a:solidFill>
            <a:schemeClr val="bg2">
              <a:lumMod val="50000"/>
            </a:schemeClr>
          </a:solidFill>
        </p:grpSpPr>
        <p:grpSp>
          <p:nvGrpSpPr>
            <p:cNvPr id="5" name="Grupa 19"/>
            <p:cNvGrpSpPr>
              <a:grpSpLocks/>
            </p:cNvGrpSpPr>
            <p:nvPr/>
          </p:nvGrpSpPr>
          <p:grpSpPr bwMode="auto">
            <a:xfrm>
              <a:off x="611560" y="692299"/>
              <a:ext cx="8056563" cy="5761037"/>
              <a:chOff x="971550" y="188913"/>
              <a:chExt cx="8056563" cy="5761037"/>
            </a:xfrm>
            <a:grpFill/>
          </p:grpSpPr>
          <p:sp>
            <p:nvSpPr>
              <p:cNvPr id="7" name="Prostokąt zaokrąglony 6"/>
              <p:cNvSpPr/>
              <p:nvPr/>
            </p:nvSpPr>
            <p:spPr>
              <a:xfrm>
                <a:off x="2411412" y="188913"/>
                <a:ext cx="2376488" cy="647700"/>
              </a:xfrm>
              <a:prstGeom prst="round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pl-PL" dirty="0"/>
                  <a:t>Pracownik </a:t>
                </a:r>
              </a:p>
              <a:p>
                <a:pPr algn="ctr">
                  <a:defRPr/>
                </a:pPr>
                <a:r>
                  <a:rPr lang="pl-PL" dirty="0"/>
                  <a:t>(zespół badawczy)</a:t>
                </a:r>
              </a:p>
            </p:txBody>
          </p:sp>
          <p:sp>
            <p:nvSpPr>
              <p:cNvPr id="8" name="Prostokąt zaokrąglony 7"/>
              <p:cNvSpPr/>
              <p:nvPr/>
            </p:nvSpPr>
            <p:spPr>
              <a:xfrm>
                <a:off x="2411412" y="1196976"/>
                <a:ext cx="2376488" cy="647700"/>
              </a:xfrm>
              <a:prstGeom prst="round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pl-PL" sz="1400" dirty="0"/>
                  <a:t>Zgłoszenie wyników do komercjalizacji</a:t>
                </a:r>
              </a:p>
            </p:txBody>
          </p:sp>
          <p:sp>
            <p:nvSpPr>
              <p:cNvPr id="9" name="Prostokąt zaokrąglony 8"/>
              <p:cNvSpPr/>
              <p:nvPr/>
            </p:nvSpPr>
            <p:spPr>
              <a:xfrm>
                <a:off x="2411412" y="2384426"/>
                <a:ext cx="2376488" cy="684212"/>
              </a:xfrm>
              <a:prstGeom prst="round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pl-PL" dirty="0"/>
                  <a:t>WŁADZE UCZELNI</a:t>
                </a:r>
              </a:p>
            </p:txBody>
          </p:sp>
          <p:sp>
            <p:nvSpPr>
              <p:cNvPr id="10" name="Prostokąt zaokrąglony 9"/>
              <p:cNvSpPr/>
              <p:nvPr/>
            </p:nvSpPr>
            <p:spPr>
              <a:xfrm>
                <a:off x="2411412" y="3068638"/>
                <a:ext cx="2376488" cy="720724"/>
              </a:xfrm>
              <a:prstGeom prst="round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pl-PL" sz="1400" dirty="0"/>
                  <a:t>Decyzja o komercjalizacji </a:t>
                </a:r>
              </a:p>
              <a:p>
                <a:pPr algn="ctr">
                  <a:defRPr/>
                </a:pPr>
                <a:r>
                  <a:rPr lang="pl-PL" sz="1400" dirty="0"/>
                  <a:t>(3 miesiące)</a:t>
                </a:r>
              </a:p>
            </p:txBody>
          </p:sp>
          <p:sp>
            <p:nvSpPr>
              <p:cNvPr id="11" name="Prostokąt zaokrąglony 10"/>
              <p:cNvSpPr/>
              <p:nvPr/>
            </p:nvSpPr>
            <p:spPr>
              <a:xfrm>
                <a:off x="2409825" y="4005262"/>
                <a:ext cx="2376487" cy="647700"/>
              </a:xfrm>
              <a:prstGeom prst="round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pl-PL" dirty="0"/>
                  <a:t>Komercjalizacja przez uczelnię</a:t>
                </a:r>
              </a:p>
            </p:txBody>
          </p:sp>
          <p:sp>
            <p:nvSpPr>
              <p:cNvPr id="12" name="Prostokąt zaokrąglony 11"/>
              <p:cNvSpPr/>
              <p:nvPr/>
            </p:nvSpPr>
            <p:spPr>
              <a:xfrm>
                <a:off x="2409825" y="4652962"/>
                <a:ext cx="1154112" cy="360363"/>
              </a:xfrm>
              <a:prstGeom prst="round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pl-PL" dirty="0"/>
                  <a:t>SUKCES</a:t>
                </a:r>
              </a:p>
            </p:txBody>
          </p:sp>
          <p:sp>
            <p:nvSpPr>
              <p:cNvPr id="13" name="Prostokąt zaokrąglony 12"/>
              <p:cNvSpPr/>
              <p:nvPr/>
            </p:nvSpPr>
            <p:spPr>
              <a:xfrm>
                <a:off x="3630612" y="4652962"/>
                <a:ext cx="1155700" cy="360363"/>
              </a:xfrm>
              <a:prstGeom prst="round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pl-PL" sz="1400" dirty="0"/>
                  <a:t>PORAŻKA</a:t>
                </a:r>
              </a:p>
            </p:txBody>
          </p:sp>
          <p:sp>
            <p:nvSpPr>
              <p:cNvPr id="14" name="Prostokąt zaokrąglony 13"/>
              <p:cNvSpPr/>
              <p:nvPr/>
            </p:nvSpPr>
            <p:spPr>
              <a:xfrm>
                <a:off x="1835150" y="5373687"/>
                <a:ext cx="1728787" cy="323850"/>
              </a:xfrm>
              <a:prstGeom prst="round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pl-PL" sz="1400" dirty="0"/>
                  <a:t>Wynagrodzenie</a:t>
                </a:r>
              </a:p>
            </p:txBody>
          </p:sp>
          <p:sp>
            <p:nvSpPr>
              <p:cNvPr id="15" name="Prostokąt zaokrąglony 14"/>
              <p:cNvSpPr/>
              <p:nvPr/>
            </p:nvSpPr>
            <p:spPr>
              <a:xfrm>
                <a:off x="1544637" y="3213100"/>
                <a:ext cx="723900" cy="431800"/>
              </a:xfrm>
              <a:prstGeom prst="round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pl-PL" dirty="0"/>
                  <a:t>TAK</a:t>
                </a:r>
              </a:p>
            </p:txBody>
          </p:sp>
          <p:sp>
            <p:nvSpPr>
              <p:cNvPr id="16" name="Prostokąt zaokrąglony 15"/>
              <p:cNvSpPr/>
              <p:nvPr/>
            </p:nvSpPr>
            <p:spPr>
              <a:xfrm>
                <a:off x="4932362" y="3213100"/>
                <a:ext cx="722313" cy="431800"/>
              </a:xfrm>
              <a:prstGeom prst="round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pl-PL" dirty="0"/>
                  <a:t>NIE</a:t>
                </a:r>
              </a:p>
            </p:txBody>
          </p:sp>
          <p:sp>
            <p:nvSpPr>
              <p:cNvPr id="17" name="Prostokąt zaokrąglony 16"/>
              <p:cNvSpPr/>
              <p:nvPr/>
            </p:nvSpPr>
            <p:spPr>
              <a:xfrm>
                <a:off x="6300788" y="2133601"/>
                <a:ext cx="2374900" cy="647700"/>
              </a:xfrm>
              <a:prstGeom prst="round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pl-PL" sz="1600" dirty="0"/>
                  <a:t>Umowa uczelnia - pracownik</a:t>
                </a:r>
              </a:p>
            </p:txBody>
          </p:sp>
          <p:sp>
            <p:nvSpPr>
              <p:cNvPr id="18" name="Prostokąt zaokrąglony 17"/>
              <p:cNvSpPr/>
              <p:nvPr/>
            </p:nvSpPr>
            <p:spPr>
              <a:xfrm>
                <a:off x="6300788" y="1268413"/>
                <a:ext cx="2374900" cy="647700"/>
              </a:xfrm>
              <a:prstGeom prst="round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pl-PL" sz="1400" dirty="0"/>
                  <a:t>Komercjalizacja przez pracownika</a:t>
                </a:r>
              </a:p>
            </p:txBody>
          </p:sp>
          <p:sp>
            <p:nvSpPr>
              <p:cNvPr id="19" name="Prostokąt zaokrąglony 18"/>
              <p:cNvSpPr/>
              <p:nvPr/>
            </p:nvSpPr>
            <p:spPr>
              <a:xfrm>
                <a:off x="6300788" y="847726"/>
                <a:ext cx="1079500" cy="420687"/>
              </a:xfrm>
              <a:prstGeom prst="round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pl-PL" dirty="0"/>
                  <a:t>SUKCES</a:t>
                </a:r>
              </a:p>
            </p:txBody>
          </p:sp>
          <p:sp>
            <p:nvSpPr>
              <p:cNvPr id="20" name="Prostokąt zaokrąglony 19"/>
              <p:cNvSpPr/>
              <p:nvPr/>
            </p:nvSpPr>
            <p:spPr>
              <a:xfrm>
                <a:off x="7524751" y="847726"/>
                <a:ext cx="1146175" cy="420687"/>
              </a:xfrm>
              <a:prstGeom prst="round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pl-PL" sz="1400" dirty="0"/>
                  <a:t>PORAŻKA</a:t>
                </a:r>
              </a:p>
            </p:txBody>
          </p:sp>
          <p:sp>
            <p:nvSpPr>
              <p:cNvPr id="21" name="Prostokąt zaokrąglony 20"/>
              <p:cNvSpPr/>
              <p:nvPr/>
            </p:nvSpPr>
            <p:spPr>
              <a:xfrm>
                <a:off x="6875463" y="252413"/>
                <a:ext cx="1728788" cy="325438"/>
              </a:xfrm>
              <a:prstGeom prst="round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pl-PL" sz="1400" dirty="0"/>
                  <a:t>Wynagrodzenie</a:t>
                </a:r>
              </a:p>
            </p:txBody>
          </p:sp>
          <p:sp>
            <p:nvSpPr>
              <p:cNvPr id="22" name="Prostokąt zaokrąglony 21"/>
              <p:cNvSpPr/>
              <p:nvPr/>
            </p:nvSpPr>
            <p:spPr>
              <a:xfrm>
                <a:off x="6948488" y="3221037"/>
                <a:ext cx="2079625" cy="495300"/>
              </a:xfrm>
              <a:prstGeom prst="round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pl-PL" sz="1400" dirty="0"/>
                  <a:t>Opłata znormalizowana</a:t>
                </a:r>
              </a:p>
            </p:txBody>
          </p:sp>
          <p:sp>
            <p:nvSpPr>
              <p:cNvPr id="23" name="Prostokąt zaokrąglony 22"/>
              <p:cNvSpPr/>
              <p:nvPr/>
            </p:nvSpPr>
            <p:spPr>
              <a:xfrm>
                <a:off x="971550" y="5551487"/>
                <a:ext cx="792162" cy="398463"/>
              </a:xfrm>
              <a:prstGeom prst="round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pl-PL" dirty="0"/>
                  <a:t>&gt;50%</a:t>
                </a:r>
              </a:p>
            </p:txBody>
          </p:sp>
          <p:sp>
            <p:nvSpPr>
              <p:cNvPr id="24" name="Prostokąt zaokrąglony 23"/>
              <p:cNvSpPr/>
              <p:nvPr/>
            </p:nvSpPr>
            <p:spPr>
              <a:xfrm rot="16200000">
                <a:off x="5383214" y="1108075"/>
                <a:ext cx="792162" cy="398463"/>
              </a:xfrm>
              <a:prstGeom prst="round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pl-PL" dirty="0"/>
                  <a:t>&gt;25%</a:t>
                </a:r>
              </a:p>
            </p:txBody>
          </p:sp>
          <p:cxnSp>
            <p:nvCxnSpPr>
              <p:cNvPr id="25" name="Łącznik prosty 24"/>
              <p:cNvCxnSpPr>
                <a:stCxn id="14" idx="1"/>
                <a:endCxn id="23" idx="0"/>
              </p:cNvCxnSpPr>
              <p:nvPr/>
            </p:nvCxnSpPr>
            <p:spPr>
              <a:xfrm flipH="1">
                <a:off x="1367631" y="5535612"/>
                <a:ext cx="467519" cy="15875"/>
              </a:xfrm>
              <a:prstGeom prst="line">
                <a:avLst/>
              </a:prstGeom>
              <a:grpFill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Łącznik prosty 25"/>
              <p:cNvCxnSpPr>
                <a:stCxn id="23" idx="0"/>
              </p:cNvCxnSpPr>
              <p:nvPr/>
            </p:nvCxnSpPr>
            <p:spPr>
              <a:xfrm flipH="1" flipV="1">
                <a:off x="1331912" y="512763"/>
                <a:ext cx="36513" cy="5038724"/>
              </a:xfrm>
              <a:prstGeom prst="line">
                <a:avLst/>
              </a:prstGeom>
              <a:grpFill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Łącznik prosty ze strzałką 26"/>
              <p:cNvCxnSpPr>
                <a:endCxn id="7" idx="1"/>
              </p:cNvCxnSpPr>
              <p:nvPr/>
            </p:nvCxnSpPr>
            <p:spPr>
              <a:xfrm>
                <a:off x="1331912" y="512763"/>
                <a:ext cx="1079500" cy="0"/>
              </a:xfrm>
              <a:prstGeom prst="straightConnector1">
                <a:avLst/>
              </a:prstGeom>
              <a:grpFill/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Łącznik prosty 27"/>
              <p:cNvCxnSpPr>
                <a:stCxn id="15" idx="2"/>
              </p:cNvCxnSpPr>
              <p:nvPr/>
            </p:nvCxnSpPr>
            <p:spPr>
              <a:xfrm>
                <a:off x="1906587" y="3644900"/>
                <a:ext cx="0" cy="684212"/>
              </a:xfrm>
              <a:prstGeom prst="line">
                <a:avLst/>
              </a:prstGeom>
              <a:grpFill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Łącznik prosty ze strzałką 28"/>
              <p:cNvCxnSpPr>
                <a:endCxn id="11" idx="1"/>
              </p:cNvCxnSpPr>
              <p:nvPr/>
            </p:nvCxnSpPr>
            <p:spPr>
              <a:xfrm>
                <a:off x="1906587" y="4329112"/>
                <a:ext cx="503238" cy="0"/>
              </a:xfrm>
              <a:prstGeom prst="straightConnector1">
                <a:avLst/>
              </a:prstGeom>
              <a:grpFill/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Łącznik prosty 29"/>
              <p:cNvCxnSpPr>
                <a:stCxn id="15" idx="3"/>
                <a:endCxn id="10" idx="1"/>
              </p:cNvCxnSpPr>
              <p:nvPr/>
            </p:nvCxnSpPr>
            <p:spPr>
              <a:xfrm flipV="1">
                <a:off x="2268537" y="3428999"/>
                <a:ext cx="142875" cy="1"/>
              </a:xfrm>
              <a:prstGeom prst="line">
                <a:avLst/>
              </a:prstGeom>
              <a:grpFill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Łącznik prosty 30"/>
              <p:cNvCxnSpPr>
                <a:stCxn id="12" idx="2"/>
              </p:cNvCxnSpPr>
              <p:nvPr/>
            </p:nvCxnSpPr>
            <p:spPr>
              <a:xfrm>
                <a:off x="2986087" y="5013325"/>
                <a:ext cx="0" cy="360362"/>
              </a:xfrm>
              <a:prstGeom prst="line">
                <a:avLst/>
              </a:prstGeom>
              <a:grpFill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Łącznik prosty 31"/>
              <p:cNvCxnSpPr>
                <a:stCxn id="10" idx="3"/>
              </p:cNvCxnSpPr>
              <p:nvPr/>
            </p:nvCxnSpPr>
            <p:spPr>
              <a:xfrm>
                <a:off x="4787900" y="3428999"/>
                <a:ext cx="138112" cy="1"/>
              </a:xfrm>
              <a:prstGeom prst="line">
                <a:avLst/>
              </a:prstGeom>
              <a:grpFill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Łącznik prosty 32"/>
              <p:cNvCxnSpPr>
                <a:stCxn id="7" idx="2"/>
                <a:endCxn id="8" idx="0"/>
              </p:cNvCxnSpPr>
              <p:nvPr/>
            </p:nvCxnSpPr>
            <p:spPr>
              <a:xfrm>
                <a:off x="3600450" y="836613"/>
                <a:ext cx="0" cy="360363"/>
              </a:xfrm>
              <a:prstGeom prst="line">
                <a:avLst/>
              </a:prstGeom>
              <a:grpFill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Łącznik prosty ze strzałką 33"/>
              <p:cNvCxnSpPr>
                <a:stCxn id="8" idx="2"/>
                <a:endCxn id="9" idx="0"/>
              </p:cNvCxnSpPr>
              <p:nvPr/>
            </p:nvCxnSpPr>
            <p:spPr>
              <a:xfrm>
                <a:off x="3599656" y="1844676"/>
                <a:ext cx="0" cy="539750"/>
              </a:xfrm>
              <a:prstGeom prst="straightConnector1">
                <a:avLst/>
              </a:prstGeom>
              <a:grpFill/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Łącznik prosty 34"/>
              <p:cNvCxnSpPr>
                <a:stCxn id="21" idx="1"/>
              </p:cNvCxnSpPr>
              <p:nvPr/>
            </p:nvCxnSpPr>
            <p:spPr>
              <a:xfrm flipH="1" flipV="1">
                <a:off x="6011863" y="406401"/>
                <a:ext cx="863600" cy="7937"/>
              </a:xfrm>
              <a:prstGeom prst="line">
                <a:avLst/>
              </a:prstGeom>
              <a:grpFill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Łącznik prosty 35"/>
              <p:cNvCxnSpPr/>
              <p:nvPr/>
            </p:nvCxnSpPr>
            <p:spPr>
              <a:xfrm>
                <a:off x="6011863" y="414338"/>
                <a:ext cx="0" cy="2312988"/>
              </a:xfrm>
              <a:prstGeom prst="line">
                <a:avLst/>
              </a:prstGeom>
              <a:grpFill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Łącznik prosty ze strzałką 36"/>
              <p:cNvCxnSpPr>
                <a:endCxn id="9" idx="3"/>
              </p:cNvCxnSpPr>
              <p:nvPr/>
            </p:nvCxnSpPr>
            <p:spPr>
              <a:xfrm flipH="1" flipV="1">
                <a:off x="4787900" y="2726532"/>
                <a:ext cx="1223962" cy="794"/>
              </a:xfrm>
              <a:prstGeom prst="straightConnector1">
                <a:avLst/>
              </a:prstGeom>
              <a:grpFill/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Łącznik prosty ze strzałką 37"/>
              <p:cNvCxnSpPr>
                <a:stCxn id="22" idx="1"/>
                <a:endCxn id="9" idx="3"/>
              </p:cNvCxnSpPr>
              <p:nvPr/>
            </p:nvCxnSpPr>
            <p:spPr>
              <a:xfrm flipH="1" flipV="1">
                <a:off x="4787900" y="2726532"/>
                <a:ext cx="2160587" cy="742156"/>
              </a:xfrm>
              <a:prstGeom prst="straightConnector1">
                <a:avLst/>
              </a:prstGeom>
              <a:grpFill/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Łącznik prosty 38"/>
              <p:cNvCxnSpPr>
                <a:stCxn id="16" idx="3"/>
              </p:cNvCxnSpPr>
              <p:nvPr/>
            </p:nvCxnSpPr>
            <p:spPr>
              <a:xfrm>
                <a:off x="5654676" y="3429000"/>
                <a:ext cx="1004887" cy="0"/>
              </a:xfrm>
              <a:prstGeom prst="line">
                <a:avLst/>
              </a:prstGeom>
              <a:grpFill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Łącznik prosty 39"/>
              <p:cNvCxnSpPr/>
              <p:nvPr/>
            </p:nvCxnSpPr>
            <p:spPr>
              <a:xfrm flipV="1">
                <a:off x="6659563" y="2781301"/>
                <a:ext cx="0" cy="647700"/>
              </a:xfrm>
              <a:prstGeom prst="line">
                <a:avLst/>
              </a:prstGeom>
              <a:grpFill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Łącznik prosty 40"/>
              <p:cNvCxnSpPr>
                <a:stCxn id="18" idx="2"/>
                <a:endCxn id="17" idx="0"/>
              </p:cNvCxnSpPr>
              <p:nvPr/>
            </p:nvCxnSpPr>
            <p:spPr>
              <a:xfrm>
                <a:off x="7488238" y="1916113"/>
                <a:ext cx="0" cy="217488"/>
              </a:xfrm>
              <a:prstGeom prst="line">
                <a:avLst/>
              </a:prstGeom>
              <a:grpFill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Łącznik prosty 41"/>
              <p:cNvCxnSpPr/>
              <p:nvPr/>
            </p:nvCxnSpPr>
            <p:spPr>
              <a:xfrm flipV="1">
                <a:off x="8820151" y="1592263"/>
                <a:ext cx="0" cy="1620838"/>
              </a:xfrm>
              <a:prstGeom prst="line">
                <a:avLst/>
              </a:prstGeom>
              <a:grpFill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Łącznik prosty 42"/>
              <p:cNvCxnSpPr>
                <a:endCxn id="18" idx="3"/>
              </p:cNvCxnSpPr>
              <p:nvPr/>
            </p:nvCxnSpPr>
            <p:spPr>
              <a:xfrm flipH="1">
                <a:off x="8675688" y="1592263"/>
                <a:ext cx="144463" cy="0"/>
              </a:xfrm>
              <a:prstGeom prst="line">
                <a:avLst/>
              </a:prstGeom>
              <a:grpFill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" name="Łącznik prosty ze strzałką 5"/>
            <p:cNvCxnSpPr/>
            <p:nvPr/>
          </p:nvCxnSpPr>
          <p:spPr>
            <a:xfrm flipV="1">
              <a:off x="6732961" y="1081237"/>
              <a:ext cx="0" cy="258762"/>
            </a:xfrm>
            <a:prstGeom prst="straightConnector1">
              <a:avLst/>
            </a:prstGeom>
            <a:grpFill/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7011219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92925" y="116110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KONCEPCJA ORGANIZACJI ZARZĄDZANIA PRAWAMI AUTORSKIMI I PRAWAMI POKREWNYMI ORAZ PRAWAMI WŁASNOŚCI PRZEMYSŁOWEJ ORAZ ZASAD KOMERCJALIZACJI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9212" y="2751666"/>
            <a:ext cx="8915400" cy="4106334"/>
          </a:xfrm>
        </p:spPr>
        <p:txBody>
          <a:bodyPr>
            <a:normAutofit fontScale="92500" lnSpcReduction="10000"/>
          </a:bodyPr>
          <a:lstStyle/>
          <a:p>
            <a:r>
              <a:rPr lang="pl-PL" sz="2600" dirty="0" smtClean="0"/>
              <a:t>Obowiązek informacyjny wyników (twórca, kierownik projektu do kierownika podstawowej jednostki organizacyjnej) i ogólnouczelniany rejestr wyników</a:t>
            </a:r>
          </a:p>
          <a:p>
            <a:r>
              <a:rPr lang="pl-PL" sz="2600" dirty="0" smtClean="0"/>
              <a:t>Zgłoszenie kierownika jednostki do rzecznika patentowego</a:t>
            </a:r>
          </a:p>
          <a:p>
            <a:r>
              <a:rPr lang="pl-PL" sz="2600" dirty="0" smtClean="0"/>
              <a:t>Opinia rzecznika patentowego – postępowanie ochronne (?)</a:t>
            </a:r>
          </a:p>
          <a:p>
            <a:r>
              <a:rPr lang="pl-PL" sz="2600" dirty="0" smtClean="0"/>
              <a:t>Decyzja komisji ds. własności intelektualnej (komercjalizacja przez uczelnię, czy zaniechanie komercjalizacji)</a:t>
            </a:r>
            <a:endParaRPr lang="pl-PL" sz="2600" dirty="0"/>
          </a:p>
        </p:txBody>
      </p:sp>
    </p:spTree>
    <p:extLst>
      <p:ext uri="{BB962C8B-B14F-4D97-AF65-F5344CB8AC3E}">
        <p14:creationId xmlns:p14="http://schemas.microsoft.com/office/powerpoint/2010/main" val="265368130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GOSPODARCZE UWARUNKOWANIA GLOBALNE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pl-PL" altLang="pl-PL" sz="2800" dirty="0"/>
              <a:t>Konkurencyjność gospodarek świata, miejsce Europy</a:t>
            </a:r>
          </a:p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pl-PL" altLang="pl-PL" sz="2800" dirty="0"/>
              <a:t>Konkurencyjność firm/koncernów globalnych, </a:t>
            </a:r>
            <a:br>
              <a:rPr lang="pl-PL" altLang="pl-PL" sz="2800" dirty="0"/>
            </a:br>
            <a:r>
              <a:rPr lang="pl-PL" altLang="pl-PL" sz="2800" dirty="0"/>
              <a:t>wydatki na B+R</a:t>
            </a:r>
          </a:p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pl-PL" altLang="pl-PL" sz="2800" dirty="0"/>
              <a:t>Innowacyjne gospodarki i ich relacje z sektorem nauki</a:t>
            </a:r>
          </a:p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pl-PL" altLang="pl-PL" sz="2800" dirty="0"/>
              <a:t>Znaczenie własności intelektualnej i jej </a:t>
            </a:r>
            <a:r>
              <a:rPr lang="pl-PL" altLang="pl-PL" sz="2800" dirty="0" smtClean="0"/>
              <a:t>ochrony</a:t>
            </a:r>
            <a:endParaRPr lang="pl-PL" altLang="pl-PL" sz="2800" dirty="0"/>
          </a:p>
        </p:txBody>
      </p:sp>
    </p:spTree>
    <p:extLst>
      <p:ext uri="{BB962C8B-B14F-4D97-AF65-F5344CB8AC3E}">
        <p14:creationId xmlns:p14="http://schemas.microsoft.com/office/powerpoint/2010/main" val="216445182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KONKURENCYJNE I GLOBALNE </a:t>
            </a:r>
            <a:r>
              <a:rPr lang="pl-PL" dirty="0" smtClean="0"/>
              <a:t>RYNKI</a:t>
            </a:r>
            <a:br>
              <a:rPr lang="pl-PL" dirty="0" smtClean="0"/>
            </a:br>
            <a:r>
              <a:rPr lang="pl-PL" dirty="0" smtClean="0"/>
              <a:t>DLA SEKTORA NAUKI I EDUKACJI (1)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9212" y="3141135"/>
            <a:ext cx="8915400" cy="3276599"/>
          </a:xfrm>
        </p:spPr>
        <p:txBody>
          <a:bodyPr>
            <a:normAutofit/>
          </a:bodyPr>
          <a:lstStyle/>
          <a:p>
            <a:r>
              <a:rPr lang="pl-PL" sz="2600" b="1" dirty="0" smtClean="0"/>
              <a:t>Środki </a:t>
            </a:r>
            <a:r>
              <a:rPr lang="pl-PL" sz="2600" b="1" dirty="0" smtClean="0"/>
              <a:t>na badania</a:t>
            </a:r>
          </a:p>
          <a:p>
            <a:r>
              <a:rPr lang="pl-PL" sz="2600" b="1" dirty="0" smtClean="0"/>
              <a:t>Naukowcy / kadra badawcza</a:t>
            </a:r>
          </a:p>
          <a:p>
            <a:r>
              <a:rPr lang="pl-PL" sz="2600" dirty="0" smtClean="0"/>
              <a:t>Przyszli studenci I, II oraz III stopnia</a:t>
            </a:r>
            <a:endParaRPr lang="pl-PL" sz="2600" dirty="0"/>
          </a:p>
        </p:txBody>
      </p:sp>
    </p:spTree>
    <p:extLst>
      <p:ext uri="{BB962C8B-B14F-4D97-AF65-F5344CB8AC3E}">
        <p14:creationId xmlns:p14="http://schemas.microsoft.com/office/powerpoint/2010/main" val="212446956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KONKURENCYJNE I GLOBALNE </a:t>
            </a:r>
            <a:r>
              <a:rPr lang="pl-PL" dirty="0"/>
              <a:t>RYNKI</a:t>
            </a:r>
            <a:br>
              <a:rPr lang="pl-PL" dirty="0"/>
            </a:br>
            <a:r>
              <a:rPr lang="pl-PL" dirty="0"/>
              <a:t>DLA SEKTORA NAUKI I EDUKACJI </a:t>
            </a:r>
            <a:r>
              <a:rPr lang="pl-PL" dirty="0" smtClean="0"/>
              <a:t>(2)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9212" y="2599268"/>
            <a:ext cx="8915400" cy="2878667"/>
          </a:xfrm>
        </p:spPr>
        <p:txBody>
          <a:bodyPr>
            <a:normAutofit/>
          </a:bodyPr>
          <a:lstStyle/>
          <a:p>
            <a:r>
              <a:rPr lang="pl-PL" sz="2600" dirty="0" smtClean="0"/>
              <a:t>Środki na dydaktykę / </a:t>
            </a:r>
            <a:r>
              <a:rPr lang="pl-PL" sz="2600" b="1" dirty="0" smtClean="0"/>
              <a:t>usługi edukacyjne</a:t>
            </a:r>
          </a:p>
          <a:p>
            <a:r>
              <a:rPr lang="pl-PL" sz="2600" b="1" dirty="0" smtClean="0"/>
              <a:t>Pracodawcy i ich pracownicy</a:t>
            </a:r>
          </a:p>
          <a:p>
            <a:r>
              <a:rPr lang="pl-PL" sz="2600" b="1" dirty="0" smtClean="0"/>
              <a:t>Odbiorcy inwencji, ekspertyz know-how i technologii – przedsiębiorstwa </a:t>
            </a:r>
            <a:endParaRPr lang="pl-PL" sz="2600" b="1" dirty="0"/>
          </a:p>
        </p:txBody>
      </p:sp>
    </p:spTree>
    <p:extLst>
      <p:ext uri="{BB962C8B-B14F-4D97-AF65-F5344CB8AC3E}">
        <p14:creationId xmlns:p14="http://schemas.microsoft.com/office/powerpoint/2010/main" val="277601726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WSAPRCIE PROCESU KOMERCJALIZACJI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600" dirty="0" smtClean="0"/>
              <a:t>Wsparcie ochrony patentowej</a:t>
            </a:r>
          </a:p>
          <a:p>
            <a:r>
              <a:rPr lang="pl-PL" sz="2600" dirty="0" smtClean="0"/>
              <a:t>Program Kreator Innowacyjności</a:t>
            </a:r>
          </a:p>
          <a:p>
            <a:r>
              <a:rPr lang="pl-PL" sz="2600" dirty="0" smtClean="0"/>
              <a:t>Program Brokerzy Innowacji (Technologii)</a:t>
            </a:r>
          </a:p>
          <a:p>
            <a:r>
              <a:rPr lang="pl-PL" sz="2600" dirty="0" smtClean="0"/>
              <a:t>Program TOP 500 </a:t>
            </a:r>
            <a:r>
              <a:rPr lang="pl-PL" sz="2600" dirty="0" err="1" smtClean="0"/>
              <a:t>Innovators</a:t>
            </a:r>
            <a:endParaRPr lang="pl-PL" sz="2600" dirty="0" smtClean="0"/>
          </a:p>
          <a:p>
            <a:endParaRPr lang="pl-PL" sz="2600" dirty="0"/>
          </a:p>
          <a:p>
            <a:pPr marL="0" indent="0">
              <a:buNone/>
            </a:pPr>
            <a:r>
              <a:rPr lang="pl-PL" sz="2600" dirty="0" err="1" smtClean="0"/>
              <a:t>MNiSW</a:t>
            </a:r>
            <a:r>
              <a:rPr lang="pl-PL" sz="2600" dirty="0" smtClean="0"/>
              <a:t>, NCBR</a:t>
            </a:r>
            <a:endParaRPr lang="pl-PL" sz="2600" dirty="0"/>
          </a:p>
        </p:txBody>
      </p:sp>
    </p:spTree>
    <p:extLst>
      <p:ext uri="{BB962C8B-B14F-4D97-AF65-F5344CB8AC3E}">
        <p14:creationId xmlns:p14="http://schemas.microsoft.com/office/powerpoint/2010/main" val="269055688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FINANSOWANIE BADAŃ</a:t>
            </a:r>
            <a:br>
              <a:rPr lang="pl-PL" dirty="0" smtClean="0"/>
            </a:br>
            <a:r>
              <a:rPr lang="pl-PL" sz="3200" dirty="0" smtClean="0"/>
              <a:t>(PERSPEKTYWA 2014-2020) – SKĄD SEKTOR NAUKI MOŻE POZYSKIWAĆ ŚRODKI?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9212" y="2413002"/>
            <a:ext cx="8915400" cy="3777622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l-PL" altLang="pl-PL" sz="2800" dirty="0"/>
              <a:t>Fundusze strukturalne </a:t>
            </a:r>
            <a:br>
              <a:rPr lang="pl-PL" altLang="pl-PL" sz="2800" dirty="0"/>
            </a:br>
            <a:r>
              <a:rPr lang="pl-PL" altLang="pl-PL" sz="2800" dirty="0"/>
              <a:t>(cel tematyczny 1 „Wspieranie badań naukowych, rozwoju technologicznego i innowacji” i pozostałe cele tematyczne)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l-PL" altLang="pl-PL" sz="2800" dirty="0"/>
              <a:t>Europejski Program Ramowy Badań i Rozwoju </a:t>
            </a:r>
            <a:br>
              <a:rPr lang="pl-PL" altLang="pl-PL" sz="2800" dirty="0"/>
            </a:br>
            <a:r>
              <a:rPr lang="pl-PL" altLang="pl-PL" sz="2800" dirty="0"/>
              <a:t>„Horyzont 2020”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l-PL" altLang="pl-PL" sz="2800" dirty="0"/>
              <a:t>Budżet państwa (NCN, NCBR, MNISW)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l-PL" altLang="pl-PL" sz="2800" dirty="0"/>
              <a:t>Fundusze niepubliczne pochodzące głównie ze sfery gospodarki</a:t>
            </a:r>
          </a:p>
        </p:txBody>
      </p:sp>
    </p:spTree>
    <p:extLst>
      <p:ext uri="{BB962C8B-B14F-4D97-AF65-F5344CB8AC3E}">
        <p14:creationId xmlns:p14="http://schemas.microsoft.com/office/powerpoint/2010/main" val="181642734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NAKŁADY WEWNĘTRZNE NA BADANIA </a:t>
            </a:r>
            <a:br>
              <a:rPr lang="pl-PL" dirty="0" smtClean="0"/>
            </a:br>
            <a:r>
              <a:rPr lang="pl-PL" dirty="0" smtClean="0"/>
              <a:t>I PRACE ROZWOJOWE (GERD) – PERSPEKTYWA 2014-2020 – PROJEKCJA </a:t>
            </a:r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9437" y="2283713"/>
            <a:ext cx="7702296" cy="4518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95560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WYZWANIA DLA POLSKIEJ NAUKI </a:t>
            </a:r>
            <a:br>
              <a:rPr lang="pl-PL" dirty="0" smtClean="0"/>
            </a:br>
            <a:r>
              <a:rPr lang="pl-PL" dirty="0" smtClean="0"/>
              <a:t>W PERSPEKTYWIE 2014-2020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9212" y="2413002"/>
            <a:ext cx="8915400" cy="3777622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l-PL" altLang="pl-PL" sz="2600" dirty="0"/>
              <a:t>Wzmocnienie współpracy nauki z biznesem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l-PL" altLang="pl-PL" sz="2600" dirty="0"/>
              <a:t>Wzrost nakładów prywatnych na badania i rozwój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l-PL" altLang="pl-PL" sz="2600" dirty="0"/>
              <a:t>Koncentracja na priorytetach (inteligentne specjalizacje – odzwierciedlenie potencjałów gospodarczych i badawczych)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l-PL" altLang="pl-PL" sz="2600" dirty="0"/>
              <a:t>Optymalne wykorzystanie istniejącej infrastruktury B+R, również przez świat </a:t>
            </a:r>
            <a:r>
              <a:rPr lang="pl-PL" altLang="pl-PL" sz="2600" dirty="0" smtClean="0"/>
              <a:t>gospodarki</a:t>
            </a:r>
            <a:endParaRPr lang="pl-PL" altLang="pl-PL" sz="2600" dirty="0"/>
          </a:p>
        </p:txBody>
      </p:sp>
    </p:spTree>
    <p:extLst>
      <p:ext uri="{BB962C8B-B14F-4D97-AF65-F5344CB8AC3E}">
        <p14:creationId xmlns:p14="http://schemas.microsoft.com/office/powerpoint/2010/main" val="3152036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FINANSOWANIE BADAŃ </a:t>
            </a:r>
            <a:br>
              <a:rPr lang="pl-PL" dirty="0" smtClean="0"/>
            </a:br>
            <a:r>
              <a:rPr lang="pl-PL" dirty="0" smtClean="0"/>
              <a:t>vs. WŁASNOŚĆ INTELEKTUALNA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sz="2600" dirty="0" smtClean="0"/>
              <a:t>Fundusze strukturalne (WI po stronie przedsiębiorstwa lub dzielona między przedsiębiorstwo i jednostkę sektora nauki)</a:t>
            </a:r>
          </a:p>
          <a:p>
            <a:r>
              <a:rPr lang="pl-PL" sz="2600" dirty="0" smtClean="0"/>
              <a:t>Programy europejskie (współwłasność </a:t>
            </a:r>
            <a:r>
              <a:rPr lang="pl-PL" sz="2600" dirty="0" smtClean="0"/>
              <a:t>konsorcjów, w tym przedsiębiorstw)</a:t>
            </a:r>
          </a:p>
          <a:p>
            <a:r>
              <a:rPr lang="pl-PL" sz="2600" dirty="0" smtClean="0"/>
              <a:t>Granty NCN, NCBR, </a:t>
            </a:r>
            <a:r>
              <a:rPr lang="pl-PL" sz="2600" dirty="0" err="1" smtClean="0"/>
              <a:t>MNiSW</a:t>
            </a:r>
            <a:r>
              <a:rPr lang="pl-PL" sz="2600" dirty="0" smtClean="0"/>
              <a:t> (pierwotna własność intelektualna po stronie jednostek naukowych)</a:t>
            </a:r>
          </a:p>
          <a:p>
            <a:r>
              <a:rPr lang="pl-PL" sz="2600" dirty="0" smtClean="0"/>
              <a:t>Fundusze niepubliczne (własność intelektualna po stronie przedsiębiorstw lub zgodna z inną umową)</a:t>
            </a:r>
          </a:p>
        </p:txBody>
      </p:sp>
    </p:spTree>
    <p:extLst>
      <p:ext uri="{BB962C8B-B14F-4D97-AF65-F5344CB8AC3E}">
        <p14:creationId xmlns:p14="http://schemas.microsoft.com/office/powerpoint/2010/main" val="265486906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DZIAŁANIA NA RZECZ USPRAWNIENIA PROCESU KOMERCJALIZACJI WYNIKÓW BADAŃ W UCZELNIACH PUBLICZNYCH (1)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9212" y="2336800"/>
            <a:ext cx="8915400" cy="4402666"/>
          </a:xfrm>
        </p:spPr>
        <p:txBody>
          <a:bodyPr>
            <a:normAutofit/>
          </a:bodyPr>
          <a:lstStyle/>
          <a:p>
            <a:r>
              <a:rPr lang="pl-PL" sz="2600" dirty="0" smtClean="0"/>
              <a:t>Przyjęcie stosownego regulaminu przez Senat i przygotowanie zarządzeń wykonawczych Rektora</a:t>
            </a:r>
          </a:p>
          <a:p>
            <a:r>
              <a:rPr lang="pl-PL" sz="2600" dirty="0" smtClean="0"/>
              <a:t>Wskazanie uczelnianej instytucji otoczenia biznesu do zarządzania procesem komercjalizacji (dział transferu technologii, spółka celowa)</a:t>
            </a:r>
          </a:p>
          <a:p>
            <a:r>
              <a:rPr lang="pl-PL" sz="2600" dirty="0" smtClean="0"/>
              <a:t>Wdrożenie założeń regulaminu do praktyki (szkolenie dla kierowników projektów, kierowników jednostek podstawowych, opracowanie procedur i wzorów dokumentów</a:t>
            </a:r>
            <a:r>
              <a:rPr lang="pl-PL" sz="2600" dirty="0" smtClean="0"/>
              <a:t>)</a:t>
            </a:r>
            <a:endParaRPr lang="pl-PL" sz="2600" dirty="0" smtClean="0"/>
          </a:p>
        </p:txBody>
      </p:sp>
    </p:spTree>
    <p:extLst>
      <p:ext uri="{BB962C8B-B14F-4D97-AF65-F5344CB8AC3E}">
        <p14:creationId xmlns:p14="http://schemas.microsoft.com/office/powerpoint/2010/main" val="67845087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DZIAŁANIA NA RZECZ USPRAWNIENIA PROCESU KOMERCJALIZACJI WYNIKÓW BADAŃ W UCZELNIACH PUBLICZNYCH (2)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9212" y="2336800"/>
            <a:ext cx="8915400" cy="4402666"/>
          </a:xfrm>
        </p:spPr>
        <p:txBody>
          <a:bodyPr>
            <a:noAutofit/>
          </a:bodyPr>
          <a:lstStyle/>
          <a:p>
            <a:r>
              <a:rPr lang="pl-PL" sz="2400" dirty="0"/>
              <a:t>Działania na rzecz zwiększenia świadomości praw intelektualnych oraz procesu komercjalizacji wyników prac badawczych wśród pracowników uczelni, studentów i doktorantów</a:t>
            </a:r>
          </a:p>
          <a:p>
            <a:r>
              <a:rPr lang="pl-PL" sz="2400" dirty="0" smtClean="0"/>
              <a:t>Przygotowanie </a:t>
            </a:r>
            <a:r>
              <a:rPr lang="pl-PL" sz="2400" dirty="0" smtClean="0"/>
              <a:t>wzorów umów ze studentami i doktorantami dotyczących podziału praw autorskich majątkowych (z uczelnią) przy realizacji prac magisterskich, doktorskich oraz projektów badawczych, współfinansowanych z zewnątrz</a:t>
            </a:r>
          </a:p>
          <a:p>
            <a:r>
              <a:rPr lang="pl-PL" sz="2400" dirty="0" smtClean="0"/>
              <a:t>Reorganizacja pracy rzecznika patentowego </a:t>
            </a:r>
            <a:r>
              <a:rPr lang="pl-PL" sz="2400" dirty="0" smtClean="0"/>
              <a:t>uczelni</a:t>
            </a:r>
            <a:endParaRPr lang="pl-PL" sz="2400" dirty="0" smtClean="0"/>
          </a:p>
        </p:txBody>
      </p:sp>
    </p:spTree>
    <p:extLst>
      <p:ext uri="{BB962C8B-B14F-4D97-AF65-F5344CB8AC3E}">
        <p14:creationId xmlns:p14="http://schemas.microsoft.com/office/powerpoint/2010/main" val="222323531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DZIAŁANIA NA RZECZ USPRAWNIENIA PROCESU KOMERCJALIZACJI WYNIKÓW BADAŃ W UCZELNIACH PUBLICZNYCH (3)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9212" y="2269067"/>
            <a:ext cx="8915400" cy="3920066"/>
          </a:xfrm>
        </p:spPr>
        <p:txBody>
          <a:bodyPr>
            <a:noAutofit/>
          </a:bodyPr>
          <a:lstStyle/>
          <a:p>
            <a:r>
              <a:rPr lang="pl-PL" sz="2600" dirty="0"/>
              <a:t>Budowa polityki aplikacji do programów badawczych zorientowanych na badania stosowane i rozwojowe </a:t>
            </a:r>
            <a:br>
              <a:rPr lang="pl-PL" sz="2600" dirty="0"/>
            </a:br>
            <a:r>
              <a:rPr lang="pl-PL" sz="2600" dirty="0"/>
              <a:t>(z zaplanowaną ścieżką komercjalizacji) wspólnie z przedsiębiorstwami</a:t>
            </a:r>
          </a:p>
          <a:p>
            <a:r>
              <a:rPr lang="pl-PL" sz="2600" dirty="0" smtClean="0"/>
              <a:t>Budowa </a:t>
            </a:r>
            <a:r>
              <a:rPr lang="pl-PL" sz="2600" dirty="0" smtClean="0"/>
              <a:t>systemu motywacyjnego dla liderów komercjalizacji na uczelni</a:t>
            </a:r>
          </a:p>
          <a:p>
            <a:r>
              <a:rPr lang="pl-PL" sz="2600" dirty="0" smtClean="0"/>
              <a:t>Zmiany w kryteriach oceny rozwoju nauczycieli akademickich na rzecz uznania sukcesów w obszarze komercjalizacji w dorobku pracownika</a:t>
            </a:r>
            <a:endParaRPr lang="pl-PL" sz="2600" dirty="0"/>
          </a:p>
        </p:txBody>
      </p:sp>
    </p:spTree>
    <p:extLst>
      <p:ext uri="{BB962C8B-B14F-4D97-AF65-F5344CB8AC3E}">
        <p14:creationId xmlns:p14="http://schemas.microsoft.com/office/powerpoint/2010/main" val="254014683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92925" y="372533"/>
            <a:ext cx="8911687" cy="1532467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KOMERCJALIZACJA </a:t>
            </a:r>
            <a:br>
              <a:rPr lang="pl-PL" dirty="0" smtClean="0"/>
            </a:br>
            <a:r>
              <a:rPr lang="pl-PL" dirty="0" smtClean="0"/>
              <a:t>WYNIKÓW PRAC BADAWCZYCH </a:t>
            </a:r>
            <a:br>
              <a:rPr lang="pl-PL" dirty="0" smtClean="0"/>
            </a:br>
            <a:r>
              <a:rPr lang="pl-PL" dirty="0" smtClean="0"/>
              <a:t>– FAKTY / MITY / ZAGROŻENIA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724400"/>
          </a:xfrm>
        </p:spPr>
        <p:txBody>
          <a:bodyPr>
            <a:normAutofit fontScale="92500" lnSpcReduction="10000"/>
          </a:bodyPr>
          <a:lstStyle/>
          <a:p>
            <a:r>
              <a:rPr lang="pl-PL" sz="2600" dirty="0" smtClean="0"/>
              <a:t>Przychody i koszty uczelni </a:t>
            </a:r>
            <a:r>
              <a:rPr lang="pl-PL" sz="2600" dirty="0" smtClean="0"/>
              <a:t>z komercjalizacji </a:t>
            </a:r>
            <a:br>
              <a:rPr lang="pl-PL" sz="2600" dirty="0" smtClean="0"/>
            </a:br>
            <a:r>
              <a:rPr lang="pl-PL" sz="2600" dirty="0" smtClean="0"/>
              <a:t>(przykład </a:t>
            </a:r>
            <a:r>
              <a:rPr lang="pl-PL" sz="2600" dirty="0" smtClean="0"/>
              <a:t>z Zurichu)</a:t>
            </a:r>
          </a:p>
          <a:p>
            <a:r>
              <a:rPr lang="pl-PL" sz="2600" dirty="0" smtClean="0"/>
              <a:t>Możliwość aplikacji o wsparcie procesu komercjalizacji </a:t>
            </a:r>
            <a:br>
              <a:rPr lang="pl-PL" sz="2600" dirty="0" smtClean="0"/>
            </a:br>
            <a:r>
              <a:rPr lang="pl-PL" sz="2600" dirty="0" smtClean="0"/>
              <a:t>(i nie tylko)</a:t>
            </a:r>
          </a:p>
          <a:p>
            <a:r>
              <a:rPr lang="pl-PL" sz="2600" dirty="0" smtClean="0"/>
              <a:t>Uwłaszczenie uczonych – eldorado dla naukowców czy na rynku wtórnym?</a:t>
            </a:r>
          </a:p>
          <a:p>
            <a:r>
              <a:rPr lang="pl-PL" sz="2600" dirty="0" smtClean="0"/>
              <a:t>Komercjalizacja jako element relacji uczelnia – przedsiębiorstwo</a:t>
            </a:r>
          </a:p>
          <a:p>
            <a:r>
              <a:rPr lang="pl-PL" sz="2600" dirty="0" smtClean="0"/>
              <a:t>Uczelnia publiczna – inwestor kapitałowy podwyższonego ryzyka (?)</a:t>
            </a:r>
          </a:p>
          <a:p>
            <a:r>
              <a:rPr lang="pl-PL" sz="2600" dirty="0" smtClean="0"/>
              <a:t>Komercjalizacja wyników badań nie do </a:t>
            </a:r>
            <a:r>
              <a:rPr lang="pl-PL" sz="2600" dirty="0" err="1" smtClean="0"/>
              <a:t>zkomercjalizowania</a:t>
            </a:r>
            <a:r>
              <a:rPr lang="pl-PL" sz="2600" dirty="0" smtClean="0"/>
              <a:t> (koszty i ograniczenia)</a:t>
            </a:r>
            <a:endParaRPr lang="pl-PL" sz="2600" dirty="0"/>
          </a:p>
        </p:txBody>
      </p:sp>
    </p:spTree>
    <p:extLst>
      <p:ext uri="{BB962C8B-B14F-4D97-AF65-F5344CB8AC3E}">
        <p14:creationId xmlns:p14="http://schemas.microsoft.com/office/powerpoint/2010/main" val="215791976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59058" y="2689977"/>
            <a:ext cx="8911687" cy="1280890"/>
          </a:xfrm>
        </p:spPr>
        <p:txBody>
          <a:bodyPr/>
          <a:lstStyle/>
          <a:p>
            <a:pPr algn="ctr"/>
            <a:r>
              <a:rPr lang="pl-PL" dirty="0" smtClean="0"/>
              <a:t>DZIĘKUJĘ ZA UWAGĘ!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60931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PRAWO AUTORSKIE </a:t>
            </a:r>
            <a:br>
              <a:rPr lang="pl-PL" dirty="0" smtClean="0"/>
            </a:br>
            <a:r>
              <a:rPr lang="pl-PL" dirty="0" smtClean="0"/>
              <a:t>(MAJĄTKOWE / OSOBISTE)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9212" y="3200400"/>
            <a:ext cx="8915400" cy="2710822"/>
          </a:xfrm>
        </p:spPr>
        <p:txBody>
          <a:bodyPr>
            <a:normAutofit/>
          </a:bodyPr>
          <a:lstStyle/>
          <a:p>
            <a:r>
              <a:rPr lang="pl-PL" sz="2600" dirty="0" smtClean="0"/>
              <a:t>Pracownik – obowiązki ze stosunku pracy</a:t>
            </a:r>
          </a:p>
          <a:p>
            <a:r>
              <a:rPr lang="pl-PL" sz="2600" dirty="0" smtClean="0"/>
              <a:t>Student / doktorant</a:t>
            </a:r>
          </a:p>
          <a:p>
            <a:r>
              <a:rPr lang="pl-PL" sz="2600" dirty="0" smtClean="0"/>
              <a:t>Osoby trzecie, nie zatrudnione w Uczelni</a:t>
            </a:r>
            <a:endParaRPr lang="pl-PL" sz="2600" dirty="0"/>
          </a:p>
        </p:txBody>
      </p:sp>
    </p:spTree>
    <p:extLst>
      <p:ext uri="{BB962C8B-B14F-4D97-AF65-F5344CB8AC3E}">
        <p14:creationId xmlns:p14="http://schemas.microsoft.com/office/powerpoint/2010/main" val="4210076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PODZIAŁ BADAŃ </a:t>
            </a:r>
            <a:br>
              <a:rPr lang="pl-PL" dirty="0" smtClean="0"/>
            </a:br>
            <a:r>
              <a:rPr lang="pl-PL" dirty="0" smtClean="0"/>
              <a:t>(ZNACZĄCO PRZESTARZAŁY)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89212" y="3149601"/>
            <a:ext cx="8915400" cy="2573867"/>
          </a:xfrm>
        </p:spPr>
        <p:txBody>
          <a:bodyPr>
            <a:normAutofit/>
          </a:bodyPr>
          <a:lstStyle/>
          <a:p>
            <a:r>
              <a:rPr lang="pl-PL" sz="2600" dirty="0" smtClean="0"/>
              <a:t>Badania podstawowe</a:t>
            </a:r>
          </a:p>
          <a:p>
            <a:r>
              <a:rPr lang="pl-PL" sz="2600" dirty="0" smtClean="0"/>
              <a:t>Badania stosowane</a:t>
            </a:r>
          </a:p>
          <a:p>
            <a:r>
              <a:rPr lang="pl-PL" sz="2600" dirty="0" smtClean="0"/>
              <a:t>Badania rozwojowe</a:t>
            </a:r>
            <a:endParaRPr lang="pl-PL" sz="2600" dirty="0"/>
          </a:p>
        </p:txBody>
      </p:sp>
    </p:spTree>
    <p:extLst>
      <p:ext uri="{BB962C8B-B14F-4D97-AF65-F5344CB8AC3E}">
        <p14:creationId xmlns:p14="http://schemas.microsoft.com/office/powerpoint/2010/main" val="8747810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UDZIAŁ RÓŻNEGO TYPU BADAŃ (2011)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9717139"/>
              </p:ext>
            </p:extLst>
          </p:nvPr>
        </p:nvGraphicFramePr>
        <p:xfrm>
          <a:off x="2589213" y="2133600"/>
          <a:ext cx="9086533" cy="323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6343"/>
                <a:gridCol w="2595880"/>
                <a:gridCol w="2595880"/>
                <a:gridCol w="2678430"/>
              </a:tblGrid>
              <a:tr h="370840">
                <a:tc>
                  <a:txBody>
                    <a:bodyPr/>
                    <a:lstStyle/>
                    <a:p>
                      <a:endParaRPr lang="pl-PL" sz="22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200" dirty="0" smtClean="0"/>
                        <a:t>Basic </a:t>
                      </a:r>
                      <a:r>
                        <a:rPr lang="pl-PL" sz="2200" dirty="0" err="1" smtClean="0"/>
                        <a:t>research</a:t>
                      </a:r>
                      <a:r>
                        <a:rPr lang="pl-PL" sz="2200" dirty="0" smtClean="0"/>
                        <a:t> </a:t>
                      </a:r>
                    </a:p>
                    <a:p>
                      <a:pPr algn="ctr"/>
                      <a:r>
                        <a:rPr lang="pl-PL" sz="2200" dirty="0" smtClean="0"/>
                        <a:t>as a </a:t>
                      </a:r>
                      <a:r>
                        <a:rPr lang="pl-PL" sz="2200" dirty="0" err="1" smtClean="0"/>
                        <a:t>percentage</a:t>
                      </a:r>
                      <a:r>
                        <a:rPr lang="pl-PL" sz="2200" dirty="0" smtClean="0"/>
                        <a:t> </a:t>
                      </a:r>
                    </a:p>
                    <a:p>
                      <a:pPr algn="ctr"/>
                      <a:r>
                        <a:rPr lang="pl-PL" sz="2200" dirty="0" smtClean="0"/>
                        <a:t>of GDP</a:t>
                      </a:r>
                      <a:endParaRPr lang="pl-PL" sz="22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200" dirty="0" smtClean="0"/>
                        <a:t>GERD 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200" dirty="0" smtClean="0"/>
                        <a:t>as a </a:t>
                      </a:r>
                      <a:r>
                        <a:rPr lang="pl-PL" sz="2200" dirty="0" err="1" smtClean="0"/>
                        <a:t>percentage</a:t>
                      </a:r>
                      <a:r>
                        <a:rPr lang="pl-PL" sz="2200" dirty="0" smtClean="0"/>
                        <a:t> 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200" dirty="0" smtClean="0"/>
                        <a:t>of GDP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200" dirty="0" err="1" smtClean="0"/>
                        <a:t>Percentage</a:t>
                      </a:r>
                      <a:r>
                        <a:rPr lang="pl-PL" sz="2200" dirty="0" smtClean="0"/>
                        <a:t> </a:t>
                      </a:r>
                    </a:p>
                    <a:p>
                      <a:pPr algn="ctr"/>
                      <a:r>
                        <a:rPr lang="pl-PL" sz="2200" dirty="0" smtClean="0"/>
                        <a:t>of </a:t>
                      </a:r>
                      <a:r>
                        <a:rPr lang="pl-PL" sz="2200" dirty="0" err="1" smtClean="0"/>
                        <a:t>basic</a:t>
                      </a:r>
                      <a:r>
                        <a:rPr lang="pl-PL" sz="2200" dirty="0" smtClean="0"/>
                        <a:t> </a:t>
                      </a:r>
                      <a:r>
                        <a:rPr lang="pl-PL" sz="2200" dirty="0" err="1" smtClean="0"/>
                        <a:t>research</a:t>
                      </a:r>
                      <a:r>
                        <a:rPr lang="pl-PL" sz="2200" dirty="0" smtClean="0"/>
                        <a:t> </a:t>
                      </a:r>
                    </a:p>
                    <a:p>
                      <a:pPr algn="ctr"/>
                      <a:r>
                        <a:rPr lang="pl-PL" sz="2200" dirty="0" smtClean="0"/>
                        <a:t>in GERD</a:t>
                      </a:r>
                      <a:endParaRPr lang="pl-PL" sz="22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2200" dirty="0" smtClean="0"/>
                        <a:t>USA</a:t>
                      </a:r>
                      <a:endParaRPr lang="pl-PL" sz="22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200" dirty="0" smtClean="0"/>
                        <a:t>0,48</a:t>
                      </a:r>
                      <a:endParaRPr lang="pl-PL" sz="2200" dirty="0"/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200" dirty="0" smtClean="0"/>
                        <a:t>2,76</a:t>
                      </a:r>
                      <a:endParaRPr lang="pl-PL" sz="2200" dirty="0"/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200" dirty="0" smtClean="0"/>
                        <a:t>17,39%</a:t>
                      </a:r>
                      <a:endParaRPr lang="pl-PL" sz="2200" dirty="0"/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2200" dirty="0" smtClean="0"/>
                        <a:t>Japan</a:t>
                      </a:r>
                      <a:endParaRPr lang="pl-PL" sz="22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200" dirty="0" smtClean="0"/>
                        <a:t>0,42</a:t>
                      </a:r>
                      <a:endParaRPr lang="pl-PL" sz="2200" dirty="0"/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200" dirty="0" smtClean="0"/>
                        <a:t>3,39</a:t>
                      </a:r>
                      <a:endParaRPr lang="pl-PL" sz="2200" dirty="0"/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200" dirty="0" smtClean="0"/>
                        <a:t>12,39%</a:t>
                      </a:r>
                      <a:endParaRPr lang="pl-PL" sz="2200" dirty="0"/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2200" dirty="0" smtClean="0"/>
                        <a:t>France</a:t>
                      </a:r>
                      <a:endParaRPr lang="pl-PL" sz="22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200" dirty="0" smtClean="0"/>
                        <a:t>0,55</a:t>
                      </a:r>
                      <a:endParaRPr lang="pl-PL" sz="2200" dirty="0"/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200" dirty="0" smtClean="0"/>
                        <a:t>2,25</a:t>
                      </a:r>
                      <a:endParaRPr lang="pl-PL" sz="2200" dirty="0"/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200" dirty="0" smtClean="0"/>
                        <a:t>24,44%</a:t>
                      </a:r>
                      <a:endParaRPr lang="pl-PL" sz="2200" dirty="0"/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2200" dirty="0" smtClean="0"/>
                        <a:t>Poland</a:t>
                      </a:r>
                      <a:endParaRPr lang="pl-PL" sz="22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200" dirty="0" smtClean="0"/>
                        <a:t>0,2</a:t>
                      </a:r>
                      <a:endParaRPr lang="pl-PL" sz="2200" dirty="0"/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200" dirty="0" smtClean="0"/>
                        <a:t>0,76</a:t>
                      </a:r>
                      <a:endParaRPr lang="pl-PL" sz="2200" dirty="0"/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200" dirty="0" smtClean="0"/>
                        <a:t>26,32%</a:t>
                      </a:r>
                      <a:endParaRPr lang="pl-PL" sz="2200" dirty="0"/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2200" dirty="0" smtClean="0"/>
                        <a:t>Korea</a:t>
                      </a:r>
                      <a:endParaRPr lang="pl-PL" sz="2200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200" dirty="0" smtClean="0"/>
                        <a:t>0,73</a:t>
                      </a:r>
                      <a:endParaRPr lang="pl-PL" sz="2200" dirty="0"/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200" dirty="0" smtClean="0"/>
                        <a:t>4,04</a:t>
                      </a:r>
                      <a:endParaRPr lang="pl-PL" sz="2200" dirty="0"/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200" dirty="0" smtClean="0"/>
                        <a:t>18,07%</a:t>
                      </a:r>
                      <a:endParaRPr lang="pl-PL" sz="2200" dirty="0"/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04809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WYDATKI – NAUKA – PROJEKT NA 2014 (DZIAŁ 730)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2751345"/>
              </p:ext>
            </p:extLst>
          </p:nvPr>
        </p:nvGraphicFramePr>
        <p:xfrm>
          <a:off x="2589213" y="2370668"/>
          <a:ext cx="8915400" cy="434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57700"/>
                <a:gridCol w="4457700"/>
              </a:tblGrid>
              <a:tr h="370840">
                <a:tc>
                  <a:txBody>
                    <a:bodyPr/>
                    <a:lstStyle/>
                    <a:p>
                      <a:r>
                        <a:rPr lang="pl-PL" b="0" dirty="0" smtClean="0"/>
                        <a:t>Działalność statutowa</a:t>
                      </a:r>
                      <a:endParaRPr lang="pl-PL" b="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b="0" dirty="0" smtClean="0"/>
                        <a:t>2,161 mld PLN</a:t>
                      </a:r>
                      <a:endParaRPr lang="pl-PL" b="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pl-PL" dirty="0" smtClean="0"/>
                        <a:t>Dotacja podmiotowa</a:t>
                      </a:r>
                      <a:endParaRPr lang="pl-PL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1,770 mld PLN</a:t>
                      </a:r>
                      <a:endParaRPr lang="pl-PL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pl-PL" dirty="0" smtClean="0"/>
                        <a:t>Stypendia dla młodych</a:t>
                      </a:r>
                      <a:endParaRPr lang="pl-PL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0,024 mld PLN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pl-PL" dirty="0" smtClean="0"/>
                        <a:t>SPUB,</a:t>
                      </a:r>
                      <a:r>
                        <a:rPr lang="pl-PL" baseline="0" dirty="0" smtClean="0"/>
                        <a:t> restrukturyzacja</a:t>
                      </a:r>
                      <a:endParaRPr lang="pl-PL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0,321 mld PLN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pl-PL" dirty="0" smtClean="0"/>
                        <a:t>Programy/przedsięwzięcia </a:t>
                      </a:r>
                      <a:r>
                        <a:rPr lang="pl-PL" dirty="0" err="1" smtClean="0"/>
                        <a:t>MNiSW</a:t>
                      </a:r>
                      <a:endParaRPr lang="pl-PL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0,045 mld PLN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>
                          <a:solidFill>
                            <a:schemeClr val="bg1"/>
                          </a:solidFill>
                        </a:rPr>
                        <a:t>Inwestycje</a:t>
                      </a:r>
                      <a:endParaRPr lang="pl-PL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 smtClean="0">
                          <a:solidFill>
                            <a:schemeClr val="bg1"/>
                          </a:solidFill>
                        </a:rPr>
                        <a:t>0,247 mld PLN</a:t>
                      </a:r>
                      <a:endParaRPr lang="pl-PL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>
                          <a:solidFill>
                            <a:schemeClr val="bg1"/>
                          </a:solidFill>
                        </a:rPr>
                        <a:t>Narodowe Centrum Nauki</a:t>
                      </a:r>
                      <a:endParaRPr lang="pl-PL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>
                          <a:solidFill>
                            <a:schemeClr val="bg1"/>
                          </a:solidFill>
                        </a:rPr>
                        <a:t>0,885 mld PLN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>
                          <a:solidFill>
                            <a:schemeClr val="bg1"/>
                          </a:solidFill>
                        </a:rPr>
                        <a:t>Narodowe Centrum Badań i Rozwoju</a:t>
                      </a:r>
                      <a:endParaRPr lang="pl-PL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>
                          <a:solidFill>
                            <a:schemeClr val="bg1"/>
                          </a:solidFill>
                        </a:rPr>
                        <a:t>2,829 mld PLN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>
                          <a:solidFill>
                            <a:schemeClr val="bg1"/>
                          </a:solidFill>
                        </a:rPr>
                        <a:t>Dotacja celowa (PO IG, PO KL) – wkład własny</a:t>
                      </a:r>
                      <a:endParaRPr lang="pl-PL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>
                          <a:solidFill>
                            <a:schemeClr val="bg1"/>
                          </a:solidFill>
                        </a:rPr>
                        <a:t>0,048 mld PLN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>
                          <a:solidFill>
                            <a:schemeClr val="bg1"/>
                          </a:solidFill>
                        </a:rPr>
                        <a:t>Współpraca z zagranicą</a:t>
                      </a:r>
                      <a:endParaRPr lang="pl-PL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>
                          <a:solidFill>
                            <a:schemeClr val="bg1"/>
                          </a:solidFill>
                        </a:rPr>
                        <a:t>0,277 mld PLN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dirty="0" smtClean="0">
                          <a:solidFill>
                            <a:schemeClr val="bg1"/>
                          </a:solidFill>
                        </a:rPr>
                        <a:t>Działalność upowszechniająca naukę</a:t>
                      </a:r>
                      <a:endParaRPr lang="pl-PL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>
                          <a:solidFill>
                            <a:schemeClr val="bg1"/>
                          </a:solidFill>
                        </a:rPr>
                        <a:t>0,047 mld PLN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sp>
        <p:nvSpPr>
          <p:cNvPr id="5" name="pole tekstowe 4"/>
          <p:cNvSpPr txBox="1"/>
          <p:nvPr/>
        </p:nvSpPr>
        <p:spPr>
          <a:xfrm>
            <a:off x="5994802" y="1837268"/>
            <a:ext cx="21079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200" b="1" u="sng" dirty="0" smtClean="0"/>
              <a:t>6,559 mld PLN</a:t>
            </a:r>
            <a:endParaRPr lang="pl-PL" sz="2200" b="1" u="sng" dirty="0"/>
          </a:p>
        </p:txBody>
      </p:sp>
    </p:spTree>
    <p:extLst>
      <p:ext uri="{BB962C8B-B14F-4D97-AF65-F5344CB8AC3E}">
        <p14:creationId xmlns:p14="http://schemas.microsoft.com/office/powerpoint/2010/main" val="2298918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WYNIKI BADAŃ W UCZELNI PUBLICZNEJ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600" dirty="0" smtClean="0"/>
              <a:t>Powstałe w związku z wykonywaniem obowiązków ze stosunku pracy</a:t>
            </a:r>
          </a:p>
          <a:p>
            <a:r>
              <a:rPr lang="pl-PL" sz="2600" dirty="0" smtClean="0"/>
              <a:t>Uzyskane w trakcie realizacji projektów badawczych</a:t>
            </a:r>
          </a:p>
          <a:p>
            <a:r>
              <a:rPr lang="pl-PL" sz="2600" dirty="0" smtClean="0"/>
              <a:t>Uzyskane w trakcie prac nad pracą dyplomową (rozprawą doktorską)</a:t>
            </a:r>
          </a:p>
          <a:p>
            <a:r>
              <a:rPr lang="pl-PL" sz="2600" dirty="0" smtClean="0"/>
              <a:t>Uzyskane w trakcie stypendiów lub urlopów naukowych</a:t>
            </a:r>
            <a:endParaRPr lang="pl-PL" sz="2600" dirty="0"/>
          </a:p>
        </p:txBody>
      </p:sp>
    </p:spTree>
    <p:extLst>
      <p:ext uri="{BB962C8B-B14F-4D97-AF65-F5344CB8AC3E}">
        <p14:creationId xmlns:p14="http://schemas.microsoft.com/office/powerpoint/2010/main" val="1737385197"/>
      </p:ext>
    </p:extLst>
  </p:cSld>
  <p:clrMapOvr>
    <a:masterClrMapping/>
  </p:clrMapOvr>
</p:sld>
</file>

<file path=ppt/theme/theme1.xml><?xml version="1.0" encoding="utf-8"?>
<a:theme xmlns:a="http://schemas.openxmlformats.org/drawingml/2006/main" name="Smuga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117</TotalTime>
  <Words>1265</Words>
  <Application>Microsoft Office PowerPoint</Application>
  <PresentationFormat>Panoramiczny</PresentationFormat>
  <Paragraphs>291</Paragraphs>
  <Slides>44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44</vt:i4>
      </vt:variant>
    </vt:vector>
  </HeadingPairs>
  <TitlesOfParts>
    <vt:vector size="49" baseType="lpstr">
      <vt:lpstr>Arial</vt:lpstr>
      <vt:lpstr>Calibri</vt:lpstr>
      <vt:lpstr>Century Gothic</vt:lpstr>
      <vt:lpstr>Wingdings 3</vt:lpstr>
      <vt:lpstr>Smuga</vt:lpstr>
      <vt:lpstr>KOMERCJALIZACJA WYNIKÓW BADAŃ NAUKOWYCH W UCZELNIACH PUBLICZNYCH - PRAKTYKA I REGULACJE</vt:lpstr>
      <vt:lpstr>PROGRAM </vt:lpstr>
      <vt:lpstr>BADANIA NAUKOWE</vt:lpstr>
      <vt:lpstr>FINANSOWANIE BADAŃ  vs. WŁASNOŚĆ INTELEKTUALNA</vt:lpstr>
      <vt:lpstr>PRAWO AUTORSKIE  (MAJĄTKOWE / OSOBISTE)</vt:lpstr>
      <vt:lpstr>PODZIAŁ BADAŃ  (ZNACZĄCO PRZESTARZAŁY)</vt:lpstr>
      <vt:lpstr>UDZIAŁ RÓŻNEGO TYPU BADAŃ (2011)</vt:lpstr>
      <vt:lpstr>WYDATKI – NAUKA – PROJEKT NA 2014 (DZIAŁ 730)</vt:lpstr>
      <vt:lpstr>WYNIKI BADAŃ W UCZELNI PUBLICZNEJ</vt:lpstr>
      <vt:lpstr>WYNIKI BADAŃ NAUKOWYCH  – ICH PRAKTYCZNA UŻYTECZNOŚĆ</vt:lpstr>
      <vt:lpstr>KOMERCJALIZACJA POŚREDNIA</vt:lpstr>
      <vt:lpstr>KOMERCJALIZACJA (BEZ BLIŻSZEGO OKREŚLENIA)</vt:lpstr>
      <vt:lpstr>UNIWERSYTET W SYSTEMIE TTiKW</vt:lpstr>
      <vt:lpstr>UCZELNIA PUBLICZNA W SYSTEMIE TTiKW</vt:lpstr>
      <vt:lpstr>TRANSFER WIEDZY – SIŁY MOTORYCZNE</vt:lpstr>
      <vt:lpstr>TRANSFER WIEDZY – BARIERY </vt:lpstr>
      <vt:lpstr>PERSPEKTYWA NAUKI  (BADANIA, USŁUGI NAUKOWE)</vt:lpstr>
      <vt:lpstr>PERSPEKTYWA PRZEDSIĘBIORSTWA</vt:lpstr>
      <vt:lpstr>TRANSFER WIEDZY – BARIERY </vt:lpstr>
      <vt:lpstr>TRANSFER WIEDZY – BARIERY </vt:lpstr>
      <vt:lpstr>TRANSFER WIEDZY – BARIERY </vt:lpstr>
      <vt:lpstr>UCZELNIANE INSTYTUCJE  OTOCZENIA BIZNESU</vt:lpstr>
      <vt:lpstr>ZŁOŻONOŚĆ RELACJI  UCZELNIA PUBLICZNA – PRZEDSIĘBIORSTWO </vt:lpstr>
      <vt:lpstr>ZŁOŻONOŚĆ RELACJI  UCZELNIA PUBLICZNA – PRZEDSIĘBIORSTWO  DĄŻNOŚĆ PRZEDSIĘBIORSTWA DO MONOPOLU NA WŁASNOŚCI INTELEKTUALNEJ</vt:lpstr>
      <vt:lpstr>NOWELIZACJA USTAWY (PoSzW) (1)</vt:lpstr>
      <vt:lpstr>NOWELIZACJA USTAWY (PoSzW) (2)</vt:lpstr>
      <vt:lpstr>NOWELIZACJA USTAWY (PoSzW) (3)</vt:lpstr>
      <vt:lpstr>REGULAMINY (6 miesięcy od 1.10.2014 r.)</vt:lpstr>
      <vt:lpstr>WYNIKI BADAŃ NAUKOWYCH  LUB PRAC ROZWOJOWYCH</vt:lpstr>
      <vt:lpstr>NAUKOWCY ZOBOWIĄZANI SĄ DO</vt:lpstr>
      <vt:lpstr>Prezentacja programu PowerPoint</vt:lpstr>
      <vt:lpstr>KONCEPCJA ORGANIZACJI ZARZĄDZANIA PRAWAMI AUTORSKIMI I PRAWAMI POKREWNYMI ORAZ PRAWAMI WŁASNOŚCI PRZEMYSŁOWEJ ORAZ ZASAD KOMERCJALIZACJI</vt:lpstr>
      <vt:lpstr>GOSPODARCZE UWARUNKOWANIA GLOBALNE</vt:lpstr>
      <vt:lpstr>KONKURENCYJNE I GLOBALNE RYNKI DLA SEKTORA NAUKI I EDUKACJI (1)</vt:lpstr>
      <vt:lpstr>KONKURENCYJNE I GLOBALNE RYNKI DLA SEKTORA NAUKI I EDUKACJI (2)</vt:lpstr>
      <vt:lpstr>WSAPRCIE PROCESU KOMERCJALIZACJI</vt:lpstr>
      <vt:lpstr>FINANSOWANIE BADAŃ (PERSPEKTYWA 2014-2020) – SKĄD SEKTOR NAUKI MOŻE POZYSKIWAĆ ŚRODKI?</vt:lpstr>
      <vt:lpstr>NAKŁADY WEWNĘTRZNE NA BADANIA  I PRACE ROZWOJOWE (GERD) – PERSPEKTYWA 2014-2020 – PROJEKCJA </vt:lpstr>
      <vt:lpstr>WYZWANIA DLA POLSKIEJ NAUKI  W PERSPEKTYWIE 2014-2020</vt:lpstr>
      <vt:lpstr>DZIAŁANIA NA RZECZ USPRAWNIENIA PROCESU KOMERCJALIZACJI WYNIKÓW BADAŃ W UCZELNIACH PUBLICZNYCH (1)</vt:lpstr>
      <vt:lpstr>DZIAŁANIA NA RZECZ USPRAWNIENIA PROCESU KOMERCJALIZACJI WYNIKÓW BADAŃ W UCZELNIACH PUBLICZNYCH (2)</vt:lpstr>
      <vt:lpstr>DZIAŁANIA NA RZECZ USPRAWNIENIA PROCESU KOMERCJALIZACJI WYNIKÓW BADAŃ W UCZELNIACH PUBLICZNYCH (3)</vt:lpstr>
      <vt:lpstr>KOMERCJALIZACJA  WYNIKÓW PRAC BADAWCZYCH  – FAKTY / MITY / ZAGROŻENIA</vt:lpstr>
      <vt:lpstr>DZIĘKUJĘ ZA UWAGĘ!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KOMERCJALIZACJA WYNIKÓW BADAŃ NAUKOWYCH W UCZELNIACH PUBLICZNYCH - PRAKTYKA I REGULACJE</dc:title>
  <dc:creator>Natalia Ratajczak</dc:creator>
  <cp:lastModifiedBy>Natalia Ratajczak</cp:lastModifiedBy>
  <cp:revision>44</cp:revision>
  <cp:lastPrinted>2015-03-17T13:37:27Z</cp:lastPrinted>
  <dcterms:created xsi:type="dcterms:W3CDTF">2015-03-17T07:57:30Z</dcterms:created>
  <dcterms:modified xsi:type="dcterms:W3CDTF">2015-03-18T08:13:02Z</dcterms:modified>
</cp:coreProperties>
</file>