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9" r:id="rId1"/>
    <p:sldMasterId id="2147484053" r:id="rId2"/>
    <p:sldMasterId id="2147484082" r:id="rId3"/>
    <p:sldMasterId id="2147484111" r:id="rId4"/>
  </p:sldMasterIdLst>
  <p:notesMasterIdLst>
    <p:notesMasterId r:id="rId36"/>
  </p:notesMasterIdLst>
  <p:handoutMasterIdLst>
    <p:handoutMasterId r:id="rId37"/>
  </p:handoutMasterIdLst>
  <p:sldIdLst>
    <p:sldId id="650" r:id="rId5"/>
    <p:sldId id="668" r:id="rId6"/>
    <p:sldId id="565" r:id="rId7"/>
    <p:sldId id="566" r:id="rId8"/>
    <p:sldId id="569" r:id="rId9"/>
    <p:sldId id="568" r:id="rId10"/>
    <p:sldId id="673" r:id="rId11"/>
    <p:sldId id="683" r:id="rId12"/>
    <p:sldId id="687" r:id="rId13"/>
    <p:sldId id="688" r:id="rId14"/>
    <p:sldId id="677" r:id="rId15"/>
    <p:sldId id="706" r:id="rId16"/>
    <p:sldId id="707" r:id="rId17"/>
    <p:sldId id="692" r:id="rId18"/>
    <p:sldId id="693" r:id="rId19"/>
    <p:sldId id="694" r:id="rId20"/>
    <p:sldId id="695" r:id="rId21"/>
    <p:sldId id="696" r:id="rId22"/>
    <p:sldId id="697" r:id="rId23"/>
    <p:sldId id="690" r:id="rId24"/>
    <p:sldId id="708" r:id="rId25"/>
    <p:sldId id="684" r:id="rId26"/>
    <p:sldId id="583" r:id="rId27"/>
    <p:sldId id="682" r:id="rId28"/>
    <p:sldId id="625" r:id="rId29"/>
    <p:sldId id="665" r:id="rId30"/>
    <p:sldId id="666" r:id="rId31"/>
    <p:sldId id="703" r:id="rId32"/>
    <p:sldId id="648" r:id="rId33"/>
    <p:sldId id="667" r:id="rId34"/>
    <p:sldId id="649" r:id="rId35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3D3"/>
    <a:srgbClr val="FF00FF"/>
    <a:srgbClr val="72B633"/>
    <a:srgbClr val="9EE3FF"/>
    <a:srgbClr val="E2F1F2"/>
    <a:srgbClr val="E5ECFF"/>
    <a:srgbClr val="CCFFFF"/>
    <a:srgbClr val="1C1E65"/>
    <a:srgbClr val="DBF0C8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1186" autoAdjust="0"/>
  </p:normalViewPr>
  <p:slideViewPr>
    <p:cSldViewPr>
      <p:cViewPr>
        <p:scale>
          <a:sx n="70" d="100"/>
          <a:sy n="70" d="100"/>
        </p:scale>
        <p:origin x="-1110" y="-10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2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itnas01\EIT\KIC_Operations\Compiled%20Figures\Aggregate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lang="hu-HU"/>
            </a:pPr>
            <a:r>
              <a:rPr lang="en-GB" sz="1800" b="1" i="0" u="none" strike="noStrike" kern="1200" baseline="0">
                <a:solidFill>
                  <a:srgbClr val="000099"/>
                </a:solidFill>
                <a:latin typeface="Tahoma" pitchFamily="34" charset="0"/>
                <a:ea typeface="+mn-ea"/>
                <a:cs typeface="+mn-cs"/>
              </a:rPr>
              <a:t>2012 KIC Partners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'Partners Overview'!$B$9</c:f>
              <c:strCache>
                <c:ptCount val="1"/>
                <c:pt idx="0">
                  <c:v>Academic</c:v>
                </c:pt>
              </c:strCache>
            </c:strRef>
          </c:tx>
          <c:spPr>
            <a:solidFill>
              <a:srgbClr val="96DF6D"/>
            </a:solidFill>
          </c:spPr>
          <c:dLbls>
            <c:txPr>
              <a:bodyPr/>
              <a:lstStyle/>
              <a:p>
                <a:pPr>
                  <a:defRPr lang="hu-HU" sz="1050" b="1"/>
                </a:pPr>
                <a:endParaRPr lang="pl-PL"/>
              </a:p>
            </c:txPr>
            <c:showVal val="1"/>
          </c:dLbls>
          <c:cat>
            <c:strRef>
              <c:f>'Partners Overview'!$A$10:$A$12</c:f>
              <c:strCache>
                <c:ptCount val="3"/>
                <c:pt idx="0">
                  <c:v>Climate-KIC</c:v>
                </c:pt>
                <c:pt idx="1">
                  <c:v>EIT ICT Labs</c:v>
                </c:pt>
                <c:pt idx="2">
                  <c:v>KIC InnoEnergy</c:v>
                </c:pt>
              </c:strCache>
            </c:strRef>
          </c:cat>
          <c:val>
            <c:numRef>
              <c:f>'Partners Overview'!$B$10:$B$12</c:f>
              <c:numCache>
                <c:formatCode>General</c:formatCode>
                <c:ptCount val="3"/>
                <c:pt idx="0">
                  <c:v>23</c:v>
                </c:pt>
                <c:pt idx="1">
                  <c:v>31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'Partners Overview'!$C$9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11C1FF"/>
            </a:solidFill>
          </c:spPr>
          <c:dLbls>
            <c:txPr>
              <a:bodyPr/>
              <a:lstStyle/>
              <a:p>
                <a:pPr>
                  <a:defRPr lang="hu-HU" sz="1050" b="1" i="0" baseline="0"/>
                </a:pPr>
                <a:endParaRPr lang="pl-PL"/>
              </a:p>
            </c:txPr>
            <c:showVal val="1"/>
          </c:dLbls>
          <c:cat>
            <c:strRef>
              <c:f>'Partners Overview'!$A$10:$A$12</c:f>
              <c:strCache>
                <c:ptCount val="3"/>
                <c:pt idx="0">
                  <c:v>Climate-KIC</c:v>
                </c:pt>
                <c:pt idx="1">
                  <c:v>EIT ICT Labs</c:v>
                </c:pt>
                <c:pt idx="2">
                  <c:v>KIC InnoEnergy</c:v>
                </c:pt>
              </c:strCache>
            </c:strRef>
          </c:cat>
          <c:val>
            <c:numRef>
              <c:f>'Partners Overview'!$C$10:$C$12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59</c:v>
                </c:pt>
              </c:numCache>
            </c:numRef>
          </c:val>
        </c:ser>
        <c:ser>
          <c:idx val="2"/>
          <c:order val="2"/>
          <c:tx>
            <c:strRef>
              <c:f>'Partners Overview'!$D$9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rgbClr val="FC8CE7"/>
            </a:solidFill>
          </c:spPr>
          <c:dLbls>
            <c:txPr>
              <a:bodyPr/>
              <a:lstStyle/>
              <a:p>
                <a:pPr>
                  <a:defRPr lang="hu-HU" sz="1050" b="1"/>
                </a:pPr>
                <a:endParaRPr lang="pl-PL"/>
              </a:p>
            </c:txPr>
            <c:showVal val="1"/>
          </c:dLbls>
          <c:cat>
            <c:strRef>
              <c:f>'Partners Overview'!$A$10:$A$12</c:f>
              <c:strCache>
                <c:ptCount val="3"/>
                <c:pt idx="0">
                  <c:v>Climate-KIC</c:v>
                </c:pt>
                <c:pt idx="1">
                  <c:v>EIT ICT Labs</c:v>
                </c:pt>
                <c:pt idx="2">
                  <c:v>KIC InnoEnergy</c:v>
                </c:pt>
              </c:strCache>
            </c:strRef>
          </c:cat>
          <c:val>
            <c:numRef>
              <c:f>'Partners Overview'!$D$10:$D$12</c:f>
              <c:numCache>
                <c:formatCode>General</c:formatCode>
                <c:ptCount val="3"/>
                <c:pt idx="0">
                  <c:v>25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'Partners Overview'!$E$9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30A0"/>
            </a:solidFill>
          </c:spPr>
          <c:dLbls>
            <c:txPr>
              <a:bodyPr/>
              <a:lstStyle/>
              <a:p>
                <a:pPr>
                  <a:defRPr lang="hu-HU" sz="1050" b="1"/>
                </a:pPr>
                <a:endParaRPr lang="pl-PL"/>
              </a:p>
            </c:txPr>
            <c:showVal val="1"/>
          </c:dLbls>
          <c:cat>
            <c:strRef>
              <c:f>'Partners Overview'!$A$10:$A$12</c:f>
              <c:strCache>
                <c:ptCount val="3"/>
                <c:pt idx="0">
                  <c:v>Climate-KIC</c:v>
                </c:pt>
                <c:pt idx="1">
                  <c:v>EIT ICT Labs</c:v>
                </c:pt>
                <c:pt idx="2">
                  <c:v>KIC InnoEnergy</c:v>
                </c:pt>
              </c:strCache>
            </c:strRef>
          </c:cat>
          <c:val>
            <c:numRef>
              <c:f>'Partners Overview'!$E$10:$E$12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hape val="box"/>
        <c:axId val="63812352"/>
        <c:axId val="63813888"/>
        <c:axId val="0"/>
      </c:bar3DChart>
      <c:catAx>
        <c:axId val="638123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hu-HU" b="1" i="0" baseline="0">
                <a:solidFill>
                  <a:srgbClr val="000099"/>
                </a:solidFill>
                <a:latin typeface="Tahoma" pitchFamily="34" charset="0"/>
              </a:defRPr>
            </a:pPr>
            <a:endParaRPr lang="pl-PL"/>
          </a:p>
        </c:txPr>
        <c:crossAx val="63813888"/>
        <c:crosses val="autoZero"/>
        <c:auto val="1"/>
        <c:lblAlgn val="ctr"/>
        <c:lblOffset val="100"/>
      </c:catAx>
      <c:valAx>
        <c:axId val="63813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u-HU" b="1"/>
            </a:pPr>
            <a:endParaRPr lang="pl-PL"/>
          </a:p>
        </c:txPr>
        <c:crossAx val="638123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hu-HU" sz="1200" b="1" baseline="0">
              <a:solidFill>
                <a:srgbClr val="000099"/>
              </a:solidFill>
              <a:latin typeface="Tahoma" pitchFamily="34" charset="0"/>
            </a:defRPr>
          </a:pPr>
          <a:endParaRPr lang="pl-PL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43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01" y="1"/>
            <a:ext cx="2944875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014"/>
            <a:ext cx="2946443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01" y="9431014"/>
            <a:ext cx="2944875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D5C4E3B3-EABE-4E40-89DB-153825B4F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2939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43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01" y="1"/>
            <a:ext cx="2944875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507"/>
            <a:ext cx="4984962" cy="44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014"/>
            <a:ext cx="2946443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01" y="9431014"/>
            <a:ext cx="2944875" cy="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7" tIns="47779" rIns="95557" bIns="477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31A1E11-7C21-4FF7-AC40-03AA9DC0D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50374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en-US" sz="1200" dirty="0" smtClean="0"/>
              <a:t>The EIT’s mission is to facilitate the following transitions of the current European innovation approach: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à"/>
            </a:pPr>
            <a:r>
              <a:rPr lang="en-US" sz="1200" dirty="0" smtClean="0"/>
              <a:t>from </a:t>
            </a:r>
            <a:r>
              <a:rPr lang="en-US" sz="1200" b="1" dirty="0" smtClean="0"/>
              <a:t>idea to product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à"/>
            </a:pPr>
            <a:r>
              <a:rPr lang="en-US" sz="1200" dirty="0" smtClean="0"/>
              <a:t>from </a:t>
            </a:r>
            <a:r>
              <a:rPr lang="en-US" sz="1200" b="1" dirty="0" smtClean="0"/>
              <a:t>lab to market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à"/>
            </a:pPr>
            <a:r>
              <a:rPr lang="en-US" sz="1200" dirty="0" smtClean="0"/>
              <a:t>from </a:t>
            </a:r>
            <a:r>
              <a:rPr lang="en-US" sz="1200" b="1" dirty="0" smtClean="0"/>
              <a:t>student to entrepreneur </a:t>
            </a:r>
            <a:endParaRPr lang="en-US" sz="1200" dirty="0" smtClean="0"/>
          </a:p>
          <a:p>
            <a:pPr algn="just">
              <a:spcAft>
                <a:spcPts val="600"/>
              </a:spcAft>
              <a:buNone/>
            </a:pPr>
            <a:r>
              <a:rPr lang="en-US" sz="1200" dirty="0" smtClean="0"/>
              <a:t>by integrating the three sides of the knowledge triangle in areas of </a:t>
            </a:r>
            <a:r>
              <a:rPr lang="en-US" sz="1200" b="1" dirty="0" smtClean="0"/>
              <a:t>high societal need</a:t>
            </a:r>
            <a:r>
              <a:rPr lang="en-US" sz="1200" dirty="0" smtClean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A1E11-7C21-4FF7-AC40-03AA9DC0D2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1157-19F8-4206-B1EE-A7F04BB0BA73}" type="slidenum">
              <a:rPr lang="en-GB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ea typeface="MS PGothic" pitchFamily="34" charset="-128"/>
            </a:endParaRPr>
          </a:p>
        </p:txBody>
      </p:sp>
      <p:sp>
        <p:nvSpPr>
          <p:cNvPr id="107523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4400" algn="l"/>
                <a:tab pos="1830388" algn="l"/>
                <a:tab pos="2746375" algn="l"/>
                <a:tab pos="3660775" algn="l"/>
                <a:tab pos="4576763" algn="l"/>
                <a:tab pos="5492750" algn="l"/>
                <a:tab pos="6407150" algn="l"/>
                <a:tab pos="7323138" algn="l"/>
                <a:tab pos="8239125" algn="l"/>
                <a:tab pos="9153525" algn="l"/>
                <a:tab pos="10069513" algn="l"/>
              </a:tabLst>
            </a:pPr>
            <a:fld id="{EAA59B66-83FD-4BD8-B0E6-7FAB1A83774B}" type="slidenum">
              <a:rPr lang="en-GB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pPr>
                <a:tabLst>
                  <a:tab pos="0" algn="l"/>
                  <a:tab pos="914400" algn="l"/>
                  <a:tab pos="1830388" algn="l"/>
                  <a:tab pos="2746375" algn="l"/>
                  <a:tab pos="3660775" algn="l"/>
                  <a:tab pos="4576763" algn="l"/>
                  <a:tab pos="5492750" algn="l"/>
                  <a:tab pos="6407150" algn="l"/>
                  <a:tab pos="7323138" algn="l"/>
                  <a:tab pos="8239125" algn="l"/>
                  <a:tab pos="9153525" algn="l"/>
                  <a:tab pos="10069513" algn="l"/>
                </a:tabLst>
              </a:pPr>
              <a:t>21</a:t>
            </a:fld>
            <a:endParaRPr lang="en-GB" smtClean="0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1157-19F8-4206-B1EE-A7F04BB0BA73}" type="slidenum">
              <a:rPr lang="en-GB" smtClean="0">
                <a:ea typeface="ＭＳ Ｐゴシック" pitchFamily="34" charset="-128"/>
              </a:rPr>
              <a:pPr>
                <a:defRPr/>
              </a:pPr>
              <a:t>23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39E44-6DE6-499D-A151-ED2840D3F3CE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A1E11-7C21-4FF7-AC40-03AA9DC0D27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Themes</a:t>
            </a:r>
            <a:r>
              <a:rPr lang="en-US" sz="12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:  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2014:  food4future, raw materials and healthy living &amp;</a:t>
            </a:r>
            <a:r>
              <a:rPr lang="en-US" sz="1200" b="1" baseline="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active ageing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2018: added value manufacturing, smart secure societies &amp; urban mobility  </a:t>
            </a:r>
          </a:p>
          <a:p>
            <a:pPr defTabSz="904982">
              <a:defRPr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90498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1157-19F8-4206-B1EE-A7F04BB0BA7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pitchFamily="6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A1E11-7C21-4FF7-AC40-03AA9DC0D27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A1E11-7C21-4FF7-AC40-03AA9DC0D27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1157-19F8-4206-B1EE-A7F04BB0BA7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1157-19F8-4206-B1EE-A7F04BB0BA7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EIT is striking new paths in knowledge and innovation – especially by operating via its Knowledge and Innovation communities</a:t>
            </a:r>
          </a:p>
          <a:p>
            <a:pPr eaLnBrk="1" hangingPunct="1"/>
            <a:endParaRPr lang="fr-B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co-location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a </a:t>
            </a:r>
            <a:r>
              <a:rPr lang="en-US" sz="1200" b="1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 location</a:t>
            </a:r>
            <a:r>
              <a:rPr lang="en-US" sz="1200" dirty="0" smtClean="0">
                <a:solidFill>
                  <a:srgbClr val="1C1E6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 KIC where all or a large part of the innovation web can be found in close proximity working together across the innovation web</a:t>
            </a:r>
            <a:endParaRPr lang="fr-F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solidFill>
                <a:srgbClr val="1C1E6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will learn more about the KICs and their structure this afternoon in the session: "Tackling societal challenges through innovation: EIT's Knowledge and Innovation Communities – hubs for innovation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72816"/>
            <a:ext cx="3259138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772817"/>
            <a:ext cx="5537200" cy="396044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000099"/>
                </a:solidFill>
              </a:defRPr>
            </a:lvl1pPr>
            <a:lvl2pPr>
              <a:defRPr sz="2200">
                <a:solidFill>
                  <a:srgbClr val="000099"/>
                </a:solidFill>
              </a:defRPr>
            </a:lvl2pPr>
            <a:lvl3pPr>
              <a:defRPr sz="2200">
                <a:solidFill>
                  <a:srgbClr val="000099"/>
                </a:solidFill>
              </a:defRPr>
            </a:lvl3pPr>
            <a:lvl4pPr>
              <a:defRPr sz="2200">
                <a:solidFill>
                  <a:srgbClr val="000099"/>
                </a:solidFill>
              </a:defRPr>
            </a:lvl4pPr>
            <a:lvl5pPr marL="2057400" indent="-228600">
              <a:buFont typeface="Arial"/>
              <a:buChar char="•"/>
              <a:defRPr sz="22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140969"/>
            <a:ext cx="3259138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et-EE" sz="3000" b="0" dirty="0" smtClean="0">
                <a:solidFill>
                  <a:srgbClr val="23C5FF"/>
                </a:solidFill>
                <a:latin typeface="Tahoma"/>
                <a:cs typeface="Tahoma"/>
              </a:rPr>
              <a:t>CLICK TO EDIT MASTER TITLE STYLE</a:t>
            </a:r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16832"/>
            <a:ext cx="4376738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56594"/>
            <a:ext cx="4376738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16832"/>
            <a:ext cx="4378325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56594"/>
            <a:ext cx="4378325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lf_circ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438400"/>
            <a:ext cx="193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6599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et-EE" sz="3000" b="0" dirty="0" smtClean="0">
                <a:solidFill>
                  <a:srgbClr val="23C5FF"/>
                </a:solidFill>
                <a:latin typeface="Tahoma"/>
                <a:cs typeface="Tahoma"/>
              </a:rPr>
              <a:t>CLICK TO EDIT MASTER TITLE STYLE</a:t>
            </a:r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lf_circ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438400"/>
            <a:ext cx="193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5993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72816"/>
            <a:ext cx="3259138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772817"/>
            <a:ext cx="5537200" cy="396044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000099"/>
                </a:solidFill>
              </a:defRPr>
            </a:lvl1pPr>
            <a:lvl2pPr>
              <a:defRPr sz="2200">
                <a:solidFill>
                  <a:srgbClr val="000099"/>
                </a:solidFill>
              </a:defRPr>
            </a:lvl2pPr>
            <a:lvl3pPr>
              <a:defRPr sz="2200">
                <a:solidFill>
                  <a:srgbClr val="000099"/>
                </a:solidFill>
              </a:defRPr>
            </a:lvl3pPr>
            <a:lvl4pPr>
              <a:defRPr sz="2200">
                <a:solidFill>
                  <a:srgbClr val="000099"/>
                </a:solidFill>
              </a:defRPr>
            </a:lvl4pPr>
            <a:lvl5pPr marL="2057400" indent="-228600">
              <a:buFont typeface="Arial"/>
              <a:buChar char="•"/>
              <a:defRPr sz="22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140969"/>
            <a:ext cx="3259138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16832"/>
            <a:ext cx="4376738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56594"/>
            <a:ext cx="4376738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16832"/>
            <a:ext cx="4378325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56594"/>
            <a:ext cx="4378325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et-EE" sz="3000" b="0" dirty="0" smtClean="0">
                <a:solidFill>
                  <a:srgbClr val="23C5FF"/>
                </a:solidFill>
                <a:latin typeface="Tahoma"/>
                <a:cs typeface="Tahoma"/>
              </a:rPr>
              <a:t>CLICK TO EDIT MASTER TITLE STYLE</a:t>
            </a:r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lf_circ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438400"/>
            <a:ext cx="193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65993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72816"/>
            <a:ext cx="3259138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772817"/>
            <a:ext cx="5537200" cy="396044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000099"/>
                </a:solidFill>
              </a:defRPr>
            </a:lvl1pPr>
            <a:lvl2pPr>
              <a:defRPr sz="2200">
                <a:solidFill>
                  <a:srgbClr val="000099"/>
                </a:solidFill>
              </a:defRPr>
            </a:lvl2pPr>
            <a:lvl3pPr>
              <a:defRPr sz="2200">
                <a:solidFill>
                  <a:srgbClr val="000099"/>
                </a:solidFill>
              </a:defRPr>
            </a:lvl3pPr>
            <a:lvl4pPr>
              <a:defRPr sz="2200">
                <a:solidFill>
                  <a:srgbClr val="000099"/>
                </a:solidFill>
              </a:defRPr>
            </a:lvl4pPr>
            <a:lvl5pPr marL="2057400" indent="-228600">
              <a:buFont typeface="Arial"/>
              <a:buChar char="•"/>
              <a:defRPr sz="22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140969"/>
            <a:ext cx="3259138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16832"/>
            <a:ext cx="4376738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56594"/>
            <a:ext cx="4376738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16832"/>
            <a:ext cx="4378325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56594"/>
            <a:ext cx="4378325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r>
              <a:rPr lang="et-EE" sz="3000" b="0" dirty="0" smtClean="0">
                <a:solidFill>
                  <a:srgbClr val="23C5FF"/>
                </a:solidFill>
                <a:latin typeface="Tahoma"/>
                <a:cs typeface="Tahoma"/>
              </a:rPr>
              <a:t>CLICK TO EDIT MASTER TITLE STYLE</a:t>
            </a:r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lf_circ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438400"/>
            <a:ext cx="193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712968" cy="792088"/>
          </a:xfrm>
          <a:prstGeom prst="rect">
            <a:avLst/>
          </a:prstGeom>
        </p:spPr>
        <p:txBody>
          <a:bodyPr/>
          <a:lstStyle>
            <a:lvl1pPr>
              <a:defRPr sz="3000" cap="all" baseline="0">
                <a:solidFill>
                  <a:srgbClr val="23C5FF"/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564904"/>
            <a:ext cx="8712968" cy="3168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1pPr>
            <a:lvl2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2pPr>
            <a:lvl3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3pPr>
            <a:lvl4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4pPr>
            <a:lvl5pPr>
              <a:spcBef>
                <a:spcPts val="600"/>
              </a:spcBef>
              <a:buSzPct val="100000"/>
              <a:defRPr sz="2000">
                <a:solidFill>
                  <a:srgbClr val="000099"/>
                </a:solidFill>
                <a:latin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632520" y="1844824"/>
            <a:ext cx="8712968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cap="all" baseline="0">
                <a:solidFill>
                  <a:srgbClr val="000099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5993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19011" r="17411" b="8578"/>
          <a:stretch/>
        </p:blipFill>
        <p:spPr>
          <a:xfrm>
            <a:off x="2616652" y="0"/>
            <a:ext cx="728934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420888"/>
            <a:ext cx="9906000" cy="2808312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76536" y="414908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76536" y="2564904"/>
            <a:ext cx="6408712" cy="151216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t-EE" dirty="0" smtClean="0"/>
              <a:t>CLICK TO EDIT 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6536" y="4221088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76536" y="4653136"/>
            <a:ext cx="6408712" cy="4315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Edit Additional Info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76288" y="5877272"/>
            <a:ext cx="4105275" cy="43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Place, Date 2011</a:t>
            </a:r>
            <a:endParaRPr lang="en-US" dirty="0"/>
          </a:p>
        </p:txBody>
      </p:sp>
      <p:pic>
        <p:nvPicPr>
          <p:cNvPr id="3" name="Picture 2" descr="EIT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511" y="548680"/>
            <a:ext cx="3294643" cy="1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93017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31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528" y="2420888"/>
            <a:ext cx="4392166" cy="374501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000" baseline="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19277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E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632520" y="1772816"/>
            <a:ext cx="8712968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23C5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2708921"/>
            <a:ext cx="8712968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99898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9138"/>
            <a:ext cx="5904656" cy="3671887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  <a:lvl2pPr marL="648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2pPr>
            <a:lvl3pPr marL="936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 marL="1152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4pPr>
            <a:lvl5pPr marL="1440000" indent="-34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Click to edit Master text styles </a:t>
            </a:r>
          </a:p>
          <a:p>
            <a:pPr lvl="0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060848"/>
            <a:ext cx="2304256" cy="720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Click to edit text about the graph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041232" y="5013176"/>
            <a:ext cx="2160786" cy="5764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rgbClr val="72B633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Source of the graph et al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2" hasCustomPrompt="1"/>
          </p:nvPr>
        </p:nvSpPr>
        <p:spPr>
          <a:xfrm>
            <a:off x="631825" y="2060848"/>
            <a:ext cx="6121400" cy="39605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1998166"/>
            <a:ext cx="381642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0992" y="1988840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536" y="2768154"/>
            <a:ext cx="381642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6536" y="548680"/>
            <a:ext cx="8352928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/>
            <a:endParaRPr lang="en-US" sz="3000" b="0" dirty="0">
              <a:solidFill>
                <a:srgbClr val="23C5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 bwMode="auto">
          <a:xfrm>
            <a:off x="848544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3392152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5972776" y="2348880"/>
            <a:ext cx="3012672" cy="3012672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936104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64568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656856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52" y="3645024"/>
            <a:ext cx="2376264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Click to edit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64568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56856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321152" y="2420888"/>
            <a:ext cx="2376264" cy="9361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 b="1" baseline="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8850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8850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69024" y="2060847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169024" y="3933055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1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13040" y="1988840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2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52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3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13040" y="3861048"/>
            <a:ext cx="864096" cy="1512168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t-EE" dirty="0" smtClean="0"/>
              <a:t>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1264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393160" y="2276872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71264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393160" y="4149080"/>
            <a:ext cx="2808311" cy="1224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72816"/>
            <a:ext cx="3259138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772817"/>
            <a:ext cx="5537200" cy="396044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000099"/>
                </a:solidFill>
              </a:defRPr>
            </a:lvl1pPr>
            <a:lvl2pPr>
              <a:defRPr sz="2200">
                <a:solidFill>
                  <a:srgbClr val="000099"/>
                </a:solidFill>
              </a:defRPr>
            </a:lvl2pPr>
            <a:lvl3pPr>
              <a:defRPr sz="2200">
                <a:solidFill>
                  <a:srgbClr val="000099"/>
                </a:solidFill>
              </a:defRPr>
            </a:lvl3pPr>
            <a:lvl4pPr>
              <a:defRPr sz="2200">
                <a:solidFill>
                  <a:srgbClr val="000099"/>
                </a:solidFill>
              </a:defRPr>
            </a:lvl4pPr>
            <a:lvl5pPr marL="2057400" indent="-228600">
              <a:buFont typeface="Arial"/>
              <a:buChar char="•"/>
              <a:defRPr sz="22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140969"/>
            <a:ext cx="3259138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88504" y="548680"/>
            <a:ext cx="892899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cap="all" baseline="0">
                <a:solidFill>
                  <a:srgbClr val="23C5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409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16832"/>
            <a:ext cx="4376738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56594"/>
            <a:ext cx="4376738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16832"/>
            <a:ext cx="4378325" cy="51434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23C5FF"/>
                </a:solidFill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56594"/>
            <a:ext cx="4378325" cy="31766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18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16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1600">
                <a:solidFill>
                  <a:srgbClr val="000099"/>
                </a:solidFill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0512" y="2708921"/>
            <a:ext cx="8784976" cy="29523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1pPr>
            <a:lvl2pPr marL="540000" indent="-28575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2pPr>
            <a:lvl3pPr marL="72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3pPr>
            <a:lvl4pPr marL="90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4pPr>
            <a:lvl5pPr marL="1080000" indent="-228600">
              <a:spcBef>
                <a:spcPts val="800"/>
              </a:spcBef>
              <a:buSzPct val="150000"/>
              <a:buFontTx/>
              <a:buBlip>
                <a:blip r:embed="rId2"/>
              </a:buBlip>
              <a:defRPr sz="2400" b="0" i="0" baseline="0">
                <a:solidFill>
                  <a:srgbClr val="000099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1496616" y="1772816"/>
            <a:ext cx="69342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00B1FF"/>
                </a:solidFill>
                <a:latin typeface="Tahom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T_logo_corner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05328" y="5805264"/>
            <a:ext cx="1511300" cy="609600"/>
          </a:xfrm>
          <a:prstGeom prst="rect">
            <a:avLst/>
          </a:prstGeom>
        </p:spPr>
      </p:pic>
      <p:pic>
        <p:nvPicPr>
          <p:cNvPr id="7" name="Picture 6" descr="EIT_symbol_bigger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60" t="45036"/>
          <a:stretch/>
        </p:blipFill>
        <p:spPr>
          <a:xfrm>
            <a:off x="0" y="0"/>
            <a:ext cx="5143500" cy="33729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560512" y="6279123"/>
            <a:ext cx="7128792" cy="30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E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404664"/>
            <a:ext cx="9906000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85750" dir="2700000" algn="tl" rotWithShape="0">
              <a:schemeClr val="bg2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3" r:id="rId13"/>
    <p:sldLayoutId id="2147484045" r:id="rId14"/>
    <p:sldLayoutId id="2147484046" r:id="rId15"/>
    <p:sldLayoutId id="2147484047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3999" r:id="rId26"/>
    <p:sldLayoutId id="2147484050" r:id="rId27"/>
    <p:sldLayoutId id="2147484051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T_logo_corner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05328" y="5805264"/>
            <a:ext cx="1511300" cy="609600"/>
          </a:xfrm>
          <a:prstGeom prst="rect">
            <a:avLst/>
          </a:prstGeom>
        </p:spPr>
      </p:pic>
      <p:pic>
        <p:nvPicPr>
          <p:cNvPr id="7" name="Picture 6" descr="EIT_symbol_bigger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0060" t="45036"/>
          <a:stretch/>
        </p:blipFill>
        <p:spPr>
          <a:xfrm>
            <a:off x="0" y="0"/>
            <a:ext cx="5143500" cy="33729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560512" y="6279123"/>
            <a:ext cx="7128792" cy="30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E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404664"/>
            <a:ext cx="9906000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85750" dir="2700000" algn="tl" rotWithShape="0">
              <a:schemeClr val="bg2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  <p:sldLayoutId id="2147484077" r:id="rId24"/>
    <p:sldLayoutId id="2147484078" r:id="rId25"/>
    <p:sldLayoutId id="2147484079" r:id="rId26"/>
    <p:sldLayoutId id="2147484080" r:id="rId27"/>
    <p:sldLayoutId id="2147484081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T_logo_corner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05328" y="5805264"/>
            <a:ext cx="1511300" cy="609600"/>
          </a:xfrm>
          <a:prstGeom prst="rect">
            <a:avLst/>
          </a:prstGeom>
        </p:spPr>
      </p:pic>
      <p:pic>
        <p:nvPicPr>
          <p:cNvPr id="7" name="Picture 6" descr="EIT_symbol_bigger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60" t="45036"/>
          <a:stretch/>
        </p:blipFill>
        <p:spPr>
          <a:xfrm>
            <a:off x="0" y="0"/>
            <a:ext cx="5143500" cy="33729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560512" y="6279123"/>
            <a:ext cx="7128792" cy="30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E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404664"/>
            <a:ext cx="9906000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85750" dir="2700000" algn="tl" rotWithShape="0">
              <a:schemeClr val="bg2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  <p:sldLayoutId id="2147484107" r:id="rId25"/>
    <p:sldLayoutId id="2147484108" r:id="rId26"/>
    <p:sldLayoutId id="2147484109" r:id="rId27"/>
    <p:sldLayoutId id="2147484110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IT_logo_corner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05328" y="5805264"/>
            <a:ext cx="1511300" cy="609600"/>
          </a:xfrm>
          <a:prstGeom prst="rect">
            <a:avLst/>
          </a:prstGeom>
        </p:spPr>
      </p:pic>
      <p:pic>
        <p:nvPicPr>
          <p:cNvPr id="7" name="Picture 6" descr="EIT_symbol_bigger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0060" t="45036"/>
          <a:stretch/>
        </p:blipFill>
        <p:spPr>
          <a:xfrm>
            <a:off x="0" y="0"/>
            <a:ext cx="5143500" cy="33729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560512" y="6279123"/>
            <a:ext cx="7128792" cy="30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2E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0" y="404664"/>
            <a:ext cx="9906000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85750" dir="2700000" algn="tl" rotWithShape="0">
              <a:schemeClr val="bg2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129" r:id="rId18"/>
    <p:sldLayoutId id="2147484130" r:id="rId19"/>
    <p:sldLayoutId id="2147484131" r:id="rId20"/>
    <p:sldLayoutId id="2147484132" r:id="rId21"/>
    <p:sldLayoutId id="2147484133" r:id="rId22"/>
    <p:sldLayoutId id="2147484134" r:id="rId23"/>
    <p:sldLayoutId id="2147484135" r:id="rId24"/>
    <p:sldLayoutId id="2147484136" r:id="rId25"/>
    <p:sldLayoutId id="2147484137" r:id="rId26"/>
    <p:sldLayoutId id="2147484138" r:id="rId27"/>
    <p:sldLayoutId id="2147484139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T_symbol_bigg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363" r="22198" b="10735"/>
          <a:stretch/>
        </p:blipFill>
        <p:spPr>
          <a:xfrm>
            <a:off x="2792760" y="0"/>
            <a:ext cx="711324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2492896"/>
            <a:ext cx="9906000" cy="2664296"/>
          </a:xfrm>
          <a:prstGeom prst="rect">
            <a:avLst/>
          </a:prstGeom>
          <a:gradFill flip="none" rotWithShape="1">
            <a:gsLst>
              <a:gs pos="0">
                <a:srgbClr val="ABDB7F"/>
              </a:gs>
              <a:gs pos="100000">
                <a:srgbClr val="0093D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EIT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2480" y="548680"/>
            <a:ext cx="3579011" cy="14401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472" y="2636912"/>
            <a:ext cx="7936432" cy="20882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l">
              <a:lnSpc>
                <a:spcPct val="90000"/>
              </a:lnSpc>
            </a:pPr>
            <a:endParaRPr lang="en-US" sz="20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Powering Innovation in Europe:</a:t>
            </a:r>
          </a:p>
          <a:p>
            <a:pPr algn="l">
              <a:lnSpc>
                <a:spcPct val="11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European Institute of </a:t>
            </a:r>
          </a:p>
          <a:p>
            <a:pPr algn="l">
              <a:lnSpc>
                <a:spcPct val="110000"/>
              </a:lnSpc>
            </a:pPr>
            <a:r>
              <a:rPr lang="en-US" sz="3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Innovation and Technology (EIT)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5071" y="538715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80" y="5445224"/>
            <a:ext cx="9705528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000" b="1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r>
              <a:rPr lang="de-AT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Daria Golebiowska-Tataj</a:t>
            </a:r>
          </a:p>
          <a:p>
            <a:r>
              <a:rPr lang="de-AT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EIT Governing Board M</a:t>
            </a:r>
            <a:r>
              <a:rPr lang="en-US" sz="20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</a:t>
            </a:r>
            <a:r>
              <a:rPr lang="de-AT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mber/Executive Committee</a:t>
            </a:r>
          </a:p>
          <a:p>
            <a:endParaRPr lang="de-AT" sz="800" b="1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8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Łódź, Poland, 21 June 2012</a:t>
            </a:r>
            <a:endParaRPr lang="de-AT" sz="1800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667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Smart funding &amp; high degree of commitment of partners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EIT funding to KICs is max. 25% of their total budget over time with 75% to be attracted from other sources, both public and private.</a:t>
            </a:r>
          </a:p>
          <a:p>
            <a:pPr lvl="0">
              <a:buNone/>
            </a:pPr>
            <a:endParaRPr lang="hu-HU" sz="16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co-location model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each KIC consists of 5-6 world class innovation hotspots building and leveraging on existing European capacities.</a:t>
            </a:r>
          </a:p>
          <a:p>
            <a:pPr lvl="0">
              <a:buNone/>
            </a:pPr>
            <a:endParaRPr lang="hu-HU" sz="16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Results/High-Impact-oriented activities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KICs implement a Business Plan with measurable deliverables, results and impact</a:t>
            </a:r>
          </a:p>
          <a:p>
            <a:pPr lvl="0"/>
            <a:endParaRPr lang="en-US" sz="1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Culture:</a:t>
            </a:r>
            <a:r>
              <a:rPr lang="en-GB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KICs are shaped by strong entrepreneurial mindsets and cultures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6496" y="692696"/>
            <a:ext cx="9066212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C5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KIC MODEL (2/2)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72B63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FIRST 3 KICs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G:\Ops\Communications\10. KICs Communication\Climate-KIC\EIT_Kics_logo_ClimateK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564904"/>
            <a:ext cx="3152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Ops\Communications\10. KICs Communication\EIT ICT Labs\EIT_Kics_logo_EIT_ICT_Lab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816" y="2521966"/>
            <a:ext cx="3168352" cy="31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G:\StratComm\Communications\10. KICs Communication\KIC InnoEnergy\EIT_Kics_logo_KIC_InnoEner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176" y="2492896"/>
            <a:ext cx="3221915" cy="31793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0472" y="1844824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Designated in December 2009 by the EIT Governing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1568624" y="600738"/>
            <a:ext cx="6752472" cy="7400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kern="1200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PARTNERS: 2010-2012</a:t>
            </a:r>
            <a:endParaRPr lang="en-GB" sz="3200" b="1" baseline="0" dirty="0" smtClean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0872" y="18448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EIT ICT Labs      75 KIC Partners</a:t>
            </a:r>
            <a:endParaRPr lang="hu-HU" sz="1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312" y="18976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Climate-KIC      86 KIC Partners</a:t>
            </a:r>
            <a:endParaRPr lang="hu-HU" sz="14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6052" y="184482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KIC </a:t>
            </a:r>
            <a:r>
              <a:rPr lang="en-US" sz="1400" b="1" dirty="0" err="1" smtClean="0">
                <a:solidFill>
                  <a:srgbClr val="000099"/>
                </a:solidFill>
              </a:rPr>
              <a:t>InnoEnergy</a:t>
            </a:r>
            <a:r>
              <a:rPr lang="en-US" sz="1400" b="1" dirty="0" smtClean="0">
                <a:solidFill>
                  <a:srgbClr val="000099"/>
                </a:solidFill>
              </a:rPr>
              <a:t> 104 KIC Partners</a:t>
            </a:r>
            <a:endParaRPr lang="hu-HU" sz="1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72" y="6309320"/>
            <a:ext cx="953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In 2012, the three KIC brought together over </a:t>
            </a:r>
            <a:r>
              <a:rPr lang="en-US" sz="2000" b="1" dirty="0" smtClean="0">
                <a:solidFill>
                  <a:srgbClr val="000099"/>
                </a:solidFill>
              </a:rPr>
              <a:t>260 KIC Partners</a:t>
            </a:r>
            <a:endParaRPr lang="hu-HU" sz="1800" dirty="0">
              <a:solidFill>
                <a:srgbClr val="000099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81034" y="1214422"/>
          <a:ext cx="8680478" cy="483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920552" y="672746"/>
            <a:ext cx="8064896" cy="7400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kern="1200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FUNDING SOURCES 2010-2012</a:t>
            </a:r>
            <a:endParaRPr lang="en-GB" sz="3200" b="1" baseline="0" dirty="0" smtClean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4553" y="1500088"/>
            <a:ext cx="9552778" cy="53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42299585"/>
              </p:ext>
            </p:extLst>
          </p:nvPr>
        </p:nvGraphicFramePr>
        <p:xfrm>
          <a:off x="1280593" y="1467098"/>
          <a:ext cx="4392488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561"/>
                <a:gridCol w="901561"/>
                <a:gridCol w="953977"/>
                <a:gridCol w="733828"/>
                <a:gridCol w="90156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2010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2011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2012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Total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532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EIT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30.09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59.21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81.72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171.01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 EIT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86.25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240.96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283.15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610.36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116.33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300.17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364.86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1" i="1" u="none" strike="noStrike" dirty="0">
                          <a:effectLst/>
                        </a:rPr>
                        <a:t>781.36 </a:t>
                      </a:r>
                      <a:endParaRPr lang="en-I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Climate-KIC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1795457"/>
            <a:ext cx="9217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Mission:</a:t>
            </a:r>
            <a:r>
              <a:rPr lang="en-US" sz="2000" b="1" dirty="0" smtClean="0">
                <a:solidFill>
                  <a:srgbClr val="0093D3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Climate-KIC aims to significantly accelerate the innovation required for a transformation to a low-carbon economy, and to ensure Europe benefits from new technologies, company growth and jobs.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Thematic Focus Area: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assessing climate change and managing its drivers, transitioning to resilient, low-carbon cities, advancing adaptive water management and developing zero carbon production systems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Governance: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CEO - Mary Ritter, Chairman - John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Schellnhuber</a:t>
            </a: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Partners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inc. Bayer, EDF, GDF Suez, DSM,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Schipol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Airport ETH Zurich, Imperial College London, Potsdam Institute for Climate Impact Research PIK,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Technische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Universität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Berlin,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Forschungszentrum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Jülich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GmbH,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l’Institut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national de la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recherche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agronomique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INRA, Delft University of Technology &amp; Utrecht University,…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Climate-KIC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472" y="1772816"/>
            <a:ext cx="950505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Climate-KIC brings together the most committed and skilled partners needed to realize sustainable climate change innovations, be it new technologies or services. Climate-KIC addresses four important markets: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Climate-KIC Education </a:t>
            </a:r>
            <a:r>
              <a:rPr lang="en-US" sz="1600" i="1" dirty="0" smtClean="0">
                <a:solidFill>
                  <a:srgbClr val="000099"/>
                </a:solidFill>
              </a:rPr>
              <a:t>attracts and develops 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future climate entrepreneurs and change agents</a:t>
            </a:r>
            <a:endParaRPr lang="en-US" sz="1600" dirty="0" smtClean="0">
              <a:solidFill>
                <a:srgbClr val="000099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Climate-KIC Innovations </a:t>
            </a:r>
            <a:r>
              <a:rPr lang="en-US" sz="1600" i="1" dirty="0" smtClean="0">
                <a:solidFill>
                  <a:srgbClr val="000099"/>
                </a:solidFill>
              </a:rPr>
              <a:t>creates promising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new collaborations and pioneers new value-chain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configurations</a:t>
            </a:r>
            <a:endParaRPr lang="en-US" sz="1600" dirty="0" smtClean="0">
              <a:solidFill>
                <a:srgbClr val="000099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Climate-KIC Pathfinder </a:t>
            </a:r>
            <a:r>
              <a:rPr lang="en-US" sz="1600" i="1" dirty="0" smtClean="0">
                <a:solidFill>
                  <a:srgbClr val="000099"/>
                </a:solidFill>
              </a:rPr>
              <a:t>creates new pathways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to low-carbon prosperity by fostering the conditions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for ongoing innovation</a:t>
            </a:r>
            <a:endParaRPr lang="en-US" sz="1600" dirty="0" smtClean="0">
              <a:solidFill>
                <a:srgbClr val="000099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Climate-KIC Entrepreneurs </a:t>
            </a:r>
            <a:r>
              <a:rPr lang="en-US" sz="1600" i="1" dirty="0" smtClean="0">
                <a:solidFill>
                  <a:srgbClr val="000099"/>
                </a:solidFill>
              </a:rPr>
              <a:t>builds platforms to </a:t>
            </a:r>
          </a:p>
          <a:p>
            <a:pPr algn="just">
              <a:spcAft>
                <a:spcPts val="600"/>
              </a:spcAft>
            </a:pPr>
            <a:r>
              <a:rPr lang="en-US" sz="1600" i="1" dirty="0" smtClean="0">
                <a:solidFill>
                  <a:srgbClr val="000099"/>
                </a:solidFill>
              </a:rPr>
              <a:t>connect and support the wider climate  entrepreneurship community</a:t>
            </a:r>
            <a:endParaRPr lang="en-US" sz="1600" dirty="0">
              <a:solidFill>
                <a:srgbClr val="000099"/>
              </a:solidFill>
            </a:endParaRPr>
          </a:p>
        </p:txBody>
      </p:sp>
      <p:pic>
        <p:nvPicPr>
          <p:cNvPr id="5" name="Picture 4" descr="award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320" y="4365104"/>
            <a:ext cx="1630169" cy="792088"/>
          </a:xfrm>
          <a:prstGeom prst="rect">
            <a:avLst/>
          </a:prstGeom>
        </p:spPr>
      </p:pic>
      <p:pic>
        <p:nvPicPr>
          <p:cNvPr id="6" name="Picture 5" descr="nakedenerg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3160" y="4941168"/>
            <a:ext cx="3147016" cy="864096"/>
          </a:xfrm>
          <a:prstGeom prst="rect">
            <a:avLst/>
          </a:prstGeom>
        </p:spPr>
      </p:pic>
      <p:pic>
        <p:nvPicPr>
          <p:cNvPr id="8" name="Picture 7" descr="London 08-08-11 - 098"/>
          <p:cNvPicPr/>
          <p:nvPr/>
        </p:nvPicPr>
        <p:blipFill>
          <a:blip r:embed="rId5" cstate="print"/>
          <a:srcRect t="10632" b="26435"/>
          <a:stretch>
            <a:fillRect/>
          </a:stretch>
        </p:blipFill>
        <p:spPr bwMode="auto">
          <a:xfrm>
            <a:off x="5889104" y="2564904"/>
            <a:ext cx="3600400" cy="1584176"/>
          </a:xfrm>
          <a:prstGeom prst="rect">
            <a:avLst/>
          </a:prstGeom>
          <a:noFill/>
          <a:ln w="6350" cmpd="sng">
            <a:solidFill>
              <a:srgbClr val="92D2F4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EIT ICT Labs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1700808"/>
            <a:ext cx="921702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Mission:</a:t>
            </a:r>
            <a:r>
              <a:rPr lang="en-US" sz="2000" b="1" dirty="0" smtClean="0">
                <a:solidFill>
                  <a:srgbClr val="0093D3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EIT ICT Labs intends to turn Europe into the global leader in ICT innovation by establishing a new type of partnership between leading companies, research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centres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and universities in Europe. </a:t>
            </a:r>
          </a:p>
          <a:p>
            <a:pPr algn="just">
              <a:lnSpc>
                <a:spcPts val="3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Thematic Focus Area: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smart spaces, smart energy systems, health and wellbeing, digital cities of the future, future media and content delivery and intelligent mobility and transportation systems </a:t>
            </a:r>
          </a:p>
          <a:p>
            <a:pPr algn="just">
              <a:lnSpc>
                <a:spcPts val="3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Governance: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CEO – Willem Jonker , Chairman – Henning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Kagermann</a:t>
            </a: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ts val="3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Partners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inc. Alcatel Lucent,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Fraunhofer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KTH, Nokia, Aalto University, Ericsson, INRIA, Philips, Orange, SAP, Siemens, TRENTO Rise, 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Universite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Paris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Sud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Telecom Italia, VTT,...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EIT ICT Labs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96" y="1772816"/>
            <a:ext cx="91450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The EIT ICT Labs </a:t>
            </a:r>
            <a:r>
              <a:rPr lang="en-US" sz="2000" b="1" dirty="0" smtClean="0">
                <a:solidFill>
                  <a:srgbClr val="000099"/>
                </a:solidFill>
              </a:rPr>
              <a:t>innovation catalysts </a:t>
            </a:r>
            <a:r>
              <a:rPr lang="en-US" sz="2000" dirty="0" smtClean="0">
                <a:solidFill>
                  <a:srgbClr val="000099"/>
                </a:solidFill>
              </a:rPr>
              <a:t>are the key instruments in achieving its strategy. The innovation catalysts address instances of the “knowledge triangle” and the interfaces between education, research and business. </a:t>
            </a:r>
          </a:p>
          <a:p>
            <a:pPr algn="just">
              <a:spcAft>
                <a:spcPts val="1200"/>
              </a:spcAft>
            </a:pPr>
            <a:endParaRPr lang="en-US" sz="100" dirty="0" smtClean="0">
              <a:solidFill>
                <a:srgbClr val="000099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</a:rPr>
              <a:t> EIT ICT Labs breeds </a:t>
            </a:r>
            <a:r>
              <a:rPr lang="en-US" sz="1600" b="1" dirty="0" smtClean="0">
                <a:solidFill>
                  <a:srgbClr val="00B0F0"/>
                </a:solidFill>
              </a:rPr>
              <a:t>entrepreneurial ICT top talent </a:t>
            </a:r>
            <a:r>
              <a:rPr lang="en-US" sz="1600" dirty="0" smtClean="0">
                <a:solidFill>
                  <a:srgbClr val="000099"/>
                </a:solidFill>
              </a:rPr>
              <a:t>via 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99"/>
                </a:solidFill>
              </a:rPr>
              <a:t>the transformation of higher education to promote </a:t>
            </a:r>
            <a:r>
              <a:rPr lang="en-US" sz="1600" b="1" dirty="0" smtClean="0">
                <a:solidFill>
                  <a:srgbClr val="00B0F0"/>
                </a:solidFill>
              </a:rPr>
              <a:t>creativity </a:t>
            </a: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00B0F0"/>
                </a:solidFill>
              </a:rPr>
              <a:t>and entrepreneurial spirit</a:t>
            </a:r>
            <a:r>
              <a:rPr lang="en-US" sz="1600" dirty="0" smtClean="0">
                <a:solidFill>
                  <a:srgbClr val="000099"/>
                </a:solidFill>
              </a:rPr>
              <a:t>. 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</a:rPr>
              <a:t> This community speeds up ICT innovation by bringing people 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99"/>
                </a:solidFill>
              </a:rPr>
              <a:t>together from different countries, disciplines and organizations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99"/>
                </a:solidFill>
              </a:rPr>
              <a:t> via </a:t>
            </a:r>
            <a:r>
              <a:rPr lang="en-US" sz="1600" b="1" dirty="0" smtClean="0">
                <a:solidFill>
                  <a:srgbClr val="00B0F0"/>
                </a:solidFill>
              </a:rPr>
              <a:t>mobility </a:t>
            </a:r>
            <a:r>
              <a:rPr lang="en-US" sz="1600" b="1" dirty="0" err="1" smtClean="0">
                <a:solidFill>
                  <a:srgbClr val="00B0F0"/>
                </a:solidFill>
              </a:rPr>
              <a:t>programmes</a:t>
            </a:r>
            <a:r>
              <a:rPr lang="en-US" sz="1600" b="1" dirty="0" smtClean="0">
                <a:solidFill>
                  <a:srgbClr val="00B0F0"/>
                </a:solidFill>
              </a:rPr>
              <a:t> and co-location </a:t>
            </a:r>
            <a:r>
              <a:rPr lang="en-US" sz="1600" b="1" dirty="0" err="1" smtClean="0">
                <a:solidFill>
                  <a:srgbClr val="00B0F0"/>
                </a:solidFill>
              </a:rPr>
              <a:t>centres</a:t>
            </a:r>
            <a:r>
              <a:rPr lang="en-US" sz="1600" b="1" dirty="0" smtClean="0">
                <a:solidFill>
                  <a:srgbClr val="000099"/>
                </a:solidFill>
              </a:rPr>
              <a:t>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EIT ICT Labs generates </a:t>
            </a:r>
            <a:r>
              <a:rPr lang="en-US" sz="1600" b="1" dirty="0" smtClean="0">
                <a:solidFill>
                  <a:srgbClr val="00B0F0"/>
                </a:solidFill>
              </a:rPr>
              <a:t>world-class ICT business </a:t>
            </a:r>
            <a:r>
              <a:rPr lang="en-US" sz="1600" dirty="0" smtClean="0">
                <a:solidFill>
                  <a:srgbClr val="000099"/>
                </a:solidFill>
              </a:rPr>
              <a:t>via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99"/>
                </a:solidFill>
              </a:rPr>
              <a:t>broader and faster </a:t>
            </a:r>
            <a:r>
              <a:rPr lang="en-US" sz="1600" b="1" dirty="0" smtClean="0">
                <a:solidFill>
                  <a:srgbClr val="00B0F0"/>
                </a:solidFill>
              </a:rPr>
              <a:t>industrialization of research results</a:t>
            </a:r>
            <a:r>
              <a:rPr lang="en-US" sz="1600" dirty="0" smtClean="0">
                <a:solidFill>
                  <a:srgbClr val="000099"/>
                </a:solidFill>
              </a:rPr>
              <a:t>.</a:t>
            </a:r>
            <a:endParaRPr lang="en-US" sz="1400" dirty="0">
              <a:solidFill>
                <a:srgbClr val="000099"/>
              </a:solidFill>
            </a:endParaRPr>
          </a:p>
        </p:txBody>
      </p:sp>
      <p:pic>
        <p:nvPicPr>
          <p:cNvPr id="9" name="Picture 8" descr="c0757270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8952" y="5157192"/>
            <a:ext cx="2902520" cy="743045"/>
          </a:xfrm>
          <a:prstGeom prst="rect">
            <a:avLst/>
          </a:prstGeom>
        </p:spPr>
      </p:pic>
      <p:pic>
        <p:nvPicPr>
          <p:cNvPr id="5" name="Picture 4" descr="award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7256" y="4509120"/>
            <a:ext cx="1656184" cy="80472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/>
          <a:srcRect l="24604" t="16483" r="24704" b="26121"/>
          <a:stretch>
            <a:fillRect/>
          </a:stretch>
        </p:blipFill>
        <p:spPr bwMode="auto">
          <a:xfrm>
            <a:off x="6537176" y="2852936"/>
            <a:ext cx="2664296" cy="160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InnoEnergy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80" y="1772816"/>
            <a:ext cx="9217024" cy="474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Mission:</a:t>
            </a:r>
            <a:r>
              <a:rPr lang="en-US" sz="2000" b="1" dirty="0" smtClean="0">
                <a:solidFill>
                  <a:srgbClr val="0093D3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KIC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InnoEnergy’s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strategic objective is to become the leading engine of innovation in the field of sustainable energy. </a:t>
            </a:r>
          </a:p>
          <a:p>
            <a:pPr algn="just">
              <a:lnSpc>
                <a:spcPts val="2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Thematic Focus Area: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e</a:t>
            </a:r>
            <a:r>
              <a:rPr lang="en-GB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nergy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form chemical fuels, </a:t>
            </a:r>
            <a:r>
              <a:rPr lang="en-GB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renewables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clean coal technologies, sustainable nuclear and renewable energy convergence, intelligent, energy efficient buildings and cities and </a:t>
            </a:r>
            <a:r>
              <a:rPr lang="en-GB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european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smart electric grid and electric storage</a:t>
            </a: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ts val="2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Governance: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CEO - Diego Pavia, Chairman - Karl-Friedrich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Ziegahn</a:t>
            </a: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ts val="2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Partners</a:t>
            </a:r>
            <a:r>
              <a:rPr lang="en-US" sz="2000" dirty="0" smtClean="0">
                <a:solidFill>
                  <a:srgbClr val="00B0F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inc.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EnBW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Vattenfall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Karlsruhe Institute of Technology (KIT), Grenoble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Ecole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de Management, CEA, EDF, VITO, ESADE, Gas Natural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Fenosa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, TNE, K.U. Leuven, ABB, KTH, AGH University of Technology, Central Mining Institute,…</a:t>
            </a:r>
            <a:endParaRPr lang="en-US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620688"/>
            <a:ext cx="9066212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InnoEnergy</a:t>
            </a:r>
            <a:endParaRPr lang="en-GB" sz="40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144000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hu-HU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award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5445224"/>
            <a:ext cx="1656184" cy="8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480" y="1844824"/>
            <a:ext cx="9289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With a focused portfolio of activities, KIC InnoEnergy looks for market impact: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</a:rPr>
              <a:t>Master of Sciences, PhD Schools or life long learning</a:t>
            </a:r>
            <a:r>
              <a:rPr lang="en-US" sz="1600" dirty="0" smtClean="0">
                <a:solidFill>
                  <a:srgbClr val="000099"/>
                </a:solidFill>
              </a:rPr>
              <a:t> tailored to the market needs. With a specialization in at least one of the thematic topics, hands on for 4 months experience in industry, tuition in entrepreneurship and new management skills, finalizing with a guided business case on a real industrial need, from its design to launching its execution.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</a:rPr>
              <a:t> Dedicated Research, Development &amp; Innovation</a:t>
            </a:r>
            <a:r>
              <a:rPr lang="en-US" sz="1600" dirty="0" smtClean="0">
                <a:solidFill>
                  <a:srgbClr val="000099"/>
                </a:solidFill>
              </a:rPr>
              <a:t> teams compiled from the key technicians of our top rank shareholders better fit to solve the singular energy requirements with disruptive market impact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Business Creation Services or the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</a:rPr>
              <a:t>KIC InnoEnergy Highway</a:t>
            </a:r>
            <a:r>
              <a:rPr lang="en-US" sz="1600" dirty="0" smtClean="0">
                <a:solidFill>
                  <a:srgbClr val="000099"/>
                </a:solidFill>
              </a:rPr>
              <a:t>, with which we transform an idea into a business or help to create the workflow of “innovation to business” in existing institutions</a:t>
            </a:r>
            <a:endParaRPr lang="en-US" sz="1600" dirty="0">
              <a:solidFill>
                <a:srgbClr val="000099"/>
              </a:solidFill>
            </a:endParaRPr>
          </a:p>
        </p:txBody>
      </p:sp>
      <p:pic>
        <p:nvPicPr>
          <p:cNvPr id="11" name="Picture 10" descr="logo_no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576" y="5229200"/>
            <a:ext cx="2628900" cy="647700"/>
          </a:xfrm>
          <a:prstGeom prst="rect">
            <a:avLst/>
          </a:prstGeom>
        </p:spPr>
      </p:pic>
      <p:pic>
        <p:nvPicPr>
          <p:cNvPr id="12" name="Picture 11" descr="KIC InnoEnergy.jpg"/>
          <p:cNvPicPr>
            <a:picLocks noChangeAspect="1"/>
          </p:cNvPicPr>
          <p:nvPr/>
        </p:nvPicPr>
        <p:blipFill>
          <a:blip r:embed="rId5" cstate="print"/>
          <a:srcRect b="16400"/>
          <a:stretch>
            <a:fillRect/>
          </a:stretch>
        </p:blipFill>
        <p:spPr>
          <a:xfrm>
            <a:off x="4304928" y="5044004"/>
            <a:ext cx="2592288" cy="162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921552" cy="1152128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ABOUT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DISCOVERY, INVENTION, TRANSLATION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&amp;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INNOVATION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8504" y="1844824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0512" y="3717032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25008" y="1844824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25008" y="3717032"/>
            <a:ext cx="43204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0512" y="1916832"/>
            <a:ext cx="864096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rgbClr val="00B1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sz="8000" b="1" i="0" dirty="0" smtClean="0">
                <a:solidFill>
                  <a:srgbClr val="ABDB7F"/>
                </a:solidFill>
              </a:rPr>
              <a:t>1</a:t>
            </a:r>
            <a:endParaRPr lang="en-US" sz="8000" b="1" i="0" dirty="0">
              <a:solidFill>
                <a:srgbClr val="ABDB7F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69024" y="1916832"/>
            <a:ext cx="936104" cy="11521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rgbClr val="00B1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sz="8000" b="1" i="0" dirty="0" smtClean="0">
                <a:solidFill>
                  <a:srgbClr val="ABDB7F"/>
                </a:solidFill>
              </a:rPr>
              <a:t>2</a:t>
            </a:r>
            <a:endParaRPr lang="en-US" sz="8000" b="1" i="0" dirty="0">
              <a:solidFill>
                <a:srgbClr val="ABDB7F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0512" y="3717032"/>
            <a:ext cx="864096" cy="12241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rgbClr val="00B1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sz="8000" b="1" i="0" dirty="0" smtClean="0">
                <a:solidFill>
                  <a:srgbClr val="ABDB7F"/>
                </a:solidFill>
              </a:rPr>
              <a:t>3</a:t>
            </a:r>
            <a:endParaRPr lang="en-US" sz="8000" b="1" i="0" dirty="0">
              <a:solidFill>
                <a:srgbClr val="ABDB7F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169024" y="3789040"/>
            <a:ext cx="1008112" cy="12241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rgbClr val="00B1FF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r>
              <a:rPr lang="en-US" sz="8000" b="1" i="0" dirty="0" smtClean="0">
                <a:solidFill>
                  <a:srgbClr val="ABDB7F"/>
                </a:solidFill>
              </a:rPr>
              <a:t>4</a:t>
            </a:r>
            <a:endParaRPr lang="en-US" sz="8000" b="1" i="0" dirty="0">
              <a:solidFill>
                <a:srgbClr val="ABDB7F"/>
              </a:solidFill>
            </a:endParaRPr>
          </a:p>
        </p:txBody>
      </p:sp>
      <p:sp>
        <p:nvSpPr>
          <p:cNvPr id="28" name="Content Placeholder 7"/>
          <p:cNvSpPr>
            <a:spLocks noGrp="1"/>
          </p:cNvSpPr>
          <p:nvPr>
            <p:ph idx="1"/>
          </p:nvPr>
        </p:nvSpPr>
        <p:spPr>
          <a:xfrm>
            <a:off x="1568624" y="2132856"/>
            <a:ext cx="2592288" cy="1224136"/>
          </a:xfrm>
        </p:spPr>
        <p:txBody>
          <a:bodyPr/>
          <a:lstStyle/>
          <a:p>
            <a:pPr marL="0" lvl="1" indent="0">
              <a:lnSpc>
                <a:spcPct val="90000"/>
              </a:lnSpc>
              <a:buNone/>
            </a:pPr>
            <a:r>
              <a:rPr lang="en-US" sz="1800" b="1" dirty="0" smtClean="0">
                <a:cs typeface="Tahoma"/>
              </a:rPr>
              <a:t>Discovery: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1800" dirty="0" smtClean="0">
                <a:cs typeface="Tahoma"/>
              </a:rPr>
              <a:t>Finding out something not yet known</a:t>
            </a:r>
            <a:endParaRPr lang="en-US" sz="1800" dirty="0">
              <a:cs typeface="Tahoma"/>
            </a:endParaRPr>
          </a:p>
        </p:txBody>
      </p:sp>
      <p:sp>
        <p:nvSpPr>
          <p:cNvPr id="29" name="Content Placeholder 8"/>
          <p:cNvSpPr txBox="1">
            <a:spLocks/>
          </p:cNvSpPr>
          <p:nvPr/>
        </p:nvSpPr>
        <p:spPr>
          <a:xfrm>
            <a:off x="6465168" y="2060848"/>
            <a:ext cx="3240360" cy="12961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cap="all" baseline="0">
                <a:solidFill>
                  <a:srgbClr val="000099"/>
                </a:solidFill>
                <a:latin typeface="Tahoma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algn="l">
              <a:lnSpc>
                <a:spcPct val="90000"/>
              </a:lnSpc>
            </a:pPr>
            <a:r>
              <a:rPr lang="en-US" sz="1800" b="1" dirty="0" smtClean="0">
                <a:solidFill>
                  <a:srgbClr val="000099"/>
                </a:solidFill>
                <a:latin typeface="Tahoma"/>
                <a:cs typeface="Tahoma"/>
              </a:rPr>
              <a:t>Invention</a:t>
            </a:r>
            <a:r>
              <a:rPr lang="en-US" sz="1800" b="1" dirty="0">
                <a:solidFill>
                  <a:srgbClr val="000099"/>
                </a:solidFill>
                <a:latin typeface="Tahoma"/>
                <a:cs typeface="Tahoma"/>
              </a:rPr>
              <a:t>:  </a:t>
            </a:r>
          </a:p>
          <a:p>
            <a:pPr marL="0" lvl="1" algn="l">
              <a:lnSpc>
                <a:spcPct val="90000"/>
              </a:lnSpc>
            </a:pPr>
            <a:r>
              <a:rPr lang="en-US" sz="1800" dirty="0">
                <a:solidFill>
                  <a:srgbClr val="000099"/>
                </a:solidFill>
                <a:latin typeface="Tahoma"/>
                <a:cs typeface="Tahoma"/>
              </a:rPr>
              <a:t>creating or </a:t>
            </a:r>
            <a: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  <a:t>designing something </a:t>
            </a:r>
            <a:r>
              <a:rPr lang="en-US" sz="1800" dirty="0">
                <a:solidFill>
                  <a:srgbClr val="000099"/>
                </a:solidFill>
                <a:latin typeface="Tahoma"/>
                <a:cs typeface="Tahoma"/>
              </a:rPr>
              <a:t>not </a:t>
            </a:r>
            <a: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  <a:t>existing </a:t>
            </a:r>
            <a:b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</a:br>
            <a: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  <a:t>before</a:t>
            </a:r>
            <a:b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</a:br>
            <a:endParaRPr lang="en-US" sz="18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30" name="Content Placeholder 9"/>
          <p:cNvSpPr txBox="1">
            <a:spLocks/>
          </p:cNvSpPr>
          <p:nvPr/>
        </p:nvSpPr>
        <p:spPr>
          <a:xfrm>
            <a:off x="1568624" y="3933056"/>
            <a:ext cx="3312368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Tahoma"/>
                <a:cs typeface="Tahoma"/>
              </a:rPr>
              <a:t>Translation: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Tahoma"/>
                <a:cs typeface="Tahoma"/>
              </a:rPr>
              <a:t>processing discoveries and/or invention into innovation</a:t>
            </a:r>
          </a:p>
        </p:txBody>
      </p:sp>
      <p:sp>
        <p:nvSpPr>
          <p:cNvPr id="31" name="Content Placeholder 10"/>
          <p:cNvSpPr txBox="1">
            <a:spLocks/>
          </p:cNvSpPr>
          <p:nvPr/>
        </p:nvSpPr>
        <p:spPr>
          <a:xfrm>
            <a:off x="6105128" y="3861048"/>
            <a:ext cx="331236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Tahoma"/>
                <a:cs typeface="Tahoma"/>
              </a:rPr>
              <a:t>Innovation: 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Tahoma"/>
                <a:cs typeface="Tahoma"/>
              </a:rPr>
              <a:t>making changes with societal </a:t>
            </a:r>
            <a:r>
              <a:rPr lang="en-US" sz="1800" dirty="0" smtClean="0">
                <a:solidFill>
                  <a:srgbClr val="000099"/>
                </a:solidFill>
                <a:latin typeface="Tahoma"/>
                <a:cs typeface="Tahoma"/>
              </a:rPr>
              <a:t>impact </a:t>
            </a:r>
            <a:r>
              <a:rPr lang="en-US" sz="1800" dirty="0">
                <a:solidFill>
                  <a:srgbClr val="000099"/>
                </a:solidFill>
                <a:latin typeface="Tahoma"/>
                <a:cs typeface="Tahoma"/>
              </a:rPr>
              <a:t>based on discoveries and/or invention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0512" y="5085184"/>
            <a:ext cx="8640960" cy="1584176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787400" eaLnBrk="0" hangingPunct="0">
              <a:lnSpc>
                <a:spcPct val="93000"/>
              </a:lnSpc>
              <a:spcBef>
                <a:spcPct val="25000"/>
              </a:spcBef>
            </a:pPr>
            <a:endParaRPr lang="en-US" sz="100" b="1" dirty="0" smtClean="0">
              <a:solidFill>
                <a:srgbClr val="FFFFFF"/>
              </a:solidFill>
              <a:cs typeface="Tahoma" pitchFamily="34" charset="0"/>
            </a:endParaRPr>
          </a:p>
          <a:p>
            <a:pPr algn="ctr" defTabSz="787400" eaLnBrk="0" hangingPunct="0">
              <a:lnSpc>
                <a:spcPct val="93000"/>
              </a:lnSpc>
              <a:spcBef>
                <a:spcPct val="25000"/>
              </a:spcBef>
            </a:pPr>
            <a:r>
              <a:rPr lang="en-US" sz="2200" b="1" dirty="0" smtClean="0">
                <a:solidFill>
                  <a:srgbClr val="FFFFFF"/>
                </a:solidFill>
                <a:cs typeface="Tahoma" pitchFamily="34" charset="0"/>
              </a:rPr>
              <a:t>Excellent science &amp; research are necessary yet not sufficient ingredients for innovation</a:t>
            </a:r>
            <a:endParaRPr lang="en-US" sz="2200" b="1" dirty="0">
              <a:solidFill>
                <a:srgbClr val="FFFFFF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797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704528" y="692696"/>
            <a:ext cx="8712968" cy="7829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KICs - SOME EARLY ACHIEVEMENTS</a:t>
            </a:r>
            <a:endParaRPr lang="en-GB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231775" y="1783358"/>
            <a:ext cx="9329737" cy="41659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Climate-KIC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a result of a business plan competition, two Climate KIC projects have been awarded seed funding. One group,  </a:t>
            </a:r>
          </a:p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kern="12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DeCo</a:t>
            </a: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 won the </a:t>
            </a:r>
            <a:r>
              <a:rPr lang="en-US" sz="20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 SEED Award 2010 </a:t>
            </a:r>
          </a:p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 a business plan competition</a:t>
            </a:r>
            <a:endParaRPr lang="en-US" sz="2000" b="1" kern="12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EIT ICT Labs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InterneT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ThiNGs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(FITTING) project has received </a:t>
            </a: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€ 5.8 million funding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the French national research agency (ANR) to develop new internet technology</a:t>
            </a:r>
          </a:p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InnoEnergy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Its </a:t>
            </a:r>
            <a:r>
              <a:rPr lang="en-US" sz="20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postgraduate degree </a:t>
            </a:r>
            <a:r>
              <a:rPr lang="en-US" sz="2000" b="1" kern="12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r>
              <a:rPr lang="en-US" sz="20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are hugely popular</a:t>
            </a: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already in their first year: 850 students applied for </a:t>
            </a:r>
          </a:p>
          <a:p>
            <a:pPr marL="360363" indent="-360363" algn="just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200 available places </a:t>
            </a:r>
          </a:p>
        </p:txBody>
      </p:sp>
      <p:pic>
        <p:nvPicPr>
          <p:cNvPr id="16" name="Picture 15" descr="Photo_SeedAward2010.jpg"/>
          <p:cNvPicPr/>
          <p:nvPr/>
        </p:nvPicPr>
        <p:blipFill>
          <a:blip r:embed="rId3" cstate="print"/>
          <a:srcRect l="7038" t="17074" r="7139"/>
          <a:stretch>
            <a:fillRect/>
          </a:stretch>
        </p:blipFill>
        <p:spPr>
          <a:xfrm>
            <a:off x="7489031" y="2359422"/>
            <a:ext cx="1656184" cy="129614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el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93610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10000"/>
              </a:lnSpc>
            </a:pPr>
            <a:r>
              <a:rPr lang="en-US" sz="3600" b="1" baseline="0" dirty="0" smtClean="0"/>
              <a:t>KICs’</a:t>
            </a:r>
            <a:r>
              <a:rPr lang="en-US" sz="3600" b="1" dirty="0" smtClean="0"/>
              <a:t> A</a:t>
            </a:r>
            <a:r>
              <a:rPr lang="en-US" sz="3600" b="1" baseline="0" dirty="0" smtClean="0"/>
              <a:t>chievements</a:t>
            </a:r>
            <a:br>
              <a:rPr lang="en-US" sz="3600" b="1" baseline="0" dirty="0" smtClean="0"/>
            </a:br>
            <a:r>
              <a:rPr lang="en-US" sz="2800" dirty="0" smtClean="0"/>
              <a:t>From 2010 to end of 2012 </a:t>
            </a:r>
            <a:r>
              <a:rPr lang="en-US" sz="2000" i="1" dirty="0" smtClean="0"/>
              <a:t>(foreseen)</a:t>
            </a:r>
            <a:endParaRPr lang="en-GB" sz="2000" i="1" dirty="0" smtClean="0">
              <a:solidFill>
                <a:srgbClr val="92D050"/>
              </a:solidFill>
            </a:endParaRPr>
          </a:p>
        </p:txBody>
      </p:sp>
      <p:sp>
        <p:nvSpPr>
          <p:cNvPr id="10649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16496" y="1762918"/>
            <a:ext cx="9433048" cy="4114354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355600" indent="-3556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tabLst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Education </a:t>
            </a:r>
            <a:r>
              <a:rPr lang="en-US" sz="2400" dirty="0" err="1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Programmes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 (</a:t>
            </a:r>
            <a:r>
              <a:rPr lang="en-US" sz="2400" dirty="0" err="1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MSc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 / PhD) = </a:t>
            </a:r>
            <a:r>
              <a:rPr lang="en-US" dirty="0" smtClean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20</a:t>
            </a:r>
            <a:endParaRPr lang="en-US" sz="2400" dirty="0" smtClean="0">
              <a:solidFill>
                <a:srgbClr val="FF00FF"/>
              </a:solidFill>
              <a:latin typeface="Tahoma"/>
              <a:ea typeface="Tahoma" pitchFamily="34" charset="0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S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tudents = </a:t>
            </a:r>
            <a:r>
              <a:rPr lang="hu-HU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10</a:t>
            </a:r>
            <a:r>
              <a:rPr lang="en-US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70</a:t>
            </a:r>
            <a:endParaRPr lang="hu-HU" dirty="0">
              <a:solidFill>
                <a:srgbClr val="FF00FF"/>
              </a:solidFill>
              <a:latin typeface="Tahoma"/>
              <a:ea typeface="Tahoma" pitchFamily="34" charset="0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I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nnovation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P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rojects = </a:t>
            </a:r>
            <a:r>
              <a:rPr lang="hu-HU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100</a:t>
            </a: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S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tart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-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ups = </a:t>
            </a:r>
            <a:r>
              <a:rPr lang="en-US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27</a:t>
            </a:r>
            <a:endParaRPr lang="hu-HU" dirty="0">
              <a:solidFill>
                <a:srgbClr val="FF00FF"/>
              </a:solidFill>
              <a:latin typeface="Tahoma"/>
              <a:ea typeface="Tahoma" pitchFamily="34" charset="0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P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roducts/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S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ervices = </a:t>
            </a:r>
            <a:r>
              <a:rPr lang="hu-HU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100</a:t>
            </a: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P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atents = </a:t>
            </a:r>
            <a:r>
              <a:rPr lang="hu-HU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35</a:t>
            </a:r>
          </a:p>
          <a:p>
            <a:pPr>
              <a:lnSpc>
                <a:spcPct val="110000"/>
              </a:lnSpc>
            </a:pP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No of </a:t>
            </a:r>
            <a:r>
              <a:rPr lang="en-US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P</a:t>
            </a:r>
            <a:r>
              <a:rPr lang="hu-HU" sz="2400" dirty="0" smtClean="0">
                <a:solidFill>
                  <a:srgbClr val="000099"/>
                </a:solidFill>
                <a:latin typeface="Tahoma"/>
                <a:ea typeface="Tahoma" pitchFamily="34" charset="0"/>
                <a:cs typeface="Tahoma"/>
              </a:rPr>
              <a:t>ublications = </a:t>
            </a:r>
            <a:r>
              <a:rPr lang="en-US" dirty="0">
                <a:solidFill>
                  <a:srgbClr val="FF00FF"/>
                </a:solidFill>
                <a:latin typeface="Tahoma"/>
                <a:ea typeface="Tahoma" pitchFamily="34" charset="0"/>
                <a:cs typeface="Tahoma"/>
              </a:rPr>
              <a:t>86</a:t>
            </a:r>
            <a:endParaRPr lang="hu-HU" dirty="0">
              <a:solidFill>
                <a:srgbClr val="FF00FF"/>
              </a:solidFill>
              <a:latin typeface="Tahoma"/>
              <a:ea typeface="Tahoma" pitchFamily="34" charset="0"/>
              <a:cs typeface="Tahoma"/>
            </a:endParaRP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None/>
              <a:tabLst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 smtClean="0">
              <a:solidFill>
                <a:srgbClr val="000099"/>
              </a:solidFill>
              <a:latin typeface="Tahoma"/>
              <a:ea typeface="Tahoma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66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80" y="1832050"/>
            <a:ext cx="5943600" cy="804862"/>
          </a:xfrm>
        </p:spPr>
        <p:txBody>
          <a:bodyPr/>
          <a:lstStyle/>
          <a:p>
            <a:pPr marL="342900" lvl="0" indent="-342900" eaLnBrk="1" fontAlgn="auto" hangingPunct="1">
              <a:spcAft>
                <a:spcPts val="600"/>
              </a:spcAft>
              <a:defRPr/>
            </a:pPr>
            <a:r>
              <a:rPr lang="en-GB" sz="22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Climate-KIC</a:t>
            </a:r>
            <a:r>
              <a:rPr lang="en-GB" sz="22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Co-location centre</a:t>
            </a: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 (Regional Implementation and</a:t>
            </a: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Innovation Centre</a:t>
            </a:r>
            <a:r>
              <a:rPr lang="en-GB" sz="16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42900" lvl="0" indent="-342900" eaLnBrk="1" fontAlgn="auto" hangingPunct="1">
              <a:spcAft>
                <a:spcPts val="600"/>
              </a:spcAft>
              <a:defRPr/>
            </a:pPr>
            <a:r>
              <a:rPr lang="en-GB" sz="22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EIT ICT Labs</a:t>
            </a:r>
            <a:r>
              <a:rPr lang="en-GB" sz="22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Co-location centre</a:t>
            </a: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Associate Partner</a:t>
            </a:r>
          </a:p>
          <a:p>
            <a:pPr marL="342900" lvl="0" indent="-342900" eaLnBrk="1" fontAlgn="auto" hangingPunct="1">
              <a:spcAft>
                <a:spcPts val="600"/>
              </a:spcAft>
              <a:defRPr/>
            </a:pPr>
            <a:r>
              <a:rPr lang="en-GB" sz="2200" b="1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KIC </a:t>
            </a:r>
            <a:r>
              <a:rPr lang="en-GB" sz="2200" b="1" kern="12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InnoEnergy</a:t>
            </a:r>
            <a:endParaRPr lang="en-GB" sz="2200" b="1" kern="12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eaLnBrk="1" fontAlgn="auto" hangingPunct="1">
              <a:spcAft>
                <a:spcPts val="600"/>
              </a:spcAft>
              <a:defRPr/>
            </a:pPr>
            <a:r>
              <a:rPr lang="en-GB" sz="2000" kern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Co-location centre</a:t>
            </a:r>
          </a:p>
          <a:p>
            <a:endParaRPr lang="en-US" dirty="0"/>
          </a:p>
        </p:txBody>
      </p:sp>
      <p:pic>
        <p:nvPicPr>
          <p:cNvPr id="38" name="Picture 37" descr="EIT_SIA_europe_m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411"/>
          <a:stretch/>
        </p:blipFill>
        <p:spPr>
          <a:xfrm>
            <a:off x="3224808" y="908720"/>
            <a:ext cx="6006225" cy="5472608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 bwMode="auto">
          <a:xfrm>
            <a:off x="4953000" y="3573016"/>
            <a:ext cx="288032" cy="216024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5529064" y="3861048"/>
            <a:ext cx="288032" cy="216024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6010077" y="3573016"/>
            <a:ext cx="239067" cy="216024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5601072" y="4365104"/>
            <a:ext cx="239067" cy="216024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5001965" y="4149080"/>
            <a:ext cx="239067" cy="216024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4880992" y="3429000"/>
            <a:ext cx="167059" cy="216024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4448944" y="5445224"/>
            <a:ext cx="216024" cy="216024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6" name="Isosceles Triangle 45"/>
          <p:cNvSpPr/>
          <p:nvPr/>
        </p:nvSpPr>
        <p:spPr bwMode="auto">
          <a:xfrm>
            <a:off x="6897216" y="3861048"/>
            <a:ext cx="216024" cy="216024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5889104" y="3861048"/>
            <a:ext cx="216024" cy="216024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7041232" y="4365104"/>
            <a:ext cx="216024" cy="216024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5817096" y="4725144"/>
            <a:ext cx="239067" cy="204138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480" y="476672"/>
            <a:ext cx="8393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 smtClean="0">
                <a:solidFill>
                  <a:srgbClr val="23C5FF"/>
                </a:solidFill>
                <a:ea typeface="+mj-ea"/>
                <a:cs typeface="+mj-cs"/>
              </a:rPr>
              <a:t>KICs’ EUROPEAN IMPACT &amp; </a:t>
            </a:r>
          </a:p>
          <a:p>
            <a:pPr lvl="0">
              <a:defRPr/>
            </a:pPr>
            <a:r>
              <a:rPr lang="en-GB" sz="3200" b="1" dirty="0" smtClean="0">
                <a:solidFill>
                  <a:srgbClr val="23C5FF"/>
                </a:solidFill>
                <a:ea typeface="+mj-ea"/>
                <a:cs typeface="+mj-cs"/>
              </a:rPr>
              <a:t>GOOD PRACTICE</a:t>
            </a:r>
          </a:p>
        </p:txBody>
      </p:sp>
      <p:sp>
        <p:nvSpPr>
          <p:cNvPr id="22" name="Isosceles Triangle 21"/>
          <p:cNvSpPr/>
          <p:nvPr/>
        </p:nvSpPr>
        <p:spPr bwMode="auto">
          <a:xfrm>
            <a:off x="416496" y="2852936"/>
            <a:ext cx="288032" cy="288032"/>
          </a:xfrm>
          <a:prstGeom prst="triangle">
            <a:avLst/>
          </a:prstGeom>
          <a:solidFill>
            <a:srgbClr val="ABDB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>
            <a:off x="488504" y="2348880"/>
            <a:ext cx="288032" cy="288032"/>
          </a:xfrm>
          <a:prstGeom prst="triangl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>
            <a:off x="488504" y="4221088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>
            <a:off x="488504" y="4581128"/>
            <a:ext cx="236040" cy="226251"/>
          </a:xfrm>
          <a:prstGeom prst="triangle">
            <a:avLst/>
          </a:prstGeom>
          <a:solidFill>
            <a:srgbClr val="A86E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488504" y="5445224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5385048" y="3861048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5725072" y="4077072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5169024" y="4725144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4592960" y="5157192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6537176" y="2492897"/>
            <a:ext cx="236040" cy="216023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4860976" y="3573017"/>
            <a:ext cx="164032" cy="216023"/>
          </a:xfrm>
          <a:prstGeom prst="triangle">
            <a:avLst/>
          </a:prstGeom>
          <a:solidFill>
            <a:srgbClr val="A86E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753200" y="2492896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7257256" y="2276872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5241032" y="4149080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6177136" y="3573016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5385048" y="3717032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6825208" y="4437112"/>
            <a:ext cx="236040" cy="226251"/>
          </a:xfrm>
          <a:prstGeom prst="triangle">
            <a:avLst/>
          </a:prstGeom>
          <a:solidFill>
            <a:srgbClr val="A86E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6681192" y="3789040"/>
            <a:ext cx="236040" cy="226251"/>
          </a:xfrm>
          <a:prstGeom prst="triangle">
            <a:avLst/>
          </a:prstGeom>
          <a:solidFill>
            <a:srgbClr val="E3F2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6033120" y="4725144"/>
            <a:ext cx="216024" cy="216024"/>
          </a:xfrm>
          <a:prstGeom prst="triangl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1280592" y="701824"/>
            <a:ext cx="7473280" cy="7829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EIT DRIVING CROSS-KIC AGENDAS</a:t>
            </a:r>
            <a:r>
              <a:rPr lang="en-GB" sz="4000" b="1" dirty="0" smtClean="0">
                <a:solidFill>
                  <a:srgbClr val="72B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4000" b="1" dirty="0" smtClean="0">
                <a:solidFill>
                  <a:srgbClr val="72B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sz="4000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-231576" y="5517232"/>
            <a:ext cx="9436133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GB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4528" y="1700808"/>
            <a:ext cx="8424936" cy="4680520"/>
            <a:chOff x="704528" y="1700808"/>
            <a:chExt cx="8424936" cy="4680520"/>
          </a:xfrm>
        </p:grpSpPr>
        <p:sp>
          <p:nvSpPr>
            <p:cNvPr id="10" name="Rounded Rectangle 9"/>
            <p:cNvSpPr/>
            <p:nvPr/>
          </p:nvSpPr>
          <p:spPr bwMode="auto">
            <a:xfrm flipH="1">
              <a:off x="704528" y="1700808"/>
              <a:ext cx="3888432" cy="2664296"/>
            </a:xfrm>
            <a:prstGeom prst="roundRect">
              <a:avLst/>
            </a:prstGeom>
            <a:gradFill flip="none" rotWithShape="1"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 smtClean="0">
                  <a:solidFill>
                    <a:schemeClr val="bg1"/>
                  </a:solidFill>
                  <a:cs typeface="Lucida Sans Unicode" pitchFamily="34" charset="0"/>
                </a:rPr>
                <a:t>EDUCATION</a:t>
              </a:r>
            </a:p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400" b="1" dirty="0" smtClean="0">
                <a:solidFill>
                  <a:schemeClr val="bg1"/>
                </a:solidFill>
                <a:cs typeface="Lucida Sans Unicode" pitchFamily="34" charset="0"/>
              </a:endParaRPr>
            </a:p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Promoting excellent education for creativity, innovation and entrepreneurship by high quality EIT labelled degree programmes, fostering a vibrant EIT student &amp; alumni community.</a:t>
              </a:r>
              <a:endParaRPr lang="en-GB" sz="1800" dirty="0" smtClean="0">
                <a:solidFill>
                  <a:schemeClr val="bg1"/>
                </a:solidFill>
                <a:cs typeface="Lucida Sans Unicode" pitchFamily="34" charset="0"/>
              </a:endParaRPr>
            </a:p>
            <a:p>
              <a:pPr algn="ctr" eaLnBrk="0" hangingPunct="0"/>
              <a:endParaRPr lang="en-US" sz="1800" b="1" dirty="0" smtClean="0">
                <a:solidFill>
                  <a:schemeClr val="bg1"/>
                </a:solidFill>
                <a:latin typeface="Segoe Script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 flipH="1">
              <a:off x="5313040" y="1700808"/>
              <a:ext cx="3816424" cy="2664296"/>
            </a:xfrm>
            <a:prstGeom prst="roundRect">
              <a:avLst/>
            </a:prstGeom>
            <a:gradFill flip="none" rotWithShape="1"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1" dirty="0" smtClean="0">
                  <a:solidFill>
                    <a:schemeClr val="bg1"/>
                  </a:solidFill>
                </a:rPr>
                <a:t>ENTREPRENEURSHIP</a:t>
              </a:r>
            </a:p>
            <a:p>
              <a:pPr lvl="0" algn="ctr" eaLnBrk="0" hangingPunct="0"/>
              <a:endParaRPr lang="en-GB" sz="9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endParaRPr>
            </a:p>
            <a:p>
              <a:pPr lvl="0" algn="ctr" eaLnBrk="0" hangingPunct="0"/>
              <a:r>
                <a:rPr lang="en-US" sz="1800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Promoting a risk taking mindset and culture by creating more </a:t>
              </a:r>
              <a:r>
                <a:rPr lang="en-US" sz="1800" dirty="0" err="1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favourable</a:t>
              </a:r>
              <a:r>
                <a:rPr lang="en-US" sz="1800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 environments for passionate entrepreneurial talent and entrepreneurship driven innovation to flourish. </a:t>
              </a:r>
              <a:endParaRPr lang="en-US" sz="1800" b="1" dirty="0" smtClean="0">
                <a:solidFill>
                  <a:schemeClr val="bg1"/>
                </a:solidFill>
                <a:latin typeface="Segoe Script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 flipH="1">
              <a:off x="776536" y="4941168"/>
              <a:ext cx="8280920" cy="1440160"/>
            </a:xfrm>
            <a:prstGeom prst="roundRect">
              <a:avLst/>
            </a:prstGeom>
            <a:gradFill flip="none" rotWithShape="1"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0" hangingPunct="0"/>
              <a:r>
                <a:rPr lang="en-GB" b="1" dirty="0" smtClean="0">
                  <a:solidFill>
                    <a:schemeClr val="bg1"/>
                  </a:solidFill>
                </a:rPr>
                <a:t>WORLD-CLASS INNOVATION</a:t>
              </a:r>
            </a:p>
            <a:p>
              <a:pPr lvl="0" algn="ctr" eaLnBrk="0" hangingPunct="0"/>
              <a:endParaRPr lang="en-GB" sz="300" b="1" dirty="0" smtClean="0">
                <a:solidFill>
                  <a:schemeClr val="bg1"/>
                </a:solidFill>
              </a:endParaRPr>
            </a:p>
            <a:p>
              <a:pPr lvl="0" algn="ctr" eaLnBrk="0" hangingPunct="0"/>
              <a:r>
                <a:rPr lang="en-GB" sz="1800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Developing innovative ecosystems to create and grow world-class, breakthrough innovations by exploiting KIC synergies and complementarities at European level (cross-border).</a:t>
              </a:r>
            </a:p>
            <a:p>
              <a:pPr algn="ctr" eaLnBrk="0" hangingPunct="0"/>
              <a:endParaRPr lang="en-US" sz="1800" b="1" dirty="0" smtClean="0">
                <a:solidFill>
                  <a:schemeClr val="bg1"/>
                </a:solidFill>
                <a:latin typeface="Segoe Script" pitchFamily="34" charset="0"/>
                <a:ea typeface="Tahoma" pitchFamily="34" charset="0"/>
                <a:cs typeface="Tahoma" pitchFamily="34" charset="0"/>
              </a:endParaRPr>
            </a:p>
            <a:p>
              <a:pPr algn="ctr" eaLnBrk="0" hangingPunct="0"/>
              <a:endParaRPr lang="en-US" sz="1800" b="1" dirty="0" smtClean="0">
                <a:solidFill>
                  <a:schemeClr val="bg1"/>
                </a:solidFill>
                <a:latin typeface="Segoe Script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eft-Right Arrow 20"/>
            <p:cNvSpPr/>
            <p:nvPr/>
          </p:nvSpPr>
          <p:spPr bwMode="auto">
            <a:xfrm>
              <a:off x="4592960" y="2852936"/>
              <a:ext cx="720080" cy="504056"/>
            </a:xfrm>
            <a:prstGeom prst="leftRightArrow">
              <a:avLst/>
            </a:prstGeom>
            <a:gradFill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23" name="Left-Right Arrow 22"/>
            <p:cNvSpPr/>
            <p:nvPr/>
          </p:nvSpPr>
          <p:spPr bwMode="auto">
            <a:xfrm rot="6989399">
              <a:off x="6757650" y="4395580"/>
              <a:ext cx="720080" cy="504056"/>
            </a:xfrm>
            <a:prstGeom prst="leftRightArrow">
              <a:avLst/>
            </a:prstGeom>
            <a:gradFill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p:sp>
        <p:nvSpPr>
          <p:cNvPr id="24" name="Left-Right Arrow 23"/>
          <p:cNvSpPr/>
          <p:nvPr/>
        </p:nvSpPr>
        <p:spPr bwMode="auto">
          <a:xfrm rot="3512549">
            <a:off x="2396716" y="4401108"/>
            <a:ext cx="720080" cy="504056"/>
          </a:xfrm>
          <a:prstGeom prst="leftRightArrow">
            <a:avLst/>
          </a:prstGeom>
          <a:gradFill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403" y="940281"/>
            <a:ext cx="9192286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272480" y="1844824"/>
            <a:ext cx="9367965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latin typeface="Myriad Pro" pitchFamily="34" charset="0"/>
              </a:rPr>
              <a:t>		  </a:t>
            </a: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3 KICs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were set-up (legal, governance, financial,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organisational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and 	  	 operational), are up and running and delivering in </a:t>
            </a: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record time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</a:pPr>
            <a:endParaRPr lang="en-US" sz="5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		  Until now, </a:t>
            </a: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over 200 KIC partners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; total investment exceeding </a:t>
            </a: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400 	  	  MEUR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(EIT contribution of 85 MEUR in 2010 and 2011) 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</a:pPr>
            <a:endParaRPr lang="en-US" sz="3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		  KICs are </a:t>
            </a:r>
            <a:r>
              <a:rPr lang="en-US" sz="20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unique entities 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in EU/global landscape with huge 	  	  	  potential to deliver results and innovation models</a:t>
            </a:r>
            <a:endParaRPr lang="en-US" sz="2000" b="1" dirty="0" smtClean="0">
              <a:solidFill>
                <a:srgbClr val="000099"/>
              </a:solidFill>
              <a:latin typeface="Myriad Pro" pitchFamily="34" charset="0"/>
            </a:endParaRPr>
          </a:p>
        </p:txBody>
      </p:sp>
      <p:sp>
        <p:nvSpPr>
          <p:cNvPr id="6" name="Rectangle 100"/>
          <p:cNvSpPr>
            <a:spLocks/>
          </p:cNvSpPr>
          <p:nvPr/>
        </p:nvSpPr>
        <p:spPr bwMode="auto">
          <a:xfrm>
            <a:off x="2144688" y="692696"/>
            <a:ext cx="604867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GB" sz="3000" b="1" dirty="0" smtClean="0">
                <a:solidFill>
                  <a:srgbClr val="23C5FF"/>
                </a:solidFill>
                <a:ea typeface="Tahoma" pitchFamily="34" charset="0"/>
                <a:cs typeface="Tahoma" pitchFamily="34" charset="0"/>
              </a:rPr>
              <a:t>CONCLUSIONS KIC MODEL</a:t>
            </a:r>
            <a:endParaRPr lang="de-DE" sz="3000" b="1" dirty="0">
              <a:solidFill>
                <a:srgbClr val="23C5FF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EIT_picto_red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060848"/>
            <a:ext cx="1208716" cy="463630"/>
          </a:xfrm>
          <a:prstGeom prst="rect">
            <a:avLst/>
          </a:prstGeom>
        </p:spPr>
      </p:pic>
      <p:pic>
        <p:nvPicPr>
          <p:cNvPr id="9" name="Picture 8" descr="EIT_picto_red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429000"/>
            <a:ext cx="1208716" cy="463630"/>
          </a:xfrm>
          <a:prstGeom prst="rect">
            <a:avLst/>
          </a:prstGeom>
        </p:spPr>
      </p:pic>
      <p:pic>
        <p:nvPicPr>
          <p:cNvPr id="17" name="Picture 16" descr="EIT_picto_red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97152"/>
            <a:ext cx="1208716" cy="46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4528" y="3933056"/>
            <a:ext cx="8064896" cy="2664296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The EIT STRATEGIC INNOVATION AGENDA </a:t>
            </a:r>
            <a:r>
              <a:rPr lang="en-US" sz="4000" b="1" dirty="0" smtClean="0">
                <a:solidFill>
                  <a:srgbClr val="000099"/>
                </a:solidFill>
              </a:rPr>
              <a:t>(2014 – 2020)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EIT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33320" y="5949280"/>
            <a:ext cx="1900403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20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 txBox="1">
            <a:spLocks/>
          </p:cNvSpPr>
          <p:nvPr/>
        </p:nvSpPr>
        <p:spPr>
          <a:xfrm>
            <a:off x="495300" y="692696"/>
            <a:ext cx="8915400" cy="648072"/>
          </a:xfrm>
          <a:prstGeom prst="rect">
            <a:avLst/>
          </a:prstGeom>
        </p:spPr>
        <p:txBody>
          <a:bodyPr vert="horz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3C5F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Horizon 2020 and the EIT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609184" y="1484784"/>
            <a:ext cx="3024336" cy="1512168"/>
            <a:chOff x="2792760" y="1912243"/>
            <a:chExt cx="4392488" cy="246052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792760" y="3284983"/>
              <a:ext cx="4392488" cy="10877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9EE3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47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EIT is an integral part of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Horizon 2020</a:t>
              </a:r>
            </a:p>
            <a:p>
              <a:pPr algn="ctr" eaLnBrk="0" hangingPunct="0"/>
              <a:r>
                <a:rPr lang="en-GB" sz="2200" b="1" dirty="0" smtClean="0">
                  <a:solidFill>
                    <a:srgbClr val="000099"/>
                  </a:solidFill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3" cstate="print"/>
            <a:srcRect l="70248" t="17353" r="7934" b="71405"/>
            <a:stretch>
              <a:fillRect/>
            </a:stretch>
          </p:blipFill>
          <p:spPr bwMode="auto">
            <a:xfrm>
              <a:off x="2797527" y="1912243"/>
              <a:ext cx="4387721" cy="137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44488" y="2276872"/>
            <a:ext cx="9304584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EIT contribution to H2020: </a:t>
            </a:r>
          </a:p>
          <a:p>
            <a:pPr marL="355600" lvl="0" indent="-355600" algn="just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		address societal challenges via the</a:t>
            </a:r>
          </a:p>
          <a:p>
            <a:pPr marL="355600" lvl="0" indent="-355600" algn="just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	 	integration of the knowledge triangle </a:t>
            </a:r>
          </a:p>
          <a:p>
            <a:pPr marL="355600" lvl="0" indent="-355600" algn="just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050" b="1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 marL="355600" lvl="0" indent="-355600" algn="just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EIT contribution to H2020 overall policy objectives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000" dirty="0" smtClean="0">
              <a:solidFill>
                <a:srgbClr val="000099"/>
              </a:solidFill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355600" lvl="0" indent="-355600" algn="just" defTabSz="45720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xfrm>
            <a:off x="560512" y="548680"/>
            <a:ext cx="8856787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 Innovation Agenda (SIA) </a:t>
            </a:r>
            <a:br>
              <a:rPr lang="en-US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its Priorities :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1736" y="3212976"/>
            <a:ext cx="4431264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1736" y="5085184"/>
            <a:ext cx="4431264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02256" y="3212976"/>
            <a:ext cx="4431264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02256" y="5085184"/>
            <a:ext cx="4431264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44475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665752" y="3266199"/>
            <a:ext cx="886253" cy="1314929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et-EE" kern="0" dirty="0" smtClean="0"/>
              <a:t>1</a:t>
            </a:r>
            <a:endParaRPr lang="en-US" kern="0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346272" y="3266199"/>
            <a:ext cx="886253" cy="1314929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et-EE" kern="0" dirty="0" smtClean="0"/>
              <a:t>2</a:t>
            </a:r>
            <a:endParaRPr lang="en-US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665752" y="5138407"/>
            <a:ext cx="886253" cy="1314929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et-EE" kern="0" dirty="0" smtClean="0"/>
              <a:t>3</a:t>
            </a:r>
            <a:endParaRPr lang="en-US" kern="0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346272" y="5138407"/>
            <a:ext cx="886253" cy="1314929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8000" b="1">
                <a:solidFill>
                  <a:srgbClr val="ABDB7F"/>
                </a:solidFill>
                <a:latin typeface="Tahoma"/>
                <a:cs typeface="Tahoma"/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et-EE" kern="0" dirty="0" smtClean="0"/>
              <a:t>4</a:t>
            </a:r>
            <a:endParaRPr lang="en-US" kern="0" dirty="0"/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1745872" y="3156622"/>
            <a:ext cx="2880320" cy="1064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b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Investing in KICs: Consolidation of the existing 3 KICs</a:t>
            </a:r>
            <a:endParaRPr lang="et-EE" kern="0" dirty="0" smtClean="0"/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6426392" y="3156623"/>
            <a:ext cx="2880320" cy="14245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marL="355600" indent="-3556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Investing in KICs:</a:t>
            </a:r>
          </a:p>
          <a:p>
            <a:pPr marL="355600" indent="-355600" defTabSz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Creating new KICs (2014 to 2020)</a:t>
            </a:r>
            <a:endParaRPr lang="en-US" dirty="0" smtClean="0"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1745872" y="5100839"/>
            <a:ext cx="2880320" cy="1064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b="1" kern="0" dirty="0" smtClean="0"/>
              <a:t>Enhance EIT impact via knowledge sharing 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426392" y="5157192"/>
            <a:ext cx="2880320" cy="1064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0099"/>
                </a:solidFill>
                <a:latin typeface="Tahoma"/>
                <a:cs typeface="Tahoma"/>
              </a:defRPr>
            </a:lvl1pPr>
            <a:lvl2pPr>
              <a:defRPr sz="2000">
                <a:solidFill>
                  <a:srgbClr val="000099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9"/>
                </a:solidFill>
                <a:latin typeface="Tahoma"/>
                <a:cs typeface="Tahoma"/>
              </a:defRPr>
            </a:lvl3pPr>
            <a:lvl4pPr>
              <a:defRPr sz="2000">
                <a:solidFill>
                  <a:srgbClr val="000099"/>
                </a:solidFill>
                <a:latin typeface="Tahoma"/>
                <a:cs typeface="Tahoma"/>
              </a:defRPr>
            </a:lvl4pPr>
            <a:lvl5pPr>
              <a:defRPr sz="2000">
                <a:solidFill>
                  <a:srgbClr val="000099"/>
                </a:solidFill>
                <a:latin typeface="Tahoma"/>
                <a:cs typeface="Tahoma"/>
              </a:defRPr>
            </a:lvl5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t-EE" b="1" kern="0" dirty="0" smtClean="0"/>
              <a:t>Enhance EIT impact via simplification &amp; monitoring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576" y="1772816"/>
            <a:ext cx="954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The European Commission presented a proposal for the EIT SIA and the amended EIT </a:t>
            </a: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Regulation the European Parliament and Council on 30 </a:t>
            </a: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November 2011</a:t>
            </a:r>
            <a:endParaRPr lang="en-GB" sz="2400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 txBox="1">
            <a:spLocks/>
          </p:cNvSpPr>
          <p:nvPr/>
        </p:nvSpPr>
        <p:spPr>
          <a:xfrm>
            <a:off x="495300" y="692696"/>
            <a:ext cx="8915400" cy="648072"/>
          </a:xfrm>
          <a:prstGeom prst="rect">
            <a:avLst/>
          </a:prstGeom>
        </p:spPr>
        <p:txBody>
          <a:bodyPr vert="horz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23C5FF"/>
                </a:solidFill>
                <a:latin typeface="Tahoma"/>
                <a:cs typeface="Tahoma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3C5F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Investing in the KICs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2480" y="1966329"/>
            <a:ext cx="9433048" cy="391094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Proposed themes for future KICs</a:t>
            </a: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:  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2014:</a:t>
            </a: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food4future, raw materials, healthy living&amp; 	 	     active ageing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2018: added value manufacturing, smart secure societies</a:t>
            </a:r>
            <a:r>
              <a:rPr lang="en-US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urban mobility  </a:t>
            </a:r>
          </a:p>
          <a:p>
            <a:pPr marL="355600" lvl="0" indent="-355600" algn="just" defTabSz="457200">
              <a:lnSpc>
                <a:spcPts val="3000"/>
              </a:lnSpc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Proposed Budget</a:t>
            </a: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:</a:t>
            </a:r>
          </a:p>
          <a:p>
            <a:pPr marL="355600" lvl="0" indent="-355600" algn="just" defTabSz="457200">
              <a:spcBef>
                <a:spcPts val="3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H2020 financial contribution to the EIT: 3.18 billion € for 2014-2020. </a:t>
            </a:r>
            <a:r>
              <a:rPr lang="en-US" sz="22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/>
          <a:lstStyle/>
          <a:p>
            <a:r>
              <a:rPr lang="en-GB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EIT’s ROLE IN THE </a:t>
            </a:r>
            <a:br>
              <a:rPr lang="en-GB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30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EUROPEAN INNOVATION LANDSCAPE</a:t>
            </a:r>
            <a:endParaRPr lang="en-GB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784648" y="1628800"/>
            <a:ext cx="6264696" cy="4896544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EIT will play a distinctive role within Horizon 2020 while maintaining a strong link with the European Higher Education Area (EHEA)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04528" y="620688"/>
            <a:ext cx="8496944" cy="7386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defTabSz="896938"/>
            <a:r>
              <a:rPr lang="fr-BE" sz="2400" b="1" dirty="0" smtClean="0">
                <a:solidFill>
                  <a:srgbClr val="23C5FF"/>
                </a:solidFill>
                <a:latin typeface="Tahoma"/>
                <a:cs typeface="Tahoma"/>
              </a:rPr>
              <a:t>AGE DISTRIBUTION OF COMPANIES’ CONTRIBUTION TO INNOVATION: EUROPE V. US AND OTHERS</a:t>
            </a:r>
            <a:endParaRPr lang="de-DE" sz="2400" b="1" dirty="0">
              <a:solidFill>
                <a:srgbClr val="23C5FF"/>
              </a:solidFill>
              <a:latin typeface="Tahoma"/>
              <a:cs typeface="Tahoma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856656" y="1628800"/>
            <a:ext cx="7589838" cy="4972050"/>
            <a:chOff x="1332" y="910"/>
            <a:chExt cx="4781" cy="313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1515" t="12978" r="33556" b="17375"/>
            <a:stretch>
              <a:fillRect/>
            </a:stretch>
          </p:blipFill>
          <p:spPr bwMode="auto">
            <a:xfrm>
              <a:off x="1332" y="910"/>
              <a:ext cx="3686" cy="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999" y="2517"/>
              <a:ext cx="807" cy="907"/>
            </a:xfrm>
            <a:prstGeom prst="ellipse">
              <a:avLst/>
            </a:prstGeom>
            <a:noFill/>
            <a:ln w="476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>
                <a:latin typeface="Arial" charset="0"/>
              </a:endParaRPr>
            </a:p>
          </p:txBody>
        </p:sp>
        <p:cxnSp>
          <p:nvCxnSpPr>
            <p:cNvPr id="10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4122" y="1699"/>
              <a:ext cx="1155" cy="977"/>
            </a:xfrm>
            <a:prstGeom prst="straightConnector1">
              <a:avLst/>
            </a:prstGeom>
            <a:noFill/>
            <a:ln w="31750" algn="ctr">
              <a:solidFill>
                <a:srgbClr val="72B633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4166" y="2113"/>
              <a:ext cx="1196" cy="849"/>
            </a:xfrm>
            <a:prstGeom prst="straightConnector1">
              <a:avLst/>
            </a:prstGeom>
            <a:noFill/>
            <a:ln w="31750" algn="ctr">
              <a:solidFill>
                <a:srgbClr val="72B633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5145" y="1446"/>
              <a:ext cx="96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rgbClr val="000099"/>
                  </a:solidFill>
                </a:rPr>
                <a:t>US: approx. </a:t>
              </a:r>
              <a:r>
                <a:rPr lang="en-GB" sz="2000" b="1" dirty="0">
                  <a:solidFill>
                    <a:srgbClr val="000099"/>
                  </a:solidFill>
                </a:rPr>
                <a:t>21%</a:t>
              </a:r>
            </a:p>
            <a:p>
              <a:r>
                <a:rPr lang="en-GB" sz="2000" dirty="0">
                  <a:solidFill>
                    <a:srgbClr val="000099"/>
                  </a:solidFill>
                </a:rPr>
                <a:t>EU: approx. </a:t>
              </a:r>
              <a:r>
                <a:rPr lang="en-GB" sz="2000" b="1" dirty="0">
                  <a:solidFill>
                    <a:srgbClr val="000099"/>
                  </a:solidFill>
                </a:rPr>
                <a:t>2% </a:t>
              </a:r>
            </a:p>
          </p:txBody>
        </p:sp>
      </p:grp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272480" y="5661248"/>
            <a:ext cx="15367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b="1" dirty="0" err="1" smtClean="0">
                <a:solidFill>
                  <a:srgbClr val="000099"/>
                </a:solidFill>
              </a:rPr>
              <a:t>Bruegel</a:t>
            </a:r>
            <a:r>
              <a:rPr lang="en-GB" sz="1100" b="1" dirty="0" smtClean="0">
                <a:solidFill>
                  <a:srgbClr val="000099"/>
                </a:solidFill>
              </a:rPr>
              <a:t> </a:t>
            </a:r>
            <a:r>
              <a:rPr lang="en-GB" sz="1100" dirty="0" smtClean="0">
                <a:solidFill>
                  <a:srgbClr val="000099"/>
                </a:solidFill>
              </a:rPr>
              <a:t>policy brief 2009 </a:t>
            </a:r>
            <a:r>
              <a:rPr lang="en-GB" sz="1100" dirty="0" err="1" smtClean="0">
                <a:solidFill>
                  <a:srgbClr val="000099"/>
                </a:solidFill>
              </a:rPr>
              <a:t>Reinhilde</a:t>
            </a:r>
            <a:r>
              <a:rPr lang="en-GB" sz="1100" dirty="0" smtClean="0">
                <a:solidFill>
                  <a:srgbClr val="000099"/>
                </a:solidFill>
              </a:rPr>
              <a:t> </a:t>
            </a:r>
            <a:r>
              <a:rPr lang="en-GB" sz="1100" dirty="0" err="1" smtClean="0">
                <a:solidFill>
                  <a:srgbClr val="000099"/>
                </a:solidFill>
              </a:rPr>
              <a:t>Veugelers</a:t>
            </a:r>
            <a:r>
              <a:rPr lang="en-GB" sz="1100" b="1" dirty="0" smtClean="0">
                <a:solidFill>
                  <a:srgbClr val="000099"/>
                </a:solidFill>
              </a:rPr>
              <a:t> </a:t>
            </a:r>
            <a:endParaRPr lang="en-GB" sz="11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33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936104"/>
          </a:xfrm>
        </p:spPr>
        <p:txBody>
          <a:bodyPr/>
          <a:lstStyle/>
          <a:p>
            <a:r>
              <a:rPr lang="en-GB" b="1" dirty="0" smtClean="0"/>
              <a:t>EIT Conference: </a:t>
            </a:r>
            <a:br>
              <a:rPr lang="en-GB" b="1" dirty="0" smtClean="0"/>
            </a:br>
            <a:r>
              <a:rPr lang="en-GB" b="1" dirty="0" smtClean="0"/>
              <a:t>Good Practices and Learning</a:t>
            </a:r>
            <a:endParaRPr lang="en-GB" b="1" dirty="0"/>
          </a:p>
        </p:txBody>
      </p:sp>
      <p:pic>
        <p:nvPicPr>
          <p:cNvPr id="5" name="Picture 4" descr="Flyer_Copenhagen_no_bo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2420888"/>
            <a:ext cx="2952328" cy="371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6856" y="2420888"/>
            <a:ext cx="5688632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000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Date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: 25 &amp; 26 June</a:t>
            </a:r>
          </a:p>
          <a:p>
            <a:pPr algn="l"/>
            <a:r>
              <a:rPr lang="en-GB" sz="2000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Venue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: Copenhagen Business School</a:t>
            </a:r>
          </a:p>
          <a:p>
            <a:endParaRPr lang="en-GB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GB" sz="2000" u="sng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Aim</a:t>
            </a:r>
            <a:r>
              <a:rPr lang="en-GB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share practical experiences at all three levels of the EIT : the Institute, the KICs and their co-location </a:t>
            </a:r>
            <a:r>
              <a:rPr lang="en-US" sz="2000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centres</a:t>
            </a: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;</a:t>
            </a:r>
          </a:p>
          <a:p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showcase concrete manner the achievements and lessons learnt </a:t>
            </a:r>
            <a:r>
              <a:rPr lang="en-US" sz="200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so far;</a:t>
            </a: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an EIT, outward-looking event.</a:t>
            </a:r>
            <a:endParaRPr lang="en-GB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0472" y="1830596"/>
            <a:ext cx="9505056" cy="446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99"/>
                </a:solidFill>
              </a:rPr>
              <a:t>Integrating the Knowledge Triangle: Lessons learnt by the EIT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IT_symbol_bigg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990" t="413" r="4999" b="-1386"/>
          <a:stretch/>
        </p:blipFill>
        <p:spPr>
          <a:xfrm rot="5400000">
            <a:off x="1524002" y="-1524002"/>
            <a:ext cx="6857997" cy="9906001"/>
          </a:xfrm>
          <a:prstGeom prst="rect">
            <a:avLst/>
          </a:prstGeom>
        </p:spPr>
      </p:pic>
      <p:pic>
        <p:nvPicPr>
          <p:cNvPr id="6" name="Picture 5" descr="EIT_symbol_bigg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9363" r="22198" b="10735"/>
          <a:stretch/>
        </p:blipFill>
        <p:spPr>
          <a:xfrm>
            <a:off x="2792760" y="0"/>
            <a:ext cx="711324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2480" y="5517232"/>
            <a:ext cx="9433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cs typeface="Tahoma" pitchFamily="34" charset="0"/>
              </a:rPr>
              <a:t>...</a:t>
            </a:r>
            <a:r>
              <a:rPr lang="en-US" b="1" dirty="0" smtClean="0">
                <a:solidFill>
                  <a:srgbClr val="00B0F0"/>
                </a:solidFill>
                <a:cs typeface="Tahoma" pitchFamily="34" charset="0"/>
              </a:rPr>
              <a:t> Research on the move! </a:t>
            </a:r>
            <a:r>
              <a:rPr lang="en-US" dirty="0" smtClean="0">
                <a:solidFill>
                  <a:srgbClr val="00B0F0"/>
                </a:solidFill>
                <a:cs typeface="Tahoma" pitchFamily="34" charset="0"/>
              </a:rPr>
              <a:t>… </a:t>
            </a:r>
          </a:p>
          <a:p>
            <a:r>
              <a:rPr lang="en-US" b="1" dirty="0" smtClean="0">
                <a:solidFill>
                  <a:srgbClr val="00B0F0"/>
                </a:solidFill>
                <a:cs typeface="Tahoma" pitchFamily="34" charset="0"/>
              </a:rPr>
              <a:t>                        … Innovation powered by EIT! </a:t>
            </a:r>
            <a:r>
              <a:rPr lang="en-US" dirty="0" smtClean="0">
                <a:solidFill>
                  <a:srgbClr val="00B0F0"/>
                </a:solidFill>
                <a:cs typeface="Tahoma" pitchFamily="34" charset="0"/>
              </a:rPr>
              <a:t>…</a:t>
            </a:r>
          </a:p>
          <a:p>
            <a:r>
              <a:rPr lang="en-US" b="1" dirty="0" smtClean="0">
                <a:solidFill>
                  <a:srgbClr val="00B0F0"/>
                </a:solidFill>
                <a:cs typeface="Tahoma" pitchFamily="34" charset="0"/>
              </a:rPr>
              <a:t>       … Entrepreneurs in the making! </a:t>
            </a:r>
            <a:r>
              <a:rPr lang="en-US" dirty="0" smtClean="0">
                <a:solidFill>
                  <a:srgbClr val="00B0F0"/>
                </a:solidFill>
                <a:cs typeface="Tahoma" pitchFamily="34" charset="0"/>
              </a:rPr>
              <a:t>…</a:t>
            </a:r>
            <a:endParaRPr lang="en-US" dirty="0">
              <a:solidFill>
                <a:srgbClr val="00B0F0"/>
              </a:solidFill>
              <a:cs typeface="Tahoma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8241" y="116632"/>
            <a:ext cx="8963271" cy="6101755"/>
            <a:chOff x="272536" y="31911"/>
            <a:chExt cx="8963271" cy="610175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76437">
              <a:off x="272536" y="357762"/>
              <a:ext cx="7672105" cy="5072127"/>
              <a:chOff x="522203" y="284563"/>
              <a:chExt cx="7957601" cy="526265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22203" y="2423089"/>
                <a:ext cx="1050515" cy="980045"/>
              </a:xfrm>
              <a:prstGeom prst="roundRect">
                <a:avLst/>
              </a:prstGeom>
              <a:solidFill>
                <a:srgbClr val="72B63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>
                  <a:defRPr/>
                </a:pPr>
                <a:r>
                  <a:rPr lang="en-US" sz="6000" dirty="0"/>
                  <a:t>L</a:t>
                </a:r>
                <a:endParaRPr lang="hu-HU" sz="6000" dirty="0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1736166" y="284563"/>
                <a:ext cx="6743638" cy="5262659"/>
                <a:chOff x="1736166" y="284563"/>
                <a:chExt cx="6743638" cy="5262659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308899" y="1334315"/>
                  <a:ext cx="1050515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E</a:t>
                  </a:r>
                  <a:endParaRPr lang="hu-HU" sz="6000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1736166" y="3495847"/>
                  <a:ext cx="1050515" cy="978397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A</a:t>
                  </a:r>
                  <a:endParaRPr lang="hu-HU" sz="6000" dirty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1737039" y="1353396"/>
                  <a:ext cx="1050515" cy="978397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L</a:t>
                  </a:r>
                  <a:endParaRPr lang="hu-HU" sz="6000" dirty="0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1736657" y="2422976"/>
                  <a:ext cx="1050515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E</a:t>
                  </a:r>
                  <a:endParaRPr lang="hu-HU" sz="6000" dirty="0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1737320" y="4567178"/>
                  <a:ext cx="1050515" cy="980044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D</a:t>
                  </a:r>
                  <a:endParaRPr lang="hu-HU" sz="6000" dirty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6309671" y="3476873"/>
                  <a:ext cx="1050515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R</a:t>
                  </a:r>
                  <a:endParaRPr lang="hu-HU" sz="6000" dirty="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6309182" y="4549745"/>
                  <a:ext cx="1050515" cy="978397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N</a:t>
                  </a:r>
                  <a:endParaRPr lang="hu-HU" sz="6000" dirty="0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6309588" y="284563"/>
                  <a:ext cx="1050515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L</a:t>
                  </a:r>
                  <a:endParaRPr lang="hu-HU" sz="6000" dirty="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2880137" y="2423191"/>
                  <a:ext cx="1050515" cy="980044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V</a:t>
                  </a:r>
                  <a:endParaRPr lang="hu-HU" sz="6000" dirty="0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308932" y="2423728"/>
                  <a:ext cx="1050515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A</a:t>
                  </a:r>
                  <a:endParaRPr lang="hu-HU" sz="6000" dirty="0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4021972" y="2423352"/>
                  <a:ext cx="1052161" cy="980045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E</a:t>
                  </a:r>
                  <a:endParaRPr lang="hu-HU" sz="6000" dirty="0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5165450" y="2423567"/>
                  <a:ext cx="1052162" cy="980044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R</a:t>
                  </a:r>
                  <a:endParaRPr lang="hu-HU" sz="6000" dirty="0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7429291" y="2458738"/>
                  <a:ext cx="1050513" cy="980044"/>
                </a:xfrm>
                <a:prstGeom prst="roundRect">
                  <a:avLst/>
                </a:prstGeom>
                <a:solidFill>
                  <a:srgbClr val="72B63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>
                    <a:defRPr/>
                  </a:pPr>
                  <a:r>
                    <a:rPr lang="en-US" sz="6000" dirty="0"/>
                    <a:t>G</a:t>
                  </a:r>
                  <a:endParaRPr lang="hu-HU" sz="6000" dirty="0"/>
                </a:p>
              </p:txBody>
            </p:sp>
          </p:grpSp>
        </p:grpSp>
        <p:sp>
          <p:nvSpPr>
            <p:cNvPr id="8" name="Rounded Rectangle 7"/>
            <p:cNvSpPr/>
            <p:nvPr/>
          </p:nvSpPr>
          <p:spPr bwMode="auto">
            <a:xfrm rot="21376437">
              <a:off x="7997825" y="2133600"/>
              <a:ext cx="1012825" cy="944563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sz="6000" dirty="0"/>
                <a:t>E</a:t>
              </a:r>
              <a:endParaRPr lang="hu-HU" sz="6000" dirty="0"/>
            </a:p>
          </p:txBody>
        </p:sp>
        <p:sp>
          <p:nvSpPr>
            <p:cNvPr id="43" name="Rounded Rectangle 42"/>
            <p:cNvSpPr/>
            <p:nvPr/>
          </p:nvSpPr>
          <p:spPr bwMode="auto">
            <a:xfrm rot="21376437">
              <a:off x="7934949" y="1084647"/>
              <a:ext cx="1012825" cy="944562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sz="6000" dirty="0" smtClean="0"/>
                <a:t>R</a:t>
              </a:r>
              <a:endParaRPr lang="hu-HU" sz="6000" dirty="0"/>
            </a:p>
          </p:txBody>
        </p:sp>
        <p:sp>
          <p:nvSpPr>
            <p:cNvPr id="44" name="Rounded Rectangle 43"/>
            <p:cNvSpPr/>
            <p:nvPr/>
          </p:nvSpPr>
          <p:spPr bwMode="auto">
            <a:xfrm rot="21376437">
              <a:off x="7862942" y="31911"/>
              <a:ext cx="1012825" cy="944562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de-AT" sz="6000" dirty="0" smtClean="0"/>
                <a:t>C</a:t>
              </a:r>
              <a:endParaRPr lang="hu-HU" sz="6000" dirty="0"/>
            </a:p>
          </p:txBody>
        </p:sp>
        <p:sp>
          <p:nvSpPr>
            <p:cNvPr id="45" name="Rounded Rectangle 44"/>
            <p:cNvSpPr/>
            <p:nvPr/>
          </p:nvSpPr>
          <p:spPr bwMode="auto">
            <a:xfrm rot="21376437">
              <a:off x="8078966" y="3172879"/>
              <a:ext cx="1012825" cy="944563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sz="6000" dirty="0"/>
                <a:t>A</a:t>
              </a:r>
              <a:endParaRPr lang="hu-HU" sz="6000" dirty="0"/>
            </a:p>
          </p:txBody>
        </p:sp>
        <p:sp>
          <p:nvSpPr>
            <p:cNvPr id="46" name="Rounded Rectangle 45"/>
            <p:cNvSpPr/>
            <p:nvPr/>
          </p:nvSpPr>
          <p:spPr bwMode="auto">
            <a:xfrm rot="21376437">
              <a:off x="8150972" y="4180991"/>
              <a:ext cx="1012825" cy="944563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sz="6000" dirty="0" smtClean="0"/>
                <a:t>T</a:t>
              </a:r>
              <a:endParaRPr lang="hu-HU" sz="6000" dirty="0"/>
            </a:p>
          </p:txBody>
        </p:sp>
        <p:sp>
          <p:nvSpPr>
            <p:cNvPr id="47" name="Rounded Rectangle 46"/>
            <p:cNvSpPr/>
            <p:nvPr/>
          </p:nvSpPr>
          <p:spPr bwMode="auto">
            <a:xfrm rot="21376437">
              <a:off x="8222982" y="5189103"/>
              <a:ext cx="1012825" cy="944563"/>
            </a:xfrm>
            <a:prstGeom prst="roundRect">
              <a:avLst/>
            </a:prstGeom>
            <a:solidFill>
              <a:srgbClr val="72B6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>
                <a:defRPr/>
              </a:pPr>
              <a:r>
                <a:rPr lang="en-US" sz="6000" dirty="0" smtClean="0"/>
                <a:t>E</a:t>
              </a:r>
              <a:endParaRPr lang="hu-HU" sz="6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354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T_picto_lapt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28664" y="2276872"/>
            <a:ext cx="6269736" cy="427462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87560" y="647951"/>
            <a:ext cx="10137576" cy="76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100" b="1" dirty="0" smtClean="0">
                <a:solidFill>
                  <a:srgbClr val="23C5FF"/>
                </a:solidFill>
                <a:latin typeface="Tahoma"/>
                <a:cs typeface="Tahoma"/>
              </a:rPr>
              <a:t>BEHRING, NOBEL, CITROEN, SIEMENS, REUTER = EUROPEAN HISTORY </a:t>
            </a:r>
            <a:br>
              <a:rPr lang="en-US" sz="2100" b="1" dirty="0" smtClean="0">
                <a:solidFill>
                  <a:srgbClr val="23C5FF"/>
                </a:solidFill>
                <a:latin typeface="Tahoma"/>
                <a:cs typeface="Tahoma"/>
              </a:rPr>
            </a:br>
            <a:r>
              <a:rPr lang="en-US" sz="2100" b="1" dirty="0" smtClean="0">
                <a:solidFill>
                  <a:srgbClr val="23C5FF"/>
                </a:solidFill>
                <a:latin typeface="Tahoma"/>
                <a:cs typeface="Tahoma"/>
              </a:rPr>
              <a:t>BOYER, GATES AND ZUCKERBERG =  U.S. REALITY!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45088" y="3789040"/>
            <a:ext cx="187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WANTED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2560" y="2399760"/>
            <a:ext cx="2901448" cy="2613416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8584" y="2852936"/>
            <a:ext cx="24482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49263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 smtClean="0">
                <a:solidFill>
                  <a:schemeClr val="bg1"/>
                </a:solidFill>
                <a:cs typeface="Lucida Sans Unicode" pitchFamily="34" charset="0"/>
              </a:rPr>
              <a:t>HOW </a:t>
            </a:r>
          </a:p>
          <a:p>
            <a:pPr algn="ctr" defTabSz="449263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 smtClean="0">
                <a:solidFill>
                  <a:schemeClr val="bg1"/>
                </a:solidFill>
                <a:cs typeface="Lucida Sans Unicode" pitchFamily="34" charset="0"/>
              </a:rPr>
              <a:t>to motivate kids </a:t>
            </a:r>
          </a:p>
          <a:p>
            <a:pPr algn="ctr" defTabSz="449263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 smtClean="0">
                <a:solidFill>
                  <a:schemeClr val="bg1"/>
                </a:solidFill>
                <a:cs typeface="Lucida Sans Unicode" pitchFamily="34" charset="0"/>
              </a:rPr>
              <a:t>to set up garage companies in Europe? </a:t>
            </a:r>
            <a:endParaRPr lang="en-GB" sz="22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21200" y="2794000"/>
            <a:ext cx="2844800" cy="965200"/>
          </a:xfrm>
          <a:custGeom>
            <a:avLst/>
            <a:gdLst>
              <a:gd name="connsiteX0" fmla="*/ 0 w 2844800"/>
              <a:gd name="connsiteY0" fmla="*/ 965200 h 965200"/>
              <a:gd name="connsiteX1" fmla="*/ 317500 w 2844800"/>
              <a:gd name="connsiteY1" fmla="*/ 723900 h 965200"/>
              <a:gd name="connsiteX2" fmla="*/ 609600 w 2844800"/>
              <a:gd name="connsiteY2" fmla="*/ 508000 h 965200"/>
              <a:gd name="connsiteX3" fmla="*/ 647700 w 2844800"/>
              <a:gd name="connsiteY3" fmla="*/ 495300 h 965200"/>
              <a:gd name="connsiteX4" fmla="*/ 762000 w 2844800"/>
              <a:gd name="connsiteY4" fmla="*/ 508000 h 965200"/>
              <a:gd name="connsiteX5" fmla="*/ 812800 w 2844800"/>
              <a:gd name="connsiteY5" fmla="*/ 546100 h 965200"/>
              <a:gd name="connsiteX6" fmla="*/ 876300 w 2844800"/>
              <a:gd name="connsiteY6" fmla="*/ 571500 h 965200"/>
              <a:gd name="connsiteX7" fmla="*/ 927100 w 2844800"/>
              <a:gd name="connsiteY7" fmla="*/ 660400 h 965200"/>
              <a:gd name="connsiteX8" fmla="*/ 952500 w 2844800"/>
              <a:gd name="connsiteY8" fmla="*/ 698500 h 965200"/>
              <a:gd name="connsiteX9" fmla="*/ 1003300 w 2844800"/>
              <a:gd name="connsiteY9" fmla="*/ 800100 h 965200"/>
              <a:gd name="connsiteX10" fmla="*/ 1079500 w 2844800"/>
              <a:gd name="connsiteY10" fmla="*/ 863600 h 965200"/>
              <a:gd name="connsiteX11" fmla="*/ 1257300 w 2844800"/>
              <a:gd name="connsiteY11" fmla="*/ 850900 h 965200"/>
              <a:gd name="connsiteX12" fmla="*/ 1625600 w 2844800"/>
              <a:gd name="connsiteY12" fmla="*/ 660400 h 965200"/>
              <a:gd name="connsiteX13" fmla="*/ 1765300 w 2844800"/>
              <a:gd name="connsiteY13" fmla="*/ 584200 h 965200"/>
              <a:gd name="connsiteX14" fmla="*/ 2197100 w 2844800"/>
              <a:gd name="connsiteY14" fmla="*/ 330200 h 965200"/>
              <a:gd name="connsiteX15" fmla="*/ 2527300 w 2844800"/>
              <a:gd name="connsiteY15" fmla="*/ 190500 h 965200"/>
              <a:gd name="connsiteX16" fmla="*/ 2781300 w 2844800"/>
              <a:gd name="connsiteY16" fmla="*/ 38100 h 965200"/>
              <a:gd name="connsiteX17" fmla="*/ 2844800 w 2844800"/>
              <a:gd name="connsiteY17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44800" h="965200">
                <a:moveTo>
                  <a:pt x="0" y="965200"/>
                </a:moveTo>
                <a:cubicBezTo>
                  <a:pt x="209930" y="785260"/>
                  <a:pt x="-62346" y="1014370"/>
                  <a:pt x="317500" y="723900"/>
                </a:cubicBezTo>
                <a:cubicBezTo>
                  <a:pt x="318661" y="723012"/>
                  <a:pt x="538546" y="547474"/>
                  <a:pt x="609600" y="508000"/>
                </a:cubicBezTo>
                <a:cubicBezTo>
                  <a:pt x="621302" y="501499"/>
                  <a:pt x="635000" y="499533"/>
                  <a:pt x="647700" y="495300"/>
                </a:cubicBezTo>
                <a:cubicBezTo>
                  <a:pt x="685800" y="499533"/>
                  <a:pt x="725361" y="496726"/>
                  <a:pt x="762000" y="508000"/>
                </a:cubicBezTo>
                <a:cubicBezTo>
                  <a:pt x="782231" y="514225"/>
                  <a:pt x="794297" y="535821"/>
                  <a:pt x="812800" y="546100"/>
                </a:cubicBezTo>
                <a:cubicBezTo>
                  <a:pt x="832728" y="557171"/>
                  <a:pt x="855133" y="563033"/>
                  <a:pt x="876300" y="571500"/>
                </a:cubicBezTo>
                <a:cubicBezTo>
                  <a:pt x="938183" y="664325"/>
                  <a:pt x="862648" y="547609"/>
                  <a:pt x="927100" y="660400"/>
                </a:cubicBezTo>
                <a:cubicBezTo>
                  <a:pt x="934673" y="673652"/>
                  <a:pt x="945674" y="684848"/>
                  <a:pt x="952500" y="698500"/>
                </a:cubicBezTo>
                <a:cubicBezTo>
                  <a:pt x="981678" y="756855"/>
                  <a:pt x="966521" y="755965"/>
                  <a:pt x="1003300" y="800100"/>
                </a:cubicBezTo>
                <a:cubicBezTo>
                  <a:pt x="1033858" y="836770"/>
                  <a:pt x="1042038" y="838625"/>
                  <a:pt x="1079500" y="863600"/>
                </a:cubicBezTo>
                <a:cubicBezTo>
                  <a:pt x="1138767" y="859367"/>
                  <a:pt x="1198761" y="861081"/>
                  <a:pt x="1257300" y="850900"/>
                </a:cubicBezTo>
                <a:cubicBezTo>
                  <a:pt x="1389339" y="827937"/>
                  <a:pt x="1523845" y="719484"/>
                  <a:pt x="1625600" y="660400"/>
                </a:cubicBezTo>
                <a:cubicBezTo>
                  <a:pt x="1671471" y="633765"/>
                  <a:pt x="1720549" y="612678"/>
                  <a:pt x="1765300" y="584200"/>
                </a:cubicBezTo>
                <a:cubicBezTo>
                  <a:pt x="1943468" y="470820"/>
                  <a:pt x="2022699" y="406936"/>
                  <a:pt x="2197100" y="330200"/>
                </a:cubicBezTo>
                <a:cubicBezTo>
                  <a:pt x="2365945" y="255908"/>
                  <a:pt x="2362968" y="280136"/>
                  <a:pt x="2527300" y="190500"/>
                </a:cubicBezTo>
                <a:cubicBezTo>
                  <a:pt x="2613981" y="143219"/>
                  <a:pt x="2696633" y="88900"/>
                  <a:pt x="2781300" y="38100"/>
                </a:cubicBezTo>
                <a:lnTo>
                  <a:pt x="2844800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84" y="2924944"/>
            <a:ext cx="2798483" cy="1657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13040" y="4509120"/>
            <a:ext cx="187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>
                <a:solidFill>
                  <a:srgbClr val="FF6600"/>
                </a:solidFill>
              </a:rPr>
              <a:t>wanted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116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04528" y="559132"/>
            <a:ext cx="8496944" cy="9233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GB" sz="3000" b="1" dirty="0" smtClean="0">
                <a:solidFill>
                  <a:srgbClr val="23C5FF"/>
                </a:solidFill>
                <a:latin typeface="Tahoma" pitchFamily="34" charset="0"/>
              </a:rPr>
              <a:t>THE CORE OF INNOVATION IS THE </a:t>
            </a:r>
          </a:p>
          <a:p>
            <a:pPr eaLnBrk="1" hangingPunct="1"/>
            <a:r>
              <a:rPr lang="en-GB" sz="3000" b="1" dirty="0" smtClean="0">
                <a:solidFill>
                  <a:srgbClr val="23C5FF"/>
                </a:solidFill>
                <a:latin typeface="Tahoma" pitchFamily="34" charset="0"/>
              </a:rPr>
              <a:t>KNOWLEDGE TRIANGLE</a:t>
            </a:r>
            <a:endParaRPr lang="en-GB" sz="3000" b="1" dirty="0">
              <a:solidFill>
                <a:srgbClr val="23C5FF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0040" y="5373216"/>
            <a:ext cx="9201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folHlink"/>
              </a:buClr>
              <a:buFont typeface="Times" pitchFamily="1" charset="0"/>
              <a:buNone/>
              <a:tabLst>
                <a:tab pos="287338" algn="l"/>
                <a:tab pos="576263" algn="l"/>
                <a:tab pos="855663" algn="l"/>
                <a:tab pos="1143000" algn="l"/>
              </a:tabLst>
            </a:pPr>
            <a:r>
              <a:rPr lang="en-GB" sz="2200" dirty="0">
                <a:solidFill>
                  <a:srgbClr val="000099"/>
                </a:solidFill>
              </a:rPr>
              <a:t>Actors </a:t>
            </a:r>
            <a:r>
              <a:rPr lang="en-GB" sz="2200" dirty="0" smtClean="0">
                <a:solidFill>
                  <a:srgbClr val="000099"/>
                </a:solidFill>
              </a:rPr>
              <a:t>within </a:t>
            </a:r>
            <a:r>
              <a:rPr lang="en-GB" sz="2200" dirty="0">
                <a:solidFill>
                  <a:srgbClr val="000099"/>
                </a:solidFill>
              </a:rPr>
              <a:t>the knowledge triangle are at the core of the </a:t>
            </a:r>
            <a:r>
              <a:rPr lang="en-GB" sz="2200" b="1" dirty="0">
                <a:solidFill>
                  <a:srgbClr val="000099"/>
                </a:solidFill>
              </a:rPr>
              <a:t>innovation </a:t>
            </a:r>
            <a:r>
              <a:rPr lang="en-GB" sz="2200" b="1" dirty="0" smtClean="0">
                <a:solidFill>
                  <a:srgbClr val="000099"/>
                </a:solidFill>
              </a:rPr>
              <a:t>web </a:t>
            </a:r>
            <a:r>
              <a:rPr lang="en-GB" sz="2200" dirty="0" smtClean="0">
                <a:solidFill>
                  <a:srgbClr val="000099"/>
                </a:solidFill>
              </a:rPr>
              <a:t>beyond the traditional collaborative R&amp;D consortia</a:t>
            </a:r>
            <a:endParaRPr lang="en-GB" sz="2200" b="1" dirty="0" smtClean="0">
              <a:solidFill>
                <a:srgbClr val="000099"/>
              </a:solidFill>
            </a:endParaRPr>
          </a:p>
          <a:p>
            <a:pPr eaLnBrk="0" hangingPunct="0">
              <a:buClr>
                <a:schemeClr val="folHlink"/>
              </a:buClr>
              <a:buFont typeface="Times" pitchFamily="1" charset="0"/>
              <a:buNone/>
              <a:tabLst>
                <a:tab pos="287338" algn="l"/>
                <a:tab pos="576263" algn="l"/>
                <a:tab pos="855663" algn="l"/>
                <a:tab pos="1143000" algn="l"/>
              </a:tabLst>
            </a:pPr>
            <a:endParaRPr lang="en-GB" sz="2200" dirty="0">
              <a:solidFill>
                <a:srgbClr val="1C1E65"/>
              </a:solidFill>
              <a:sym typeface="Wingdings" pitchFamily="2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464" y="1844824"/>
            <a:ext cx="6192688" cy="3372452"/>
            <a:chOff x="128464" y="2996952"/>
            <a:chExt cx="6192688" cy="3372452"/>
          </a:xfrm>
        </p:grpSpPr>
        <p:grpSp>
          <p:nvGrpSpPr>
            <p:cNvPr id="3" name="Group 7"/>
            <p:cNvGrpSpPr/>
            <p:nvPr/>
          </p:nvGrpSpPr>
          <p:grpSpPr>
            <a:xfrm>
              <a:off x="128464" y="3068960"/>
              <a:ext cx="6192688" cy="3012142"/>
              <a:chOff x="992014" y="2349500"/>
              <a:chExt cx="6192688" cy="3012142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992014" y="2997572"/>
                <a:ext cx="208915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GB" sz="2000" b="1" dirty="0">
                    <a:solidFill>
                      <a:srgbClr val="23C5FF"/>
                    </a:solidFill>
                  </a:rPr>
                  <a:t>H</a:t>
                </a:r>
                <a:r>
                  <a:rPr lang="en-GB" sz="2000" b="1" dirty="0" smtClean="0">
                    <a:solidFill>
                      <a:srgbClr val="23C5FF"/>
                    </a:solidFill>
                  </a:rPr>
                  <a:t>igher Education</a:t>
                </a:r>
                <a:endParaRPr lang="en-GB" sz="2000" b="1" dirty="0">
                  <a:solidFill>
                    <a:srgbClr val="23C5FF"/>
                  </a:solidFill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486747" y="2349500"/>
                <a:ext cx="169795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23C5FF"/>
                    </a:solidFill>
                  </a:rPr>
                  <a:t>Research &amp; technology</a:t>
                </a:r>
                <a:endParaRPr lang="en-GB" sz="2000" b="1" dirty="0">
                  <a:solidFill>
                    <a:srgbClr val="23C5FF"/>
                  </a:solidFill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4952454" y="4653756"/>
                <a:ext cx="208915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 dirty="0" smtClean="0">
                    <a:solidFill>
                      <a:srgbClr val="23C5FF"/>
                    </a:solidFill>
                  </a:rPr>
                  <a:t>Industry &amp; SMEs</a:t>
                </a:r>
                <a:endParaRPr lang="en-GB" sz="2000" b="1" dirty="0">
                  <a:solidFill>
                    <a:srgbClr val="23C5FF"/>
                  </a:solidFill>
                </a:endParaRPr>
              </a:p>
            </p:txBody>
          </p:sp>
        </p:grpSp>
        <p:pic>
          <p:nvPicPr>
            <p:cNvPr id="2" name="Picture 1" descr="EIT_picto_head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360712" y="2996952"/>
              <a:ext cx="2245560" cy="33724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49144" y="2204864"/>
            <a:ext cx="3372712" cy="3012672"/>
            <a:chOff x="6033120" y="2708920"/>
            <a:chExt cx="3372712" cy="3012672"/>
          </a:xfrm>
        </p:grpSpPr>
        <p:sp>
          <p:nvSpPr>
            <p:cNvPr id="17" name="Oval 16"/>
            <p:cNvSpPr/>
            <p:nvPr/>
          </p:nvSpPr>
          <p:spPr bwMode="auto">
            <a:xfrm>
              <a:off x="6033120" y="2708920"/>
              <a:ext cx="3372712" cy="3012672"/>
            </a:xfrm>
            <a:prstGeom prst="ellipse">
              <a:avLst/>
            </a:prstGeom>
            <a:gradFill flip="none" rotWithShape="1">
              <a:gsLst>
                <a:gs pos="0">
                  <a:srgbClr val="23C5FF"/>
                </a:gs>
                <a:gs pos="100000">
                  <a:srgbClr val="72B63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05128" y="3709481"/>
              <a:ext cx="316835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 dirty="0" smtClean="0">
                  <a:solidFill>
                    <a:schemeClr val="bg1"/>
                  </a:solidFill>
                  <a:cs typeface="Lucida Sans Unicode" pitchFamily="34" charset="0"/>
                </a:rPr>
                <a:t>ENTREPRENEURIALLY </a:t>
              </a:r>
            </a:p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 dirty="0" smtClean="0">
                  <a:solidFill>
                    <a:schemeClr val="bg1"/>
                  </a:solidFill>
                  <a:cs typeface="Lucida Sans Unicode" pitchFamily="34" charset="0"/>
                </a:rPr>
                <a:t>DRIVEN </a:t>
              </a:r>
            </a:p>
            <a:p>
              <a:pPr algn="ctr" defTabSz="449263"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 dirty="0" smtClean="0">
                  <a:solidFill>
                    <a:schemeClr val="bg1"/>
                  </a:solidFill>
                  <a:cs typeface="Lucida Sans Unicode" pitchFamily="34" charset="0"/>
                </a:rPr>
                <a:t>INNOVATION</a:t>
              </a:r>
              <a:endParaRPr lang="en-GB" sz="22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441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548680"/>
            <a:ext cx="8712968" cy="792088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</a:rPr>
              <a:t>EUROPEAN INSTITUTE OF </a:t>
            </a:r>
            <a:br>
              <a:rPr lang="en-US" b="1" dirty="0">
                <a:latin typeface="Tahoma" pitchFamily="34" charset="0"/>
              </a:rPr>
            </a:br>
            <a:r>
              <a:rPr lang="en-US" b="1" dirty="0">
                <a:latin typeface="Tahoma" pitchFamily="34" charset="0"/>
              </a:rPr>
              <a:t>INNOVATION AND TECHNOLOGY (EIT)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2060848"/>
            <a:ext cx="4824536" cy="3168352"/>
          </a:xfrm>
        </p:spPr>
        <p:txBody>
          <a:bodyPr/>
          <a:lstStyle/>
          <a:p>
            <a:pPr marL="355600" indent="-355600" eaLnBrk="1" fontAlgn="t" hangingPunct="1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200" dirty="0">
                <a:latin typeface="Tahoma" pitchFamily="34" charset="0"/>
                <a:cs typeface="Arial" charset="0"/>
              </a:rPr>
              <a:t>EIT </a:t>
            </a:r>
            <a:r>
              <a:rPr lang="en-GB" sz="2200" dirty="0" smtClean="0">
                <a:latin typeface="Tahoma" pitchFamily="34" charset="0"/>
                <a:cs typeface="Arial" charset="0"/>
              </a:rPr>
              <a:t>set up to unlock </a:t>
            </a:r>
            <a:r>
              <a:rPr lang="en-GB" sz="2200" dirty="0">
                <a:latin typeface="Tahoma" pitchFamily="34" charset="0"/>
                <a:cs typeface="Arial" charset="0"/>
              </a:rPr>
              <a:t>the European innovation landscape through a </a:t>
            </a:r>
            <a:r>
              <a:rPr lang="en-GB" sz="2200" b="1" dirty="0">
                <a:latin typeface="Tahoma" pitchFamily="34" charset="0"/>
                <a:cs typeface="Arial" charset="0"/>
              </a:rPr>
              <a:t>new agenda at EU level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	</a:t>
            </a:r>
          </a:p>
          <a:p>
            <a:pPr marL="355600" indent="-355600" eaLnBrk="1" fontAlgn="t" hangingPunct="1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sz="2200" dirty="0">
                <a:latin typeface="Tahoma" pitchFamily="34" charset="0"/>
              </a:rPr>
              <a:t>EIT is the first initiative of the EU bringing together the </a:t>
            </a:r>
            <a:r>
              <a:rPr lang="en-GB" sz="2200" b="1" dirty="0">
                <a:latin typeface="Tahoma" pitchFamily="34" charset="0"/>
              </a:rPr>
              <a:t>three </a:t>
            </a:r>
            <a:r>
              <a:rPr lang="en-GB" sz="2200" b="1" dirty="0" smtClean="0">
                <a:latin typeface="Tahoma" pitchFamily="34" charset="0"/>
              </a:rPr>
              <a:t>sides </a:t>
            </a:r>
            <a:r>
              <a:rPr lang="en-GB" sz="2200" dirty="0">
                <a:latin typeface="Tahoma" pitchFamily="34" charset="0"/>
              </a:rPr>
              <a:t>of the knowledge </a:t>
            </a:r>
            <a:r>
              <a:rPr lang="en-GB" sz="2200" dirty="0" smtClean="0">
                <a:latin typeface="Tahoma" pitchFamily="34" charset="0"/>
              </a:rPr>
              <a:t>triangle with the entrepreneur in the driver’s seat to form the necessary links between education, business and research</a:t>
            </a:r>
            <a:endParaRPr lang="en-GB" sz="2200" b="1" dirty="0">
              <a:latin typeface="Tahoma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69024" y="1772816"/>
            <a:ext cx="4392488" cy="3960440"/>
          </a:xfrm>
          <a:prstGeom prst="ellipse">
            <a:avLst/>
          </a:prstGeom>
          <a:gradFill flip="none" rotWithShape="1">
            <a:gsLst>
              <a:gs pos="0">
                <a:srgbClr val="23C5FF"/>
              </a:gs>
              <a:gs pos="100000">
                <a:srgbClr val="72B6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73080" y="2636912"/>
            <a:ext cx="35283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indent="0" algn="ctr" eaLnBrk="1" fontAlgn="t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GB" sz="2200" b="1" dirty="0" smtClean="0">
                <a:solidFill>
                  <a:schemeClr val="bg1"/>
                </a:solidFill>
                <a:cs typeface="Arial" charset="0"/>
              </a:rPr>
              <a:t>MISSION:</a:t>
            </a:r>
          </a:p>
          <a:p>
            <a:pPr marL="0" indent="0" algn="ctr" eaLnBrk="1" fontAlgn="t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GB" sz="22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GB" sz="2200" b="1" dirty="0">
                <a:solidFill>
                  <a:schemeClr val="bg1"/>
                </a:solidFill>
                <a:cs typeface="Arial" charset="0"/>
              </a:rPr>
              <a:t>To become the catalyst for a step change in the European Union’s innovation capacity and impact” </a:t>
            </a:r>
            <a:endParaRPr lang="en-GB" sz="2200" b="1" dirty="0" smtClean="0">
              <a:solidFill>
                <a:schemeClr val="bg1"/>
              </a:solidFill>
              <a:cs typeface="Arial" charset="0"/>
            </a:endParaRPr>
          </a:p>
          <a:p>
            <a:pPr marL="0" indent="0" algn="ctr" eaLnBrk="1" fontAlgn="t" hangingPunct="1">
              <a:spcAft>
                <a:spcPts val="1200"/>
              </a:spcAft>
              <a:buFont typeface="Wingdings" pitchFamily="2" charset="2"/>
              <a:buNone/>
            </a:pPr>
            <a:endParaRPr lang="en-GB" sz="2200" dirty="0" smtClean="0">
              <a:solidFill>
                <a:schemeClr val="bg1"/>
              </a:solidFill>
              <a:cs typeface="Arial" charset="0"/>
            </a:endParaRPr>
          </a:p>
          <a:p>
            <a:pPr marL="0" indent="0" algn="ctr" eaLnBrk="1" fontAlgn="t" hangingPunct="1">
              <a:spcAft>
                <a:spcPts val="1200"/>
              </a:spcAft>
              <a:buFont typeface="Wingdings" pitchFamily="2" charset="2"/>
              <a:buNone/>
            </a:pPr>
            <a:endParaRPr lang="en-GB" sz="22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023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96" y="3645024"/>
            <a:ext cx="8064896" cy="2664296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THE KNOWLEDGE &amp; INNOVATION COMMUNITIES (KICs)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EIT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33320" y="5949280"/>
            <a:ext cx="1900403" cy="7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220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1284" y="476672"/>
            <a:ext cx="90662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dirty="0" smtClean="0">
                <a:solidFill>
                  <a:srgbClr val="23C5FF"/>
                </a:solidFill>
                <a:latin typeface="Tahoma" pitchFamily="34" charset="0"/>
              </a:rPr>
              <a:t>EIT’s ENGINE: ITS </a:t>
            </a:r>
            <a:br>
              <a:rPr lang="en-GB" sz="3200" b="1" dirty="0" smtClean="0">
                <a:solidFill>
                  <a:srgbClr val="23C5FF"/>
                </a:solidFill>
                <a:latin typeface="Tahoma" pitchFamily="34" charset="0"/>
              </a:rPr>
            </a:br>
            <a:r>
              <a:rPr lang="en-GB" sz="3200" b="1" dirty="0" smtClean="0">
                <a:solidFill>
                  <a:srgbClr val="23C5FF"/>
                </a:solidFill>
                <a:latin typeface="Tahoma" pitchFamily="34" charset="0"/>
              </a:rPr>
              <a:t>INNOVATION FACTORIES (KICs)</a:t>
            </a:r>
            <a:endParaRPr lang="en-GB" sz="3200" b="1" dirty="0">
              <a:solidFill>
                <a:srgbClr val="23C5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916832"/>
            <a:ext cx="9433048" cy="36724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</a:rPr>
              <a:t>highly integrated, creative and excellence-driven autonomous long-term partnerships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</a:rPr>
              <a:t>internationally distributed but thematically convergent partners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sym typeface="Wingdings" pitchFamily="2" charset="2"/>
              </a:rPr>
              <a:t>driven by societal challenges and fostering the emergence of entrepreneurs</a:t>
            </a:r>
            <a:endParaRPr lang="en-US" sz="2400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263525" indent="-26352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500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9" name="Picture 8" descr="EIT_picto_molecu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84848" y="4653136"/>
            <a:ext cx="1710721" cy="165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496" y="692696"/>
            <a:ext cx="9066212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b="1" dirty="0" smtClean="0">
                <a:solidFill>
                  <a:srgbClr val="23C5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KIC MODEL (1/2)</a:t>
            </a:r>
            <a:endParaRPr lang="en-GB" sz="3600" b="1" dirty="0" smtClean="0">
              <a:solidFill>
                <a:srgbClr val="72B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9594" y="1916832"/>
            <a:ext cx="9323926" cy="40839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degree of integration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each KIC is an independent legal entity, gathering world-class KIC partners from the knowledge triangle based on a contractual relationship/partnership with the EIT.</a:t>
            </a: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Long-term strategic approach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each KIC is set up for a minimum of 7 years to eventually become self sustainable.</a:t>
            </a:r>
          </a:p>
          <a:p>
            <a:pPr lvl="0" algn="just"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Sufficient autonomy and flexibility: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determine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organisational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structure and activities governed by a Board of KIC partner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organisations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Effective governance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run by a CEO and a lean management team at central and co-location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FglA1yik2DiZRVxOxt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FglA1yik2DiZRVxOxt0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FglA1yik2DiZRVxOxt0g"/>
</p:tagLst>
</file>

<file path=ppt/theme/theme1.xml><?xml version="1.0" encoding="utf-8"?>
<a:theme xmlns:a="http://schemas.openxmlformats.org/drawingml/2006/main" name="Power_Point_DGE01229J_090617_taho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/>
      <a:bodyPr/>
      <a:lstStyle>
        <a:defPPr algn="l">
          <a:defRPr sz="5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_Point_DGE01229J_090617_taho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/>
      <a:bodyPr/>
      <a:lstStyle>
        <a:defPPr algn="l">
          <a:defRPr sz="5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_Point_DGE01229J_090617_taho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/>
      <a:bodyPr/>
      <a:lstStyle>
        <a:defPPr algn="l">
          <a:defRPr sz="5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ower_Point_DGE01229J_090617_taho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/>
      <a:bodyPr/>
      <a:lstStyle>
        <a:defPPr algn="l">
          <a:defRPr sz="5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10214</TotalTime>
  <Words>2200</Words>
  <Application>Microsoft Office PowerPoint</Application>
  <PresentationFormat>Papier A4 (210x297 mm)</PresentationFormat>
  <Paragraphs>299</Paragraphs>
  <Slides>31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Power_Point_DGE01229J_090617_tahoma</vt:lpstr>
      <vt:lpstr>1_Power_Point_DGE01229J_090617_tahoma</vt:lpstr>
      <vt:lpstr>2_Power_Point_DGE01229J_090617_tahoma</vt:lpstr>
      <vt:lpstr>3_Power_Point_DGE01229J_090617_tahoma</vt:lpstr>
      <vt:lpstr>Slajd 1</vt:lpstr>
      <vt:lpstr>ABOUT DISCOVERY, INVENTION, TRANSLATION &amp; INNOVATION </vt:lpstr>
      <vt:lpstr>Slajd 3</vt:lpstr>
      <vt:lpstr>Slajd 4</vt:lpstr>
      <vt:lpstr>Slajd 5</vt:lpstr>
      <vt:lpstr>EUROPEAN INSTITUTE OF  INNOVATION AND TECHNOLOGY (EIT)</vt:lpstr>
      <vt:lpstr>Slajd 7</vt:lpstr>
      <vt:lpstr>EIT’s ENGINE: ITS  INNOVATION FACTORIES (KICs)</vt:lpstr>
      <vt:lpstr>THE KIC MODEL (1/2)</vt:lpstr>
      <vt:lpstr>Slajd 10</vt:lpstr>
      <vt:lpstr>THE FIRST 3 KICs</vt:lpstr>
      <vt:lpstr>KIC PARTNERS: 2010-2012</vt:lpstr>
      <vt:lpstr>KIC FUNDING SOURCES 2010-2012</vt:lpstr>
      <vt:lpstr>Climate-KIC</vt:lpstr>
      <vt:lpstr>Climate-KIC</vt:lpstr>
      <vt:lpstr>EIT ICT Labs</vt:lpstr>
      <vt:lpstr>EIT ICT Labs</vt:lpstr>
      <vt:lpstr>KIC InnoEnergy</vt:lpstr>
      <vt:lpstr>KIC InnoEnergy</vt:lpstr>
      <vt:lpstr>KICs - SOME EARLY ACHIEVEMENTS</vt:lpstr>
      <vt:lpstr>KICs’ Achievements From 2010 to end of 2012 (foreseen)</vt:lpstr>
      <vt:lpstr>Slajd 22</vt:lpstr>
      <vt:lpstr>EIT DRIVING CROSS-KIC AGENDAS </vt:lpstr>
      <vt:lpstr>Slajd 24</vt:lpstr>
      <vt:lpstr>Slajd 25</vt:lpstr>
      <vt:lpstr>Slajd 26</vt:lpstr>
      <vt:lpstr>Strategic Innovation Agenda (SIA)  and its Priorities :</vt:lpstr>
      <vt:lpstr>Slajd 28</vt:lpstr>
      <vt:lpstr>THE EIT’s ROLE IN THE  EUROPEAN INNOVATION LANDSCAPE</vt:lpstr>
      <vt:lpstr>EIT Conference:  Good Practices and Learning</vt:lpstr>
      <vt:lpstr>Slajd 31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seitzrh</dc:creator>
  <cp:lastModifiedBy>Politechnika Łódzka</cp:lastModifiedBy>
  <cp:revision>920</cp:revision>
  <cp:lastPrinted>2009-04-23T15:40:02Z</cp:lastPrinted>
  <dcterms:created xsi:type="dcterms:W3CDTF">2012-06-19T08:51:04Z</dcterms:created>
  <dcterms:modified xsi:type="dcterms:W3CDTF">2012-06-19T09:27:14Z</dcterms:modified>
</cp:coreProperties>
</file>