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7" r:id="rId2"/>
    <p:sldId id="402" r:id="rId3"/>
    <p:sldId id="405" r:id="rId4"/>
    <p:sldId id="406" r:id="rId5"/>
    <p:sldId id="403" r:id="rId6"/>
    <p:sldId id="271" r:id="rId7"/>
    <p:sldId id="404" r:id="rId8"/>
    <p:sldId id="394" r:id="rId9"/>
    <p:sldId id="401" r:id="rId10"/>
    <p:sldId id="395" r:id="rId11"/>
    <p:sldId id="396" r:id="rId12"/>
    <p:sldId id="397" r:id="rId13"/>
    <p:sldId id="398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279" r:id="rId24"/>
    <p:sldId id="364" r:id="rId25"/>
    <p:sldId id="366" r:id="rId26"/>
    <p:sldId id="367" r:id="rId27"/>
    <p:sldId id="368" r:id="rId28"/>
    <p:sldId id="369" r:id="rId29"/>
    <p:sldId id="388" r:id="rId30"/>
    <p:sldId id="389" r:id="rId31"/>
    <p:sldId id="390" r:id="rId32"/>
    <p:sldId id="399" r:id="rId33"/>
    <p:sldId id="365" r:id="rId34"/>
    <p:sldId id="391" r:id="rId35"/>
    <p:sldId id="392" r:id="rId36"/>
    <p:sldId id="387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9C569-0EF3-482D-B70E-B7F4B89B2C1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2B7B2D4-F082-4DA3-9252-C927E3D8302D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 smtClean="0"/>
            <a:t>Ochrona własności intelektualnej</a:t>
          </a:r>
          <a:endParaRPr lang="pl-PL" dirty="0"/>
        </a:p>
      </dgm:t>
    </dgm:pt>
    <dgm:pt modelId="{F8BBA219-14F1-44CA-891C-B7233E690613}" type="parTrans" cxnId="{D91A189A-790B-4B15-BC77-D986DDEAD9F4}">
      <dgm:prSet/>
      <dgm:spPr/>
      <dgm:t>
        <a:bodyPr/>
        <a:lstStyle/>
        <a:p>
          <a:endParaRPr lang="pl-PL"/>
        </a:p>
      </dgm:t>
    </dgm:pt>
    <dgm:pt modelId="{42A64F1A-C3D7-4CAA-A787-C60EEFFBC94C}" type="sibTrans" cxnId="{D91A189A-790B-4B15-BC77-D986DDEAD9F4}">
      <dgm:prSet/>
      <dgm:spPr/>
      <dgm:t>
        <a:bodyPr/>
        <a:lstStyle/>
        <a:p>
          <a:endParaRPr lang="pl-PL"/>
        </a:p>
      </dgm:t>
    </dgm:pt>
    <dgm:pt modelId="{7BE94EA1-3445-4D11-914A-1DCC60A034B0}">
      <dgm:prSet phldrT="[Tekst]" custT="1"/>
      <dgm:spPr>
        <a:noFill/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solidFill>
                <a:srgbClr val="C00000"/>
              </a:solidFill>
            </a:rPr>
            <a:t>Prawa własności przemysłowej</a:t>
          </a:r>
          <a:endParaRPr lang="pl-PL" sz="1800" dirty="0">
            <a:solidFill>
              <a:srgbClr val="C00000"/>
            </a:solidFill>
          </a:endParaRPr>
        </a:p>
      </dgm:t>
    </dgm:pt>
    <dgm:pt modelId="{25513C37-16B3-4119-9C1C-95A56EB3A59A}" type="parTrans" cxnId="{3F6B290E-9842-4E55-87EF-A2EEBA287CF1}">
      <dgm:prSet/>
      <dgm:spPr>
        <a:solidFill>
          <a:srgbClr val="00B0F0"/>
        </a:solidFill>
      </dgm:spPr>
      <dgm:t>
        <a:bodyPr/>
        <a:lstStyle/>
        <a:p>
          <a:endParaRPr lang="pl-PL"/>
        </a:p>
      </dgm:t>
    </dgm:pt>
    <dgm:pt modelId="{5CE6C65F-0579-412F-83A4-0FA0ABB8BEC5}" type="sibTrans" cxnId="{3F6B290E-9842-4E55-87EF-A2EEBA287CF1}">
      <dgm:prSet/>
      <dgm:spPr/>
      <dgm:t>
        <a:bodyPr/>
        <a:lstStyle/>
        <a:p>
          <a:endParaRPr lang="pl-PL"/>
        </a:p>
      </dgm:t>
    </dgm:pt>
    <dgm:pt modelId="{2CF73DFE-B162-4A9D-87BC-62F26318A66B}">
      <dgm:prSet phldrT="[Tekst]"/>
      <dgm:spPr>
        <a:noFill/>
        <a:ln>
          <a:solidFill>
            <a:srgbClr val="00B0F0"/>
          </a:solidFill>
        </a:ln>
      </dgm:spPr>
      <dgm:t>
        <a:bodyPr/>
        <a:lstStyle/>
        <a:p>
          <a:pPr algn="l"/>
          <a:r>
            <a:rPr lang="pl-PL" dirty="0" smtClean="0">
              <a:solidFill>
                <a:schemeClr val="tx1"/>
              </a:solidFill>
            </a:rPr>
            <a:t>- ochrona dóbr osobistych</a:t>
          </a:r>
        </a:p>
        <a:p>
          <a:pPr algn="l"/>
          <a:r>
            <a:rPr lang="pl-PL" dirty="0" smtClean="0">
              <a:solidFill>
                <a:schemeClr val="tx1"/>
              </a:solidFill>
            </a:rPr>
            <a:t>- prawo do firmy</a:t>
          </a:r>
        </a:p>
        <a:p>
          <a:pPr algn="l"/>
          <a:r>
            <a:rPr lang="pl-PL" dirty="0" smtClean="0">
              <a:solidFill>
                <a:schemeClr val="tx1"/>
              </a:solidFill>
            </a:rPr>
            <a:t>- prawo do bazy danych</a:t>
          </a:r>
        </a:p>
        <a:p>
          <a:pPr algn="l"/>
          <a:r>
            <a:rPr lang="pl-PL" dirty="0" smtClean="0">
              <a:solidFill>
                <a:schemeClr val="tx1"/>
              </a:solidFill>
            </a:rPr>
            <a:t>- prawo do nowych odmian roślin</a:t>
          </a:r>
          <a:endParaRPr lang="pl-PL" dirty="0">
            <a:solidFill>
              <a:schemeClr val="tx1"/>
            </a:solidFill>
          </a:endParaRPr>
        </a:p>
      </dgm:t>
    </dgm:pt>
    <dgm:pt modelId="{53C238DB-37AB-4D1B-82F0-DF14B1C3769A}" type="parTrans" cxnId="{9CE6FB40-E54C-4973-BD4E-392805ACB892}">
      <dgm:prSet/>
      <dgm:spPr>
        <a:solidFill>
          <a:srgbClr val="00B0F0"/>
        </a:solidFill>
      </dgm:spPr>
      <dgm:t>
        <a:bodyPr/>
        <a:lstStyle/>
        <a:p>
          <a:endParaRPr lang="pl-PL"/>
        </a:p>
      </dgm:t>
    </dgm:pt>
    <dgm:pt modelId="{59EA02AE-5C14-4ECB-8FE3-F9FE00A1AA33}" type="sibTrans" cxnId="{9CE6FB40-E54C-4973-BD4E-392805ACB892}">
      <dgm:prSet/>
      <dgm:spPr/>
      <dgm:t>
        <a:bodyPr/>
        <a:lstStyle/>
        <a:p>
          <a:endParaRPr lang="pl-PL"/>
        </a:p>
      </dgm:t>
    </dgm:pt>
    <dgm:pt modelId="{EF70E325-AE3D-4F4F-88B1-B9C40E06CF4F}">
      <dgm:prSet phldrT="[Teks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Prawa autorskie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i prawa pokrewne</a:t>
          </a:r>
          <a:endParaRPr lang="pl-PL" sz="1800" dirty="0">
            <a:solidFill>
              <a:schemeClr val="tx1"/>
            </a:solidFill>
          </a:endParaRPr>
        </a:p>
      </dgm:t>
    </dgm:pt>
    <dgm:pt modelId="{42C3862A-5284-4F1F-86C8-C46CD5EEF359}" type="parTrans" cxnId="{79FC2231-C26E-4D61-AF5F-E1501E8B8EF1}">
      <dgm:prSet/>
      <dgm:spPr>
        <a:solidFill>
          <a:srgbClr val="00B0F0"/>
        </a:solidFill>
      </dgm:spPr>
      <dgm:t>
        <a:bodyPr/>
        <a:lstStyle/>
        <a:p>
          <a:endParaRPr lang="pl-PL"/>
        </a:p>
      </dgm:t>
    </dgm:pt>
    <dgm:pt modelId="{126FAAB3-BBF6-4CFF-8BE3-038A738A1EDE}" type="sibTrans" cxnId="{79FC2231-C26E-4D61-AF5F-E1501E8B8EF1}">
      <dgm:prSet/>
      <dgm:spPr/>
      <dgm:t>
        <a:bodyPr/>
        <a:lstStyle/>
        <a:p>
          <a:endParaRPr lang="pl-PL"/>
        </a:p>
      </dgm:t>
    </dgm:pt>
    <dgm:pt modelId="{15050291-B876-4C2B-8A68-403293B6C2B9}">
      <dgm:prSet phldrT="[Teks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ochrona tajemnicy przedsiębiorcy</a:t>
          </a:r>
        </a:p>
        <a:p>
          <a:r>
            <a:rPr lang="pl-PL" sz="1800" dirty="0" smtClean="0">
              <a:solidFill>
                <a:schemeClr val="tx1"/>
              </a:solidFill>
            </a:rPr>
            <a:t>(</a:t>
          </a:r>
          <a:r>
            <a:rPr lang="pl-PL" sz="1800" dirty="0" err="1" smtClean="0">
              <a:solidFill>
                <a:schemeClr val="tx1"/>
              </a:solidFill>
            </a:rPr>
            <a:t>know</a:t>
          </a:r>
          <a:r>
            <a:rPr lang="pl-PL" sz="1800" dirty="0" smtClean="0">
              <a:solidFill>
                <a:schemeClr val="tx1"/>
              </a:solidFill>
            </a:rPr>
            <a:t> </a:t>
          </a:r>
          <a:r>
            <a:rPr lang="pl-PL" sz="1800" dirty="0" err="1" smtClean="0">
              <a:solidFill>
                <a:schemeClr val="tx1"/>
              </a:solidFill>
            </a:rPr>
            <a:t>how</a:t>
          </a:r>
          <a:r>
            <a:rPr lang="pl-PL" sz="1800" dirty="0" smtClean="0">
              <a:solidFill>
                <a:schemeClr val="tx1"/>
              </a:solidFill>
            </a:rPr>
            <a:t>)</a:t>
          </a:r>
          <a:endParaRPr lang="pl-PL" sz="1800" dirty="0">
            <a:solidFill>
              <a:schemeClr val="tx1"/>
            </a:solidFill>
          </a:endParaRPr>
        </a:p>
      </dgm:t>
    </dgm:pt>
    <dgm:pt modelId="{9ACD4189-972C-4FA6-B5EE-A08F49CF79C2}" type="parTrans" cxnId="{0CEBBEC2-BE09-4657-9826-0C9A76C4BA50}">
      <dgm:prSet/>
      <dgm:spPr>
        <a:solidFill>
          <a:srgbClr val="00B0F0"/>
        </a:solidFill>
        <a:ln>
          <a:noFill/>
        </a:ln>
      </dgm:spPr>
      <dgm:t>
        <a:bodyPr/>
        <a:lstStyle/>
        <a:p>
          <a:endParaRPr lang="pl-PL">
            <a:solidFill>
              <a:srgbClr val="00B0F0"/>
            </a:solidFill>
          </a:endParaRPr>
        </a:p>
      </dgm:t>
    </dgm:pt>
    <dgm:pt modelId="{B7D92F5E-E357-4E7E-A940-63DE5E72E8FE}" type="sibTrans" cxnId="{0CEBBEC2-BE09-4657-9826-0C9A76C4BA50}">
      <dgm:prSet/>
      <dgm:spPr/>
      <dgm:t>
        <a:bodyPr/>
        <a:lstStyle/>
        <a:p>
          <a:endParaRPr lang="pl-PL"/>
        </a:p>
      </dgm:t>
    </dgm:pt>
    <dgm:pt modelId="{0A445C28-3A39-40C0-8769-E95D48E40D60}" type="pres">
      <dgm:prSet presAssocID="{3F99C569-0EF3-482D-B70E-B7F4B89B2C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8265C8-C8C7-493A-A1F9-8C8034970B6A}" type="pres">
      <dgm:prSet presAssocID="{D2B7B2D4-F082-4DA3-9252-C927E3D8302D}" presName="centerShape" presStyleLbl="node0" presStyleIdx="0" presStyleCnt="1" custScaleX="121799" custScaleY="111905" custLinFactNeighborX="583" custLinFactNeighborY="-19342"/>
      <dgm:spPr/>
      <dgm:t>
        <a:bodyPr/>
        <a:lstStyle/>
        <a:p>
          <a:endParaRPr lang="pl-PL"/>
        </a:p>
      </dgm:t>
    </dgm:pt>
    <dgm:pt modelId="{1972A799-4B12-42BF-8707-61107A482A39}" type="pres">
      <dgm:prSet presAssocID="{25513C37-16B3-4119-9C1C-95A56EB3A59A}" presName="parTrans" presStyleLbl="bgSibTrans2D1" presStyleIdx="0" presStyleCnt="4" custAng="20709502" custScaleX="68699" custLinFactNeighborX="-7442" custLinFactNeighborY="96338"/>
      <dgm:spPr/>
      <dgm:t>
        <a:bodyPr/>
        <a:lstStyle/>
        <a:p>
          <a:endParaRPr lang="pl-PL"/>
        </a:p>
      </dgm:t>
    </dgm:pt>
    <dgm:pt modelId="{7F3EB3A5-A980-42AD-8D0F-026339DDEEB0}" type="pres">
      <dgm:prSet presAssocID="{7BE94EA1-3445-4D11-914A-1DCC60A034B0}" presName="node" presStyleLbl="node1" presStyleIdx="0" presStyleCnt="4" custScaleX="110691" custScaleY="71695" custRadScaleRad="130623" custRadScaleInc="841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F89722-8923-49C0-8A55-89C7A1D870A2}" type="pres">
      <dgm:prSet presAssocID="{9ACD4189-972C-4FA6-B5EE-A08F49CF79C2}" presName="parTrans" presStyleLbl="bgSibTrans2D1" presStyleIdx="1" presStyleCnt="4" custScaleX="66137" custScaleY="91227" custLinFactY="-8070" custLinFactNeighborX="2372" custLinFactNeighborY="-100000"/>
      <dgm:spPr/>
      <dgm:t>
        <a:bodyPr/>
        <a:lstStyle/>
        <a:p>
          <a:endParaRPr lang="pl-PL"/>
        </a:p>
      </dgm:t>
    </dgm:pt>
    <dgm:pt modelId="{421BFA6F-8015-4CBA-867E-17089A7F9BB0}" type="pres">
      <dgm:prSet presAssocID="{15050291-B876-4C2B-8A68-403293B6C2B9}" presName="node" presStyleLbl="node1" presStyleIdx="1" presStyleCnt="4" custScaleX="95890" custScaleY="76935" custRadScaleRad="84920" custRadScaleInc="-1652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CFDD8A-4B7D-426A-99A5-C9BC28DE57A1}" type="pres">
      <dgm:prSet presAssocID="{53C238DB-37AB-4D1B-82F0-DF14B1C3769A}" presName="parTrans" presStyleLbl="bgSibTrans2D1" presStyleIdx="2" presStyleCnt="4" custAng="158818" custScaleX="68503" custLinFactY="-10130" custLinFactNeighborX="-672" custLinFactNeighborY="-100000"/>
      <dgm:spPr/>
      <dgm:t>
        <a:bodyPr/>
        <a:lstStyle/>
        <a:p>
          <a:endParaRPr lang="pl-PL"/>
        </a:p>
      </dgm:t>
    </dgm:pt>
    <dgm:pt modelId="{F832C3F1-669B-4134-BAA0-9DE2D818BCA9}" type="pres">
      <dgm:prSet presAssocID="{2CF73DFE-B162-4A9D-87BC-62F26318A66B}" presName="node" presStyleLbl="node1" presStyleIdx="2" presStyleCnt="4" custScaleX="133257" custScaleY="69217" custRadScaleRad="86598" custRadScaleInc="1636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325D35-777F-43F6-9B19-2E7DCF500ED9}" type="pres">
      <dgm:prSet presAssocID="{42C3862A-5284-4F1F-86C8-C46CD5EEF359}" presName="parTrans" presStyleLbl="bgSibTrans2D1" presStyleIdx="3" presStyleCnt="4" custScaleX="67264" custLinFactY="8021" custLinFactNeighborX="1714" custLinFactNeighborY="100000"/>
      <dgm:spPr/>
      <dgm:t>
        <a:bodyPr/>
        <a:lstStyle/>
        <a:p>
          <a:endParaRPr lang="pl-PL"/>
        </a:p>
      </dgm:t>
    </dgm:pt>
    <dgm:pt modelId="{70A12F25-21FB-4996-9FAC-4FFD2D08384C}" type="pres">
      <dgm:prSet presAssocID="{EF70E325-AE3D-4F4F-88B1-B9C40E06CF4F}" presName="node" presStyleLbl="node1" presStyleIdx="3" presStyleCnt="4" custScaleX="112172" custScaleY="73636" custRadScaleRad="138578" custRadScaleInc="-837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7FBBC39-3DCE-4AE4-BC88-C642700AD0B0}" type="presOf" srcId="{7BE94EA1-3445-4D11-914A-1DCC60A034B0}" destId="{7F3EB3A5-A980-42AD-8D0F-026339DDEEB0}" srcOrd="0" destOrd="0" presId="urn:microsoft.com/office/officeart/2005/8/layout/radial4"/>
    <dgm:cxn modelId="{75F23FE2-AE78-45E3-9253-FABF0F3EBB50}" type="presOf" srcId="{15050291-B876-4C2B-8A68-403293B6C2B9}" destId="{421BFA6F-8015-4CBA-867E-17089A7F9BB0}" srcOrd="0" destOrd="0" presId="urn:microsoft.com/office/officeart/2005/8/layout/radial4"/>
    <dgm:cxn modelId="{D75179D5-C4FB-49DB-BACA-44E9619DC69F}" type="presOf" srcId="{D2B7B2D4-F082-4DA3-9252-C927E3D8302D}" destId="{1C8265C8-C8C7-493A-A1F9-8C8034970B6A}" srcOrd="0" destOrd="0" presId="urn:microsoft.com/office/officeart/2005/8/layout/radial4"/>
    <dgm:cxn modelId="{79FC2231-C26E-4D61-AF5F-E1501E8B8EF1}" srcId="{D2B7B2D4-F082-4DA3-9252-C927E3D8302D}" destId="{EF70E325-AE3D-4F4F-88B1-B9C40E06CF4F}" srcOrd="3" destOrd="0" parTransId="{42C3862A-5284-4F1F-86C8-C46CD5EEF359}" sibTransId="{126FAAB3-BBF6-4CFF-8BE3-038A738A1EDE}"/>
    <dgm:cxn modelId="{6AEA38FC-A2A1-4525-A9EB-267BABEF8A70}" type="presOf" srcId="{9ACD4189-972C-4FA6-B5EE-A08F49CF79C2}" destId="{7BF89722-8923-49C0-8A55-89C7A1D870A2}" srcOrd="0" destOrd="0" presId="urn:microsoft.com/office/officeart/2005/8/layout/radial4"/>
    <dgm:cxn modelId="{0CEBBEC2-BE09-4657-9826-0C9A76C4BA50}" srcId="{D2B7B2D4-F082-4DA3-9252-C927E3D8302D}" destId="{15050291-B876-4C2B-8A68-403293B6C2B9}" srcOrd="1" destOrd="0" parTransId="{9ACD4189-972C-4FA6-B5EE-A08F49CF79C2}" sibTransId="{B7D92F5E-E357-4E7E-A940-63DE5E72E8FE}"/>
    <dgm:cxn modelId="{8E11DD03-9EFF-48AF-82D3-92FCFCAB11DF}" type="presOf" srcId="{53C238DB-37AB-4D1B-82F0-DF14B1C3769A}" destId="{CACFDD8A-4B7D-426A-99A5-C9BC28DE57A1}" srcOrd="0" destOrd="0" presId="urn:microsoft.com/office/officeart/2005/8/layout/radial4"/>
    <dgm:cxn modelId="{AC8BDF79-8F41-4407-8220-B70549E302AA}" type="presOf" srcId="{EF70E325-AE3D-4F4F-88B1-B9C40E06CF4F}" destId="{70A12F25-21FB-4996-9FAC-4FFD2D08384C}" srcOrd="0" destOrd="0" presId="urn:microsoft.com/office/officeart/2005/8/layout/radial4"/>
    <dgm:cxn modelId="{9CE6FB40-E54C-4973-BD4E-392805ACB892}" srcId="{D2B7B2D4-F082-4DA3-9252-C927E3D8302D}" destId="{2CF73DFE-B162-4A9D-87BC-62F26318A66B}" srcOrd="2" destOrd="0" parTransId="{53C238DB-37AB-4D1B-82F0-DF14B1C3769A}" sibTransId="{59EA02AE-5C14-4ECB-8FE3-F9FE00A1AA33}"/>
    <dgm:cxn modelId="{01A39C37-60CC-4117-93C4-53BCECDA74E8}" type="presOf" srcId="{25513C37-16B3-4119-9C1C-95A56EB3A59A}" destId="{1972A799-4B12-42BF-8707-61107A482A39}" srcOrd="0" destOrd="0" presId="urn:microsoft.com/office/officeart/2005/8/layout/radial4"/>
    <dgm:cxn modelId="{FB31CB65-E6BA-4B6F-986C-4F00049913D3}" type="presOf" srcId="{2CF73DFE-B162-4A9D-87BC-62F26318A66B}" destId="{F832C3F1-669B-4134-BAA0-9DE2D818BCA9}" srcOrd="0" destOrd="0" presId="urn:microsoft.com/office/officeart/2005/8/layout/radial4"/>
    <dgm:cxn modelId="{D91A189A-790B-4B15-BC77-D986DDEAD9F4}" srcId="{3F99C569-0EF3-482D-B70E-B7F4B89B2C19}" destId="{D2B7B2D4-F082-4DA3-9252-C927E3D8302D}" srcOrd="0" destOrd="0" parTransId="{F8BBA219-14F1-44CA-891C-B7233E690613}" sibTransId="{42A64F1A-C3D7-4CAA-A787-C60EEFFBC94C}"/>
    <dgm:cxn modelId="{3F6B290E-9842-4E55-87EF-A2EEBA287CF1}" srcId="{D2B7B2D4-F082-4DA3-9252-C927E3D8302D}" destId="{7BE94EA1-3445-4D11-914A-1DCC60A034B0}" srcOrd="0" destOrd="0" parTransId="{25513C37-16B3-4119-9C1C-95A56EB3A59A}" sibTransId="{5CE6C65F-0579-412F-83A4-0FA0ABB8BEC5}"/>
    <dgm:cxn modelId="{DA51769D-45CB-47A0-8C40-727636AF548A}" type="presOf" srcId="{3F99C569-0EF3-482D-B70E-B7F4B89B2C19}" destId="{0A445C28-3A39-40C0-8769-E95D48E40D60}" srcOrd="0" destOrd="0" presId="urn:microsoft.com/office/officeart/2005/8/layout/radial4"/>
    <dgm:cxn modelId="{EE9FB67F-C541-4927-AA1B-43F2E900C5C8}" type="presOf" srcId="{42C3862A-5284-4F1F-86C8-C46CD5EEF359}" destId="{A5325D35-777F-43F6-9B19-2E7DCF500ED9}" srcOrd="0" destOrd="0" presId="urn:microsoft.com/office/officeart/2005/8/layout/radial4"/>
    <dgm:cxn modelId="{3DB0CFF1-5B56-406D-A782-01715836A6EC}" type="presParOf" srcId="{0A445C28-3A39-40C0-8769-E95D48E40D60}" destId="{1C8265C8-C8C7-493A-A1F9-8C8034970B6A}" srcOrd="0" destOrd="0" presId="urn:microsoft.com/office/officeart/2005/8/layout/radial4"/>
    <dgm:cxn modelId="{2CC25023-45C6-42C3-BB1C-8BFBAA9C8D86}" type="presParOf" srcId="{0A445C28-3A39-40C0-8769-E95D48E40D60}" destId="{1972A799-4B12-42BF-8707-61107A482A39}" srcOrd="1" destOrd="0" presId="urn:microsoft.com/office/officeart/2005/8/layout/radial4"/>
    <dgm:cxn modelId="{27E86D9A-C064-4417-ADB5-88BD8A0DFEDA}" type="presParOf" srcId="{0A445C28-3A39-40C0-8769-E95D48E40D60}" destId="{7F3EB3A5-A980-42AD-8D0F-026339DDEEB0}" srcOrd="2" destOrd="0" presId="urn:microsoft.com/office/officeart/2005/8/layout/radial4"/>
    <dgm:cxn modelId="{4384E0C3-023F-4AF6-AE37-A1B0EA353AA5}" type="presParOf" srcId="{0A445C28-3A39-40C0-8769-E95D48E40D60}" destId="{7BF89722-8923-49C0-8A55-89C7A1D870A2}" srcOrd="3" destOrd="0" presId="urn:microsoft.com/office/officeart/2005/8/layout/radial4"/>
    <dgm:cxn modelId="{8FD4E601-ACA0-497C-9899-FB3B2B02D0C4}" type="presParOf" srcId="{0A445C28-3A39-40C0-8769-E95D48E40D60}" destId="{421BFA6F-8015-4CBA-867E-17089A7F9BB0}" srcOrd="4" destOrd="0" presId="urn:microsoft.com/office/officeart/2005/8/layout/radial4"/>
    <dgm:cxn modelId="{D5247EDD-AB5D-48AF-AFCF-9715A4B0D69E}" type="presParOf" srcId="{0A445C28-3A39-40C0-8769-E95D48E40D60}" destId="{CACFDD8A-4B7D-426A-99A5-C9BC28DE57A1}" srcOrd="5" destOrd="0" presId="urn:microsoft.com/office/officeart/2005/8/layout/radial4"/>
    <dgm:cxn modelId="{50898557-5520-405E-BB94-DC1D401D0E42}" type="presParOf" srcId="{0A445C28-3A39-40C0-8769-E95D48E40D60}" destId="{F832C3F1-669B-4134-BAA0-9DE2D818BCA9}" srcOrd="6" destOrd="0" presId="urn:microsoft.com/office/officeart/2005/8/layout/radial4"/>
    <dgm:cxn modelId="{6D3AE0DE-E8C2-403D-86AE-8E81FD879F7E}" type="presParOf" srcId="{0A445C28-3A39-40C0-8769-E95D48E40D60}" destId="{A5325D35-777F-43F6-9B19-2E7DCF500ED9}" srcOrd="7" destOrd="0" presId="urn:microsoft.com/office/officeart/2005/8/layout/radial4"/>
    <dgm:cxn modelId="{AB4B9635-162F-4418-934D-6C2A694A4E90}" type="presParOf" srcId="{0A445C28-3A39-40C0-8769-E95D48E40D60}" destId="{70A12F25-21FB-4996-9FAC-4FFD2D08384C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43B65-36E4-4276-B58C-C9A0E0F4B271}" type="doc">
      <dgm:prSet loTypeId="urn:microsoft.com/office/officeart/2005/8/layout/hierarchy4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6C35F10C-CE3B-4099-90FE-1FF64E65ED42}">
      <dgm:prSet phldrT="[Tekst]" custT="1"/>
      <dgm:spPr/>
      <dgm:t>
        <a:bodyPr/>
        <a:lstStyle/>
        <a:p>
          <a:r>
            <a:rPr lang="pl-PL" sz="4000" dirty="0" smtClean="0"/>
            <a:t>Systemy </a:t>
          </a:r>
          <a:br>
            <a:rPr lang="pl-PL" sz="4000" dirty="0" smtClean="0"/>
          </a:br>
          <a:r>
            <a:rPr lang="pl-PL" sz="4000" dirty="0" smtClean="0"/>
            <a:t>ochrony własności przemysłowej</a:t>
          </a:r>
          <a:endParaRPr lang="pl-PL" sz="4000" dirty="0"/>
        </a:p>
      </dgm:t>
    </dgm:pt>
    <dgm:pt modelId="{08502C6D-1213-4A45-801E-05C03D07E76D}" type="parTrans" cxnId="{27FE7C1B-6A5B-4021-8461-2C3230147AFC}">
      <dgm:prSet/>
      <dgm:spPr/>
      <dgm:t>
        <a:bodyPr/>
        <a:lstStyle/>
        <a:p>
          <a:endParaRPr lang="pl-PL"/>
        </a:p>
      </dgm:t>
    </dgm:pt>
    <dgm:pt modelId="{800EA52D-D507-4155-AD9A-8A2B8498EB8D}" type="sibTrans" cxnId="{27FE7C1B-6A5B-4021-8461-2C3230147AFC}">
      <dgm:prSet/>
      <dgm:spPr/>
      <dgm:t>
        <a:bodyPr/>
        <a:lstStyle/>
        <a:p>
          <a:endParaRPr lang="pl-PL"/>
        </a:p>
      </dgm:t>
    </dgm:pt>
    <dgm:pt modelId="{5FE56B9B-7C20-491D-86F3-25FAC2D0C39F}">
      <dgm:prSet phldrT="[Tekst]" custT="1"/>
      <dgm:spPr/>
      <dgm:t>
        <a:bodyPr/>
        <a:lstStyle/>
        <a:p>
          <a:r>
            <a:rPr lang="pl-PL" sz="2800" b="1" dirty="0" smtClean="0"/>
            <a:t>Krajowe </a:t>
          </a:r>
          <a:r>
            <a:rPr lang="pl-PL" sz="2800" dirty="0" smtClean="0"/>
            <a:t> </a:t>
          </a:r>
          <a:br>
            <a:rPr lang="pl-PL" sz="2800" dirty="0" smtClean="0"/>
          </a:br>
          <a:r>
            <a:rPr lang="pl-PL" sz="2800" dirty="0" smtClean="0"/>
            <a:t/>
          </a:r>
          <a:br>
            <a:rPr lang="pl-PL" sz="2800" dirty="0" smtClean="0"/>
          </a:br>
          <a:r>
            <a:rPr lang="pl-PL" dirty="0" smtClean="0">
              <a:solidFill>
                <a:srgbClr val="C00000"/>
              </a:solidFill>
              <a:latin typeface="+mn-lt"/>
            </a:rPr>
            <a:t>Urząd Patentowy RP </a:t>
          </a:r>
          <a:r>
            <a:rPr lang="pl-PL" dirty="0" smtClean="0">
              <a:latin typeface="+mn-lt"/>
            </a:rPr>
            <a:t/>
          </a:r>
          <a:br>
            <a:rPr lang="pl-PL" dirty="0" smtClean="0">
              <a:latin typeface="+mn-lt"/>
            </a:rPr>
          </a:br>
          <a:r>
            <a:rPr lang="pl-PL" dirty="0" smtClean="0">
              <a:latin typeface="+mn-lt"/>
            </a:rPr>
            <a:t/>
          </a:r>
          <a:br>
            <a:rPr lang="pl-PL" dirty="0" smtClean="0">
              <a:latin typeface="+mn-lt"/>
            </a:rPr>
          </a:br>
          <a:r>
            <a:rPr lang="pl-PL" dirty="0" smtClean="0">
              <a:latin typeface="+mn-lt"/>
            </a:rPr>
            <a:t>i inne urzędy krajowe </a:t>
          </a:r>
          <a:br>
            <a:rPr lang="pl-PL" dirty="0" smtClean="0">
              <a:latin typeface="+mn-lt"/>
            </a:rPr>
          </a:br>
          <a:r>
            <a:rPr lang="pl-PL" dirty="0" smtClean="0">
              <a:latin typeface="+mn-lt"/>
            </a:rPr>
            <a:t/>
          </a:r>
          <a:br>
            <a:rPr lang="pl-PL" dirty="0" smtClean="0">
              <a:latin typeface="+mn-lt"/>
            </a:rPr>
          </a:br>
          <a:r>
            <a:rPr lang="pl-PL" dirty="0" smtClean="0"/>
            <a:t>przedmioty własności przemysłowej chronione w danym państwie </a:t>
          </a:r>
          <a:endParaRPr lang="pl-PL" sz="2800" dirty="0"/>
        </a:p>
      </dgm:t>
    </dgm:pt>
    <dgm:pt modelId="{ACB47475-D1A5-40FF-BB3A-ED77C5033EAC}" type="parTrans" cxnId="{6E0CBC94-6DB8-4580-A397-060807EE33AC}">
      <dgm:prSet/>
      <dgm:spPr/>
      <dgm:t>
        <a:bodyPr/>
        <a:lstStyle/>
        <a:p>
          <a:endParaRPr lang="pl-PL"/>
        </a:p>
      </dgm:t>
    </dgm:pt>
    <dgm:pt modelId="{CBCFA885-6863-43B6-AF7C-BD9A941BA3C9}" type="sibTrans" cxnId="{6E0CBC94-6DB8-4580-A397-060807EE33AC}">
      <dgm:prSet/>
      <dgm:spPr/>
      <dgm:t>
        <a:bodyPr/>
        <a:lstStyle/>
        <a:p>
          <a:endParaRPr lang="pl-PL"/>
        </a:p>
      </dgm:t>
    </dgm:pt>
    <dgm:pt modelId="{ED9CB105-29A3-407E-8BE9-ABEC536DAAD6}">
      <dgm:prSet phldrT="[Tekst]" custT="1"/>
      <dgm:spPr/>
      <dgm:t>
        <a:bodyPr/>
        <a:lstStyle/>
        <a:p>
          <a:r>
            <a:rPr lang="pl-PL" sz="2800" b="1" dirty="0" smtClean="0"/>
            <a:t>Regionalne</a:t>
          </a:r>
        </a:p>
        <a:p>
          <a:r>
            <a:rPr lang="pl-PL" sz="1800" dirty="0" smtClean="0"/>
            <a:t>(w Europie)</a:t>
          </a:r>
          <a:endParaRPr lang="pl-PL" sz="1800" dirty="0"/>
        </a:p>
      </dgm:t>
    </dgm:pt>
    <dgm:pt modelId="{613EA665-4218-47C5-8CBD-41B612519D25}" type="parTrans" cxnId="{46B12A7B-3078-4146-837D-625CB2A589AA}">
      <dgm:prSet/>
      <dgm:spPr/>
      <dgm:t>
        <a:bodyPr/>
        <a:lstStyle/>
        <a:p>
          <a:endParaRPr lang="pl-PL"/>
        </a:p>
      </dgm:t>
    </dgm:pt>
    <dgm:pt modelId="{1F7EBBDF-875A-4D0F-BDFE-252A0B4C7EAC}" type="sibTrans" cxnId="{46B12A7B-3078-4146-837D-625CB2A589AA}">
      <dgm:prSet/>
      <dgm:spPr/>
      <dgm:t>
        <a:bodyPr/>
        <a:lstStyle/>
        <a:p>
          <a:endParaRPr lang="pl-PL"/>
        </a:p>
      </dgm:t>
    </dgm:pt>
    <dgm:pt modelId="{9C246E79-C9EB-414C-A273-30B05658040A}">
      <dgm:prSet custT="1"/>
      <dgm:spPr/>
      <dgm:t>
        <a:bodyPr/>
        <a:lstStyle/>
        <a:p>
          <a:r>
            <a:rPr lang="pl-PL" sz="2400" b="1" dirty="0" err="1" smtClean="0"/>
            <a:t>Międzyna</a:t>
          </a:r>
          <a:r>
            <a:rPr lang="pl-PL" sz="2400" b="1" dirty="0" smtClean="0"/>
            <a:t>-</a:t>
          </a:r>
          <a:br>
            <a:rPr lang="pl-PL" sz="2400" b="1" dirty="0" smtClean="0"/>
          </a:br>
          <a:r>
            <a:rPr lang="pl-PL" sz="2400" b="1" dirty="0" smtClean="0"/>
            <a:t>rodowy </a:t>
          </a:r>
          <a:r>
            <a:rPr lang="pl-PL" sz="1800" dirty="0" smtClean="0"/>
            <a:t/>
          </a:r>
          <a:br>
            <a:rPr lang="pl-PL" sz="1800" dirty="0" smtClean="0"/>
          </a:br>
          <a:r>
            <a:rPr lang="pl-PL" sz="1800" dirty="0" smtClean="0"/>
            <a:t/>
          </a:r>
          <a:br>
            <a:rPr lang="pl-PL" sz="1800" dirty="0" smtClean="0"/>
          </a:br>
          <a:r>
            <a:rPr lang="pl-PL" dirty="0" smtClean="0">
              <a:latin typeface="+mn-lt"/>
            </a:rPr>
            <a:t>Biuro Międzynarodowe </a:t>
          </a:r>
          <a:r>
            <a:rPr lang="pl-PL" b="1" dirty="0" smtClean="0">
              <a:latin typeface="+mn-lt"/>
            </a:rPr>
            <a:t>Światowej Organizacji Własności Intelektualnej (WIPO) </a:t>
          </a:r>
          <a:r>
            <a:rPr lang="pl-PL" dirty="0" smtClean="0">
              <a:latin typeface="+mn-lt"/>
            </a:rPr>
            <a:t/>
          </a:r>
          <a:br>
            <a:rPr lang="pl-PL" dirty="0" smtClean="0">
              <a:latin typeface="+mn-lt"/>
            </a:rPr>
          </a:br>
          <a:r>
            <a:rPr lang="pl-PL" dirty="0" smtClean="0">
              <a:latin typeface="+mn-lt"/>
            </a:rPr>
            <a:t>+ urzędy krajowe </a:t>
          </a:r>
          <a:br>
            <a:rPr lang="pl-PL" dirty="0" smtClean="0">
              <a:latin typeface="+mn-lt"/>
            </a:rPr>
          </a:br>
          <a:r>
            <a:rPr lang="pl-PL" dirty="0" smtClean="0">
              <a:latin typeface="+mn-lt"/>
            </a:rPr>
            <a:t/>
          </a:r>
          <a:br>
            <a:rPr lang="pl-PL" dirty="0" smtClean="0">
              <a:latin typeface="+mn-lt"/>
            </a:rPr>
          </a:br>
          <a:r>
            <a:rPr lang="pl-PL" sz="1400" dirty="0" smtClean="0"/>
            <a:t>• wynalazki</a:t>
          </a:r>
        </a:p>
        <a:p>
          <a:r>
            <a:rPr lang="pl-PL" sz="1400" dirty="0" smtClean="0"/>
            <a:t>• znaki towarowe</a:t>
          </a:r>
        </a:p>
        <a:p>
          <a:r>
            <a:rPr lang="pl-PL" sz="1400" dirty="0" smtClean="0"/>
            <a:t>• wzory przemysłowe</a:t>
          </a:r>
        </a:p>
        <a:p>
          <a:r>
            <a:rPr lang="pl-PL" sz="1400" dirty="0" smtClean="0"/>
            <a:t>• oznaczenia geograficzne</a:t>
          </a:r>
          <a:endParaRPr lang="pl-PL" sz="1400" dirty="0"/>
        </a:p>
      </dgm:t>
    </dgm:pt>
    <dgm:pt modelId="{2586C0B8-3487-4FA8-A0D9-B664F4DBB8D8}" type="parTrans" cxnId="{A4AB3C7D-1A38-4EEF-BC34-296BC670DAB9}">
      <dgm:prSet/>
      <dgm:spPr/>
      <dgm:t>
        <a:bodyPr/>
        <a:lstStyle/>
        <a:p>
          <a:endParaRPr lang="pl-PL"/>
        </a:p>
      </dgm:t>
    </dgm:pt>
    <dgm:pt modelId="{6A9D70DD-3D13-4366-9C75-0B0CD374BE19}" type="sibTrans" cxnId="{A4AB3C7D-1A38-4EEF-BC34-296BC670DAB9}">
      <dgm:prSet/>
      <dgm:spPr/>
      <dgm:t>
        <a:bodyPr/>
        <a:lstStyle/>
        <a:p>
          <a:endParaRPr lang="pl-PL"/>
        </a:p>
      </dgm:t>
    </dgm:pt>
    <dgm:pt modelId="{AE53A8FE-850A-4ABC-88C1-7509B564220A}">
      <dgm:prSet custT="1"/>
      <dgm:spPr/>
      <dgm:t>
        <a:bodyPr/>
        <a:lstStyle/>
        <a:p>
          <a:pPr algn="ctr"/>
          <a:r>
            <a:rPr lang="pl-PL" sz="2000" b="1" dirty="0" smtClean="0"/>
            <a:t>Europejski Urząd</a:t>
          </a:r>
          <a:br>
            <a:rPr lang="pl-PL" sz="2000" b="1" dirty="0" smtClean="0"/>
          </a:br>
          <a:r>
            <a:rPr lang="pl-PL" sz="2000" b="1" dirty="0" smtClean="0"/>
            <a:t>Patentowy</a:t>
          </a:r>
          <a:r>
            <a:rPr lang="pl-PL" sz="1600" b="1" dirty="0" smtClean="0"/>
            <a:t/>
          </a:r>
          <a:br>
            <a:rPr lang="pl-PL" sz="1600" b="1" dirty="0" smtClean="0"/>
          </a:b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• tylko wynalazki</a:t>
          </a:r>
          <a:br>
            <a:rPr lang="pl-PL" sz="1600" dirty="0" smtClean="0"/>
          </a:b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•  38 państw członkowskich (wszystkie UE oraz 11 innych państw europejskich)</a:t>
          </a:r>
          <a:endParaRPr lang="pl-PL" sz="1600" dirty="0"/>
        </a:p>
      </dgm:t>
    </dgm:pt>
    <dgm:pt modelId="{68E6886A-7122-418D-A570-3DE90C23BB83}" type="sibTrans" cxnId="{E5B6BBBD-E36F-4EA1-B776-7D4CDE11A529}">
      <dgm:prSet/>
      <dgm:spPr/>
      <dgm:t>
        <a:bodyPr/>
        <a:lstStyle/>
        <a:p>
          <a:endParaRPr lang="pl-PL"/>
        </a:p>
      </dgm:t>
    </dgm:pt>
    <dgm:pt modelId="{6BCCDB94-5318-4D06-99F8-70CE8218674D}" type="parTrans" cxnId="{E5B6BBBD-E36F-4EA1-B776-7D4CDE11A529}">
      <dgm:prSet/>
      <dgm:spPr/>
      <dgm:t>
        <a:bodyPr/>
        <a:lstStyle/>
        <a:p>
          <a:endParaRPr lang="pl-PL"/>
        </a:p>
      </dgm:t>
    </dgm:pt>
    <dgm:pt modelId="{9416BC1A-C5EF-4801-8B68-658EBFB7DDFE}">
      <dgm:prSet custT="1"/>
      <dgm:spPr/>
      <dgm:t>
        <a:bodyPr/>
        <a:lstStyle/>
        <a:p>
          <a:endParaRPr lang="pl-PL" sz="2000" b="1" dirty="0" smtClean="0"/>
        </a:p>
        <a:p>
          <a:r>
            <a:rPr lang="pl-PL" sz="2000" b="1" dirty="0" smtClean="0"/>
            <a:t>Urząd Harmonizacji Rynku Wewnętrznego (OHIM)</a:t>
          </a:r>
          <a:br>
            <a:rPr lang="pl-PL" sz="2000" b="1" dirty="0" smtClean="0"/>
          </a:b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•znaki towarowe UE</a:t>
          </a:r>
        </a:p>
        <a:p>
          <a:r>
            <a:rPr lang="pl-PL" sz="1600" dirty="0" smtClean="0"/>
            <a:t>• wzory UE</a:t>
          </a:r>
        </a:p>
        <a:p>
          <a:r>
            <a:rPr lang="pl-PL" sz="1600" dirty="0" smtClean="0"/>
            <a:t>•  jednolity skutek rejestracji na terenie wszystkich państw członkowskich UE</a:t>
          </a:r>
          <a:br>
            <a:rPr lang="pl-PL" sz="1600" dirty="0" smtClean="0"/>
          </a:br>
          <a:endParaRPr lang="pl-PL" sz="1600" dirty="0"/>
        </a:p>
      </dgm:t>
    </dgm:pt>
    <dgm:pt modelId="{60C64763-5E7A-495B-BE81-37392A4514B3}" type="parTrans" cxnId="{5E47BBEF-9A8A-4BD4-AB70-9679C554D9EF}">
      <dgm:prSet/>
      <dgm:spPr/>
      <dgm:t>
        <a:bodyPr/>
        <a:lstStyle/>
        <a:p>
          <a:endParaRPr lang="pl-PL"/>
        </a:p>
      </dgm:t>
    </dgm:pt>
    <dgm:pt modelId="{96EAE665-903D-4430-B67C-EEFBDC50754B}" type="sibTrans" cxnId="{5E47BBEF-9A8A-4BD4-AB70-9679C554D9EF}">
      <dgm:prSet/>
      <dgm:spPr/>
      <dgm:t>
        <a:bodyPr/>
        <a:lstStyle/>
        <a:p>
          <a:endParaRPr lang="pl-PL"/>
        </a:p>
      </dgm:t>
    </dgm:pt>
    <dgm:pt modelId="{63766121-5EC4-40E1-B7EC-1826894C6E90}" type="pres">
      <dgm:prSet presAssocID="{D8B43B65-36E4-4276-B58C-C9A0E0F4B2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23E9FFA-1E8F-4470-A81B-BBEC4F235E2A}" type="pres">
      <dgm:prSet presAssocID="{6C35F10C-CE3B-4099-90FE-1FF64E65ED42}" presName="vertOne" presStyleCnt="0"/>
      <dgm:spPr/>
      <dgm:t>
        <a:bodyPr/>
        <a:lstStyle/>
        <a:p>
          <a:endParaRPr lang="pl-PL"/>
        </a:p>
      </dgm:t>
    </dgm:pt>
    <dgm:pt modelId="{2CA4E251-9030-4E91-B0DD-01CB17B1B75B}" type="pres">
      <dgm:prSet presAssocID="{6C35F10C-CE3B-4099-90FE-1FF64E65ED4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3186237-E437-47CF-A960-DE5CEE33E452}" type="pres">
      <dgm:prSet presAssocID="{6C35F10C-CE3B-4099-90FE-1FF64E65ED42}" presName="parTransOne" presStyleCnt="0"/>
      <dgm:spPr/>
      <dgm:t>
        <a:bodyPr/>
        <a:lstStyle/>
        <a:p>
          <a:endParaRPr lang="pl-PL"/>
        </a:p>
      </dgm:t>
    </dgm:pt>
    <dgm:pt modelId="{0C7B9FCD-0A2C-4FEB-86D7-7356135952BD}" type="pres">
      <dgm:prSet presAssocID="{6C35F10C-CE3B-4099-90FE-1FF64E65ED42}" presName="horzOne" presStyleCnt="0"/>
      <dgm:spPr/>
      <dgm:t>
        <a:bodyPr/>
        <a:lstStyle/>
        <a:p>
          <a:endParaRPr lang="pl-PL"/>
        </a:p>
      </dgm:t>
    </dgm:pt>
    <dgm:pt modelId="{9EFC4A6D-4598-48EC-AE07-47FB112F2A7C}" type="pres">
      <dgm:prSet presAssocID="{5FE56B9B-7C20-491D-86F3-25FAC2D0C39F}" presName="vertTwo" presStyleCnt="0"/>
      <dgm:spPr/>
      <dgm:t>
        <a:bodyPr/>
        <a:lstStyle/>
        <a:p>
          <a:endParaRPr lang="pl-PL"/>
        </a:p>
      </dgm:t>
    </dgm:pt>
    <dgm:pt modelId="{09CFCD97-3BDC-4540-85A5-0993DA0FCBA7}" type="pres">
      <dgm:prSet presAssocID="{5FE56B9B-7C20-491D-86F3-25FAC2D0C39F}" presName="txTwo" presStyleLbl="node2" presStyleIdx="0" presStyleCnt="3" custScaleY="31031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9F72F19-2B4B-4883-B385-B2C2392DBA62}" type="pres">
      <dgm:prSet presAssocID="{5FE56B9B-7C20-491D-86F3-25FAC2D0C39F}" presName="horzTwo" presStyleCnt="0"/>
      <dgm:spPr/>
      <dgm:t>
        <a:bodyPr/>
        <a:lstStyle/>
        <a:p>
          <a:endParaRPr lang="pl-PL"/>
        </a:p>
      </dgm:t>
    </dgm:pt>
    <dgm:pt modelId="{4DE5F062-D571-4C1B-A0E9-65E2C2DAD43B}" type="pres">
      <dgm:prSet presAssocID="{CBCFA885-6863-43B6-AF7C-BD9A941BA3C9}" presName="sibSpaceTwo" presStyleCnt="0"/>
      <dgm:spPr/>
      <dgm:t>
        <a:bodyPr/>
        <a:lstStyle/>
        <a:p>
          <a:endParaRPr lang="pl-PL"/>
        </a:p>
      </dgm:t>
    </dgm:pt>
    <dgm:pt modelId="{0E13A4A1-1FCF-443D-A2C9-415456B7CE07}" type="pres">
      <dgm:prSet presAssocID="{9C246E79-C9EB-414C-A273-30B05658040A}" presName="vertTwo" presStyleCnt="0"/>
      <dgm:spPr/>
      <dgm:t>
        <a:bodyPr/>
        <a:lstStyle/>
        <a:p>
          <a:endParaRPr lang="pl-PL"/>
        </a:p>
      </dgm:t>
    </dgm:pt>
    <dgm:pt modelId="{27486C7A-4D93-4773-B63C-041173572765}" type="pres">
      <dgm:prSet presAssocID="{9C246E79-C9EB-414C-A273-30B05658040A}" presName="txTwo" presStyleLbl="node2" presStyleIdx="1" presStyleCnt="3" custScaleY="31314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BA00BE1-FF03-4FF8-BD09-8E0C63F25169}" type="pres">
      <dgm:prSet presAssocID="{9C246E79-C9EB-414C-A273-30B05658040A}" presName="horzTwo" presStyleCnt="0"/>
      <dgm:spPr/>
      <dgm:t>
        <a:bodyPr/>
        <a:lstStyle/>
        <a:p>
          <a:endParaRPr lang="pl-PL"/>
        </a:p>
      </dgm:t>
    </dgm:pt>
    <dgm:pt modelId="{E3944C5B-1DCD-48A0-8B45-8D2DFF3BD34D}" type="pres">
      <dgm:prSet presAssocID="{6A9D70DD-3D13-4366-9C75-0B0CD374BE19}" presName="sibSpaceTwo" presStyleCnt="0"/>
      <dgm:spPr/>
      <dgm:t>
        <a:bodyPr/>
        <a:lstStyle/>
        <a:p>
          <a:endParaRPr lang="pl-PL"/>
        </a:p>
      </dgm:t>
    </dgm:pt>
    <dgm:pt modelId="{EA6EEFDD-BC4A-4823-B455-21A71EC03453}" type="pres">
      <dgm:prSet presAssocID="{ED9CB105-29A3-407E-8BE9-ABEC536DAAD6}" presName="vertTwo" presStyleCnt="0"/>
      <dgm:spPr/>
      <dgm:t>
        <a:bodyPr/>
        <a:lstStyle/>
        <a:p>
          <a:endParaRPr lang="pl-PL"/>
        </a:p>
      </dgm:t>
    </dgm:pt>
    <dgm:pt modelId="{D21CF552-6741-44FA-861A-9E2FFC630307}" type="pres">
      <dgm:prSet presAssocID="{ED9CB105-29A3-407E-8BE9-ABEC536DAAD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6CFA5F2-E463-43CE-BE35-1B32016BF93A}" type="pres">
      <dgm:prSet presAssocID="{ED9CB105-29A3-407E-8BE9-ABEC536DAAD6}" presName="parTransTwo" presStyleCnt="0"/>
      <dgm:spPr/>
      <dgm:t>
        <a:bodyPr/>
        <a:lstStyle/>
        <a:p>
          <a:endParaRPr lang="pl-PL"/>
        </a:p>
      </dgm:t>
    </dgm:pt>
    <dgm:pt modelId="{5FD4FF96-3376-4749-B47C-B18D821119EF}" type="pres">
      <dgm:prSet presAssocID="{ED9CB105-29A3-407E-8BE9-ABEC536DAAD6}" presName="horzTwo" presStyleCnt="0"/>
      <dgm:spPr/>
      <dgm:t>
        <a:bodyPr/>
        <a:lstStyle/>
        <a:p>
          <a:endParaRPr lang="pl-PL"/>
        </a:p>
      </dgm:t>
    </dgm:pt>
    <dgm:pt modelId="{514DA95A-CD4C-4695-A83B-6806D1D01173}" type="pres">
      <dgm:prSet presAssocID="{AE53A8FE-850A-4ABC-88C1-7509B564220A}" presName="vertThree" presStyleCnt="0"/>
      <dgm:spPr/>
      <dgm:t>
        <a:bodyPr/>
        <a:lstStyle/>
        <a:p>
          <a:endParaRPr lang="pl-PL"/>
        </a:p>
      </dgm:t>
    </dgm:pt>
    <dgm:pt modelId="{1D1983EF-9665-40AF-8CAD-A850D1D5D3D5}" type="pres">
      <dgm:prSet presAssocID="{AE53A8FE-850A-4ABC-88C1-7509B564220A}" presName="txThree" presStyleLbl="node3" presStyleIdx="0" presStyleCnt="2" custScaleY="205391" custLinFactNeighborX="468" custLinFactNeighborY="-263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60294E8-B164-4013-9AF4-1EC7FB19921A}" type="pres">
      <dgm:prSet presAssocID="{AE53A8FE-850A-4ABC-88C1-7509B564220A}" presName="horzThree" presStyleCnt="0"/>
      <dgm:spPr/>
      <dgm:t>
        <a:bodyPr/>
        <a:lstStyle/>
        <a:p>
          <a:endParaRPr lang="pl-PL"/>
        </a:p>
      </dgm:t>
    </dgm:pt>
    <dgm:pt modelId="{7319C6FF-2618-447F-ADFC-C65C7F8110B0}" type="pres">
      <dgm:prSet presAssocID="{68E6886A-7122-418D-A570-3DE90C23BB83}" presName="sibSpaceThree" presStyleCnt="0"/>
      <dgm:spPr/>
      <dgm:t>
        <a:bodyPr/>
        <a:lstStyle/>
        <a:p>
          <a:endParaRPr lang="pl-PL"/>
        </a:p>
      </dgm:t>
    </dgm:pt>
    <dgm:pt modelId="{DDE23B09-D2E8-494D-A96D-B3E4B64BD84B}" type="pres">
      <dgm:prSet presAssocID="{9416BC1A-C5EF-4801-8B68-658EBFB7DDFE}" presName="vertThree" presStyleCnt="0"/>
      <dgm:spPr/>
      <dgm:t>
        <a:bodyPr/>
        <a:lstStyle/>
        <a:p>
          <a:endParaRPr lang="pl-PL"/>
        </a:p>
      </dgm:t>
    </dgm:pt>
    <dgm:pt modelId="{5080D57D-C201-45E8-BBE2-CA3531A68FBD}" type="pres">
      <dgm:prSet presAssocID="{9416BC1A-C5EF-4801-8B68-658EBFB7DDFE}" presName="txThree" presStyleLbl="node3" presStyleIdx="1" presStyleCnt="2" custScaleY="206013" custLinFactNeighborX="441" custLinFactNeighborY="-263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C24F81E-1D3B-4FE8-9A06-7D6953189D60}" type="pres">
      <dgm:prSet presAssocID="{9416BC1A-C5EF-4801-8B68-658EBFB7DDFE}" presName="horzThree" presStyleCnt="0"/>
      <dgm:spPr/>
      <dgm:t>
        <a:bodyPr/>
        <a:lstStyle/>
        <a:p>
          <a:endParaRPr lang="pl-PL"/>
        </a:p>
      </dgm:t>
    </dgm:pt>
  </dgm:ptLst>
  <dgm:cxnLst>
    <dgm:cxn modelId="{E569396E-F892-47E9-B9BB-F984EBC12294}" type="presOf" srcId="{ED9CB105-29A3-407E-8BE9-ABEC536DAAD6}" destId="{D21CF552-6741-44FA-861A-9E2FFC630307}" srcOrd="0" destOrd="0" presId="urn:microsoft.com/office/officeart/2005/8/layout/hierarchy4"/>
    <dgm:cxn modelId="{18984862-D48E-4CB3-94B1-12BB5544FA81}" type="presOf" srcId="{6C35F10C-CE3B-4099-90FE-1FF64E65ED42}" destId="{2CA4E251-9030-4E91-B0DD-01CB17B1B75B}" srcOrd="0" destOrd="0" presId="urn:microsoft.com/office/officeart/2005/8/layout/hierarchy4"/>
    <dgm:cxn modelId="{4B791CC7-8D1D-425C-A5BA-8EC1FB263A0F}" type="presOf" srcId="{9416BC1A-C5EF-4801-8B68-658EBFB7DDFE}" destId="{5080D57D-C201-45E8-BBE2-CA3531A68FBD}" srcOrd="0" destOrd="0" presId="urn:microsoft.com/office/officeart/2005/8/layout/hierarchy4"/>
    <dgm:cxn modelId="{547E54BC-716D-4A6A-B6B0-D7DFBBAA1E90}" type="presOf" srcId="{AE53A8FE-850A-4ABC-88C1-7509B564220A}" destId="{1D1983EF-9665-40AF-8CAD-A850D1D5D3D5}" srcOrd="0" destOrd="0" presId="urn:microsoft.com/office/officeart/2005/8/layout/hierarchy4"/>
    <dgm:cxn modelId="{2ACB4217-07DF-4EEC-AE74-FD5DA3004FCA}" type="presOf" srcId="{9C246E79-C9EB-414C-A273-30B05658040A}" destId="{27486C7A-4D93-4773-B63C-041173572765}" srcOrd="0" destOrd="0" presId="urn:microsoft.com/office/officeart/2005/8/layout/hierarchy4"/>
    <dgm:cxn modelId="{46B12A7B-3078-4146-837D-625CB2A589AA}" srcId="{6C35F10C-CE3B-4099-90FE-1FF64E65ED42}" destId="{ED9CB105-29A3-407E-8BE9-ABEC536DAAD6}" srcOrd="2" destOrd="0" parTransId="{613EA665-4218-47C5-8CBD-41B612519D25}" sibTransId="{1F7EBBDF-875A-4D0F-BDFE-252A0B4C7EAC}"/>
    <dgm:cxn modelId="{5E47BBEF-9A8A-4BD4-AB70-9679C554D9EF}" srcId="{ED9CB105-29A3-407E-8BE9-ABEC536DAAD6}" destId="{9416BC1A-C5EF-4801-8B68-658EBFB7DDFE}" srcOrd="1" destOrd="0" parTransId="{60C64763-5E7A-495B-BE81-37392A4514B3}" sibTransId="{96EAE665-903D-4430-B67C-EEFBDC50754B}"/>
    <dgm:cxn modelId="{E5B6BBBD-E36F-4EA1-B776-7D4CDE11A529}" srcId="{ED9CB105-29A3-407E-8BE9-ABEC536DAAD6}" destId="{AE53A8FE-850A-4ABC-88C1-7509B564220A}" srcOrd="0" destOrd="0" parTransId="{6BCCDB94-5318-4D06-99F8-70CE8218674D}" sibTransId="{68E6886A-7122-418D-A570-3DE90C23BB83}"/>
    <dgm:cxn modelId="{27FE7C1B-6A5B-4021-8461-2C3230147AFC}" srcId="{D8B43B65-36E4-4276-B58C-C9A0E0F4B271}" destId="{6C35F10C-CE3B-4099-90FE-1FF64E65ED42}" srcOrd="0" destOrd="0" parTransId="{08502C6D-1213-4A45-801E-05C03D07E76D}" sibTransId="{800EA52D-D507-4155-AD9A-8A2B8498EB8D}"/>
    <dgm:cxn modelId="{6E0CBC94-6DB8-4580-A397-060807EE33AC}" srcId="{6C35F10C-CE3B-4099-90FE-1FF64E65ED42}" destId="{5FE56B9B-7C20-491D-86F3-25FAC2D0C39F}" srcOrd="0" destOrd="0" parTransId="{ACB47475-D1A5-40FF-BB3A-ED77C5033EAC}" sibTransId="{CBCFA885-6863-43B6-AF7C-BD9A941BA3C9}"/>
    <dgm:cxn modelId="{4EA6A76F-C74A-4836-B2C4-45E9BA69E07F}" type="presOf" srcId="{5FE56B9B-7C20-491D-86F3-25FAC2D0C39F}" destId="{09CFCD97-3BDC-4540-85A5-0993DA0FCBA7}" srcOrd="0" destOrd="0" presId="urn:microsoft.com/office/officeart/2005/8/layout/hierarchy4"/>
    <dgm:cxn modelId="{A4AB3C7D-1A38-4EEF-BC34-296BC670DAB9}" srcId="{6C35F10C-CE3B-4099-90FE-1FF64E65ED42}" destId="{9C246E79-C9EB-414C-A273-30B05658040A}" srcOrd="1" destOrd="0" parTransId="{2586C0B8-3487-4FA8-A0D9-B664F4DBB8D8}" sibTransId="{6A9D70DD-3D13-4366-9C75-0B0CD374BE19}"/>
    <dgm:cxn modelId="{54E696E5-9AF5-4769-A581-0CBA8AD43B01}" type="presOf" srcId="{D8B43B65-36E4-4276-B58C-C9A0E0F4B271}" destId="{63766121-5EC4-40E1-B7EC-1826894C6E90}" srcOrd="0" destOrd="0" presId="urn:microsoft.com/office/officeart/2005/8/layout/hierarchy4"/>
    <dgm:cxn modelId="{8AA74B54-C460-457E-99BC-A3AADFD45A70}" type="presParOf" srcId="{63766121-5EC4-40E1-B7EC-1826894C6E90}" destId="{323E9FFA-1E8F-4470-A81B-BBEC4F235E2A}" srcOrd="0" destOrd="0" presId="urn:microsoft.com/office/officeart/2005/8/layout/hierarchy4"/>
    <dgm:cxn modelId="{C13C49A0-FE34-4AAB-905D-09C2FC12947F}" type="presParOf" srcId="{323E9FFA-1E8F-4470-A81B-BBEC4F235E2A}" destId="{2CA4E251-9030-4E91-B0DD-01CB17B1B75B}" srcOrd="0" destOrd="0" presId="urn:microsoft.com/office/officeart/2005/8/layout/hierarchy4"/>
    <dgm:cxn modelId="{05C01349-AA17-4A8E-8DA9-166918080753}" type="presParOf" srcId="{323E9FFA-1E8F-4470-A81B-BBEC4F235E2A}" destId="{F3186237-E437-47CF-A960-DE5CEE33E452}" srcOrd="1" destOrd="0" presId="urn:microsoft.com/office/officeart/2005/8/layout/hierarchy4"/>
    <dgm:cxn modelId="{CD91526F-8EC0-439F-8197-0F188567946B}" type="presParOf" srcId="{323E9FFA-1E8F-4470-A81B-BBEC4F235E2A}" destId="{0C7B9FCD-0A2C-4FEB-86D7-7356135952BD}" srcOrd="2" destOrd="0" presId="urn:microsoft.com/office/officeart/2005/8/layout/hierarchy4"/>
    <dgm:cxn modelId="{945396E6-E5C6-4581-BF34-467AB1923A54}" type="presParOf" srcId="{0C7B9FCD-0A2C-4FEB-86D7-7356135952BD}" destId="{9EFC4A6D-4598-48EC-AE07-47FB112F2A7C}" srcOrd="0" destOrd="0" presId="urn:microsoft.com/office/officeart/2005/8/layout/hierarchy4"/>
    <dgm:cxn modelId="{4426D132-50DF-40F2-A66E-5217797A2893}" type="presParOf" srcId="{9EFC4A6D-4598-48EC-AE07-47FB112F2A7C}" destId="{09CFCD97-3BDC-4540-85A5-0993DA0FCBA7}" srcOrd="0" destOrd="0" presId="urn:microsoft.com/office/officeart/2005/8/layout/hierarchy4"/>
    <dgm:cxn modelId="{82DF5E25-62F4-429F-B7F5-125BE4B95465}" type="presParOf" srcId="{9EFC4A6D-4598-48EC-AE07-47FB112F2A7C}" destId="{49F72F19-2B4B-4883-B385-B2C2392DBA62}" srcOrd="1" destOrd="0" presId="urn:microsoft.com/office/officeart/2005/8/layout/hierarchy4"/>
    <dgm:cxn modelId="{F8479003-4AA8-42F4-BE9D-0FCC84EC95CD}" type="presParOf" srcId="{0C7B9FCD-0A2C-4FEB-86D7-7356135952BD}" destId="{4DE5F062-D571-4C1B-A0E9-65E2C2DAD43B}" srcOrd="1" destOrd="0" presId="urn:microsoft.com/office/officeart/2005/8/layout/hierarchy4"/>
    <dgm:cxn modelId="{C4496D9D-F48C-4575-AEAF-A68D5C17BCAB}" type="presParOf" srcId="{0C7B9FCD-0A2C-4FEB-86D7-7356135952BD}" destId="{0E13A4A1-1FCF-443D-A2C9-415456B7CE07}" srcOrd="2" destOrd="0" presId="urn:microsoft.com/office/officeart/2005/8/layout/hierarchy4"/>
    <dgm:cxn modelId="{F1C1A6F1-5059-4CF5-B23B-EA050AA1B618}" type="presParOf" srcId="{0E13A4A1-1FCF-443D-A2C9-415456B7CE07}" destId="{27486C7A-4D93-4773-B63C-041173572765}" srcOrd="0" destOrd="0" presId="urn:microsoft.com/office/officeart/2005/8/layout/hierarchy4"/>
    <dgm:cxn modelId="{1C31C176-E560-4808-B310-A568A5CB8A86}" type="presParOf" srcId="{0E13A4A1-1FCF-443D-A2C9-415456B7CE07}" destId="{2BA00BE1-FF03-4FF8-BD09-8E0C63F25169}" srcOrd="1" destOrd="0" presId="urn:microsoft.com/office/officeart/2005/8/layout/hierarchy4"/>
    <dgm:cxn modelId="{CBA37ACB-8CE0-485C-8B09-954358870D32}" type="presParOf" srcId="{0C7B9FCD-0A2C-4FEB-86D7-7356135952BD}" destId="{E3944C5B-1DCD-48A0-8B45-8D2DFF3BD34D}" srcOrd="3" destOrd="0" presId="urn:microsoft.com/office/officeart/2005/8/layout/hierarchy4"/>
    <dgm:cxn modelId="{8DBFFA78-FE5F-4A27-BA4E-F6FE926686C3}" type="presParOf" srcId="{0C7B9FCD-0A2C-4FEB-86D7-7356135952BD}" destId="{EA6EEFDD-BC4A-4823-B455-21A71EC03453}" srcOrd="4" destOrd="0" presId="urn:microsoft.com/office/officeart/2005/8/layout/hierarchy4"/>
    <dgm:cxn modelId="{D23F7BE9-0E96-414B-BB22-ACD09A876C77}" type="presParOf" srcId="{EA6EEFDD-BC4A-4823-B455-21A71EC03453}" destId="{D21CF552-6741-44FA-861A-9E2FFC630307}" srcOrd="0" destOrd="0" presId="urn:microsoft.com/office/officeart/2005/8/layout/hierarchy4"/>
    <dgm:cxn modelId="{6B60CC66-476C-4B97-8B22-CB3B0041AA15}" type="presParOf" srcId="{EA6EEFDD-BC4A-4823-B455-21A71EC03453}" destId="{D6CFA5F2-E463-43CE-BE35-1B32016BF93A}" srcOrd="1" destOrd="0" presId="urn:microsoft.com/office/officeart/2005/8/layout/hierarchy4"/>
    <dgm:cxn modelId="{AE347D61-621E-4BA2-8419-6EE183B23729}" type="presParOf" srcId="{EA6EEFDD-BC4A-4823-B455-21A71EC03453}" destId="{5FD4FF96-3376-4749-B47C-B18D821119EF}" srcOrd="2" destOrd="0" presId="urn:microsoft.com/office/officeart/2005/8/layout/hierarchy4"/>
    <dgm:cxn modelId="{4DFB6F46-53FD-4C97-80B0-A46354AD670A}" type="presParOf" srcId="{5FD4FF96-3376-4749-B47C-B18D821119EF}" destId="{514DA95A-CD4C-4695-A83B-6806D1D01173}" srcOrd="0" destOrd="0" presId="urn:microsoft.com/office/officeart/2005/8/layout/hierarchy4"/>
    <dgm:cxn modelId="{70A83AEA-2A74-4499-A2C0-B61EFA370BB4}" type="presParOf" srcId="{514DA95A-CD4C-4695-A83B-6806D1D01173}" destId="{1D1983EF-9665-40AF-8CAD-A850D1D5D3D5}" srcOrd="0" destOrd="0" presId="urn:microsoft.com/office/officeart/2005/8/layout/hierarchy4"/>
    <dgm:cxn modelId="{D3923CCE-417F-4CAD-B487-4B3CA99EAB03}" type="presParOf" srcId="{514DA95A-CD4C-4695-A83B-6806D1D01173}" destId="{760294E8-B164-4013-9AF4-1EC7FB19921A}" srcOrd="1" destOrd="0" presId="urn:microsoft.com/office/officeart/2005/8/layout/hierarchy4"/>
    <dgm:cxn modelId="{24103994-E731-4FAF-AE93-3EB7E9596EA2}" type="presParOf" srcId="{5FD4FF96-3376-4749-B47C-B18D821119EF}" destId="{7319C6FF-2618-447F-ADFC-C65C7F8110B0}" srcOrd="1" destOrd="0" presId="urn:microsoft.com/office/officeart/2005/8/layout/hierarchy4"/>
    <dgm:cxn modelId="{7DECBA2F-50EC-493D-917A-5BF577AFA7A5}" type="presParOf" srcId="{5FD4FF96-3376-4749-B47C-B18D821119EF}" destId="{DDE23B09-D2E8-494D-A96D-B3E4B64BD84B}" srcOrd="2" destOrd="0" presId="urn:microsoft.com/office/officeart/2005/8/layout/hierarchy4"/>
    <dgm:cxn modelId="{8CF313D6-066E-4507-B827-FB651908C11C}" type="presParOf" srcId="{DDE23B09-D2E8-494D-A96D-B3E4B64BD84B}" destId="{5080D57D-C201-45E8-BBE2-CA3531A68FBD}" srcOrd="0" destOrd="0" presId="urn:microsoft.com/office/officeart/2005/8/layout/hierarchy4"/>
    <dgm:cxn modelId="{7ED3DE2A-5771-4DC0-8CD6-A6229FE9BC46}" type="presParOf" srcId="{DDE23B09-D2E8-494D-A96D-B3E4B64BD84B}" destId="{4C24F81E-1D3B-4FE8-9A06-7D6953189D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BA16A-8B1E-4629-B6F1-B0093716E324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CEE8F5-AB45-4EB1-BA7D-8C0EDFC4D78B}">
      <dgm:prSet phldrT="[Tekst]" custT="1"/>
      <dgm:spPr/>
      <dgm:t>
        <a:bodyPr/>
        <a:lstStyle/>
        <a:p>
          <a:r>
            <a:rPr lang="pl-PL" sz="2400" dirty="0" smtClean="0"/>
            <a:t>rzecznicy patentowi</a:t>
          </a:r>
          <a:endParaRPr lang="pl-PL" sz="2400" dirty="0"/>
        </a:p>
      </dgm:t>
    </dgm:pt>
    <dgm:pt modelId="{8E2B1A24-7D99-4C26-A3AB-D67DE361D944}" type="parTrans" cxnId="{C1C8C8B0-3D4D-4EA9-8B88-D429F5E06E0B}">
      <dgm:prSet/>
      <dgm:spPr/>
      <dgm:t>
        <a:bodyPr/>
        <a:lstStyle/>
        <a:p>
          <a:endParaRPr lang="pl-PL"/>
        </a:p>
      </dgm:t>
    </dgm:pt>
    <dgm:pt modelId="{3E008B0C-D7B8-4228-89E7-606CD42894BC}" type="sibTrans" cxnId="{C1C8C8B0-3D4D-4EA9-8B88-D429F5E06E0B}">
      <dgm:prSet/>
      <dgm:spPr/>
      <dgm:t>
        <a:bodyPr/>
        <a:lstStyle/>
        <a:p>
          <a:endParaRPr lang="pl-PL"/>
        </a:p>
      </dgm:t>
    </dgm:pt>
    <dgm:pt modelId="{7407D13A-5C90-4547-BEA2-5F79863339A8}">
      <dgm:prSet phldrT="[Tekst]" custT="1"/>
      <dgm:spPr/>
      <dgm:t>
        <a:bodyPr/>
        <a:lstStyle/>
        <a:p>
          <a:r>
            <a:rPr lang="pl-PL" sz="2800" dirty="0" smtClean="0"/>
            <a:t>34</a:t>
          </a:r>
          <a:r>
            <a:rPr lang="pl-PL" sz="1500" dirty="0" smtClean="0"/>
            <a:t/>
          </a:r>
          <a:br>
            <a:rPr lang="pl-PL" sz="1500" dirty="0" smtClean="0"/>
          </a:br>
          <a:r>
            <a:rPr lang="pl-PL" sz="1500" dirty="0" smtClean="0"/>
            <a:t>w uczelniach</a:t>
          </a:r>
          <a:br>
            <a:rPr lang="pl-PL" sz="1500" dirty="0" smtClean="0"/>
          </a:br>
          <a:endParaRPr lang="pl-PL" sz="1500" dirty="0"/>
        </a:p>
      </dgm:t>
    </dgm:pt>
    <dgm:pt modelId="{A9AB1110-8F6E-4645-884A-64EBEC1B0FF0}" type="parTrans" cxnId="{8382E02A-3F18-4B58-86CB-5BDBF312DBBA}">
      <dgm:prSet/>
      <dgm:spPr/>
      <dgm:t>
        <a:bodyPr/>
        <a:lstStyle/>
        <a:p>
          <a:endParaRPr lang="pl-PL"/>
        </a:p>
      </dgm:t>
    </dgm:pt>
    <dgm:pt modelId="{09777587-D5C9-4B81-98BD-7D0F12EAB03F}" type="sibTrans" cxnId="{8382E02A-3F18-4B58-86CB-5BDBF312DBBA}">
      <dgm:prSet/>
      <dgm:spPr/>
      <dgm:t>
        <a:bodyPr/>
        <a:lstStyle/>
        <a:p>
          <a:endParaRPr lang="pl-PL"/>
        </a:p>
      </dgm:t>
    </dgm:pt>
    <dgm:pt modelId="{5FDED9DF-910C-40B0-BBB8-ED247AACE492}">
      <dgm:prSet phldrT="[Tekst]" custT="1"/>
      <dgm:spPr/>
      <dgm:t>
        <a:bodyPr/>
        <a:lstStyle/>
        <a:p>
          <a:r>
            <a:rPr lang="pl-PL" sz="2800" dirty="0" smtClean="0"/>
            <a:t>43</a:t>
          </a:r>
          <a:r>
            <a:rPr lang="pl-PL" sz="1500" dirty="0" smtClean="0"/>
            <a:t/>
          </a:r>
          <a:br>
            <a:rPr lang="pl-PL" sz="1500" dirty="0" smtClean="0"/>
          </a:br>
          <a:r>
            <a:rPr lang="pl-PL" sz="1500" dirty="0" smtClean="0"/>
            <a:t>w instytutach </a:t>
          </a:r>
          <a:br>
            <a:rPr lang="pl-PL" sz="1500" dirty="0" smtClean="0"/>
          </a:br>
          <a:r>
            <a:rPr lang="pl-PL" sz="1500" dirty="0" smtClean="0"/>
            <a:t>naukowych</a:t>
          </a:r>
          <a:br>
            <a:rPr lang="pl-PL" sz="1500" dirty="0" smtClean="0"/>
          </a:br>
          <a:endParaRPr lang="pl-PL" sz="1500" dirty="0"/>
        </a:p>
      </dgm:t>
    </dgm:pt>
    <dgm:pt modelId="{87C1ACE6-5B5F-44CE-A37D-7BF9568091A4}" type="parTrans" cxnId="{08C88BB0-7E43-43A9-A8EB-4F0221CBD0E6}">
      <dgm:prSet/>
      <dgm:spPr/>
      <dgm:t>
        <a:bodyPr/>
        <a:lstStyle/>
        <a:p>
          <a:endParaRPr lang="pl-PL"/>
        </a:p>
      </dgm:t>
    </dgm:pt>
    <dgm:pt modelId="{2E06865A-E494-41C6-8B7A-1F26BB6389D7}" type="sibTrans" cxnId="{08C88BB0-7E43-43A9-A8EB-4F0221CBD0E6}">
      <dgm:prSet/>
      <dgm:spPr/>
      <dgm:t>
        <a:bodyPr/>
        <a:lstStyle/>
        <a:p>
          <a:endParaRPr lang="pl-PL"/>
        </a:p>
      </dgm:t>
    </dgm:pt>
    <dgm:pt modelId="{D7117927-4466-416B-A7F4-A336B52029C7}" type="pres">
      <dgm:prSet presAssocID="{C30BA16A-8B1E-4629-B6F1-B0093716E3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D7FA29C-EA42-486A-9AAC-74F7EB60E317}" type="pres">
      <dgm:prSet presAssocID="{85CEE8F5-AB45-4EB1-BA7D-8C0EDFC4D78B}" presName="vertOne" presStyleCnt="0"/>
      <dgm:spPr/>
    </dgm:pt>
    <dgm:pt modelId="{04E90400-4B98-404F-9256-53C63CF92979}" type="pres">
      <dgm:prSet presAssocID="{85CEE8F5-AB45-4EB1-BA7D-8C0EDFC4D78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5E93A6F-A726-4B86-BE85-A05EB017CED1}" type="pres">
      <dgm:prSet presAssocID="{85CEE8F5-AB45-4EB1-BA7D-8C0EDFC4D78B}" presName="parTransOne" presStyleCnt="0"/>
      <dgm:spPr/>
    </dgm:pt>
    <dgm:pt modelId="{4FCF60B7-D7D1-4B66-A3B3-9BA695634C40}" type="pres">
      <dgm:prSet presAssocID="{85CEE8F5-AB45-4EB1-BA7D-8C0EDFC4D78B}" presName="horzOne" presStyleCnt="0"/>
      <dgm:spPr/>
    </dgm:pt>
    <dgm:pt modelId="{CE21BA75-52FB-4F4F-9B44-37E0D4598623}" type="pres">
      <dgm:prSet presAssocID="{7407D13A-5C90-4547-BEA2-5F79863339A8}" presName="vertTwo" presStyleCnt="0"/>
      <dgm:spPr/>
    </dgm:pt>
    <dgm:pt modelId="{6F14BF71-22F7-4B69-BD20-D4289364E340}" type="pres">
      <dgm:prSet presAssocID="{7407D13A-5C90-4547-BEA2-5F79863339A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FDF382F-4391-4ED0-AF92-45CE7F7E4697}" type="pres">
      <dgm:prSet presAssocID="{7407D13A-5C90-4547-BEA2-5F79863339A8}" presName="horzTwo" presStyleCnt="0"/>
      <dgm:spPr/>
    </dgm:pt>
    <dgm:pt modelId="{A20DFEA0-0C87-47EB-BC27-0B7241ED5D31}" type="pres">
      <dgm:prSet presAssocID="{09777587-D5C9-4B81-98BD-7D0F12EAB03F}" presName="sibSpaceTwo" presStyleCnt="0"/>
      <dgm:spPr/>
    </dgm:pt>
    <dgm:pt modelId="{CD5B3FD1-4072-430A-A777-F74B5D1ECD84}" type="pres">
      <dgm:prSet presAssocID="{5FDED9DF-910C-40B0-BBB8-ED247AACE492}" presName="vertTwo" presStyleCnt="0"/>
      <dgm:spPr/>
    </dgm:pt>
    <dgm:pt modelId="{5CE8742D-3C65-4E87-9111-1F72277C0CD9}" type="pres">
      <dgm:prSet presAssocID="{5FDED9DF-910C-40B0-BBB8-ED247AACE49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A1450A3-20AF-4601-8D03-BDBA5D9370A8}" type="pres">
      <dgm:prSet presAssocID="{5FDED9DF-910C-40B0-BBB8-ED247AACE492}" presName="horzTwo" presStyleCnt="0"/>
      <dgm:spPr/>
    </dgm:pt>
  </dgm:ptLst>
  <dgm:cxnLst>
    <dgm:cxn modelId="{3A2B4E07-E408-4711-B93B-E9E3FFCA937A}" type="presOf" srcId="{C30BA16A-8B1E-4629-B6F1-B0093716E324}" destId="{D7117927-4466-416B-A7F4-A336B52029C7}" srcOrd="0" destOrd="0" presId="urn:microsoft.com/office/officeart/2005/8/layout/hierarchy4"/>
    <dgm:cxn modelId="{08C88BB0-7E43-43A9-A8EB-4F0221CBD0E6}" srcId="{85CEE8F5-AB45-4EB1-BA7D-8C0EDFC4D78B}" destId="{5FDED9DF-910C-40B0-BBB8-ED247AACE492}" srcOrd="1" destOrd="0" parTransId="{87C1ACE6-5B5F-44CE-A37D-7BF9568091A4}" sibTransId="{2E06865A-E494-41C6-8B7A-1F26BB6389D7}"/>
    <dgm:cxn modelId="{C1C8C8B0-3D4D-4EA9-8B88-D429F5E06E0B}" srcId="{C30BA16A-8B1E-4629-B6F1-B0093716E324}" destId="{85CEE8F5-AB45-4EB1-BA7D-8C0EDFC4D78B}" srcOrd="0" destOrd="0" parTransId="{8E2B1A24-7D99-4C26-A3AB-D67DE361D944}" sibTransId="{3E008B0C-D7B8-4228-89E7-606CD42894BC}"/>
    <dgm:cxn modelId="{B5EACA8E-18CD-4E24-BAAD-C23AAA2E88C9}" type="presOf" srcId="{5FDED9DF-910C-40B0-BBB8-ED247AACE492}" destId="{5CE8742D-3C65-4E87-9111-1F72277C0CD9}" srcOrd="0" destOrd="0" presId="urn:microsoft.com/office/officeart/2005/8/layout/hierarchy4"/>
    <dgm:cxn modelId="{8382E02A-3F18-4B58-86CB-5BDBF312DBBA}" srcId="{85CEE8F5-AB45-4EB1-BA7D-8C0EDFC4D78B}" destId="{7407D13A-5C90-4547-BEA2-5F79863339A8}" srcOrd="0" destOrd="0" parTransId="{A9AB1110-8F6E-4645-884A-64EBEC1B0FF0}" sibTransId="{09777587-D5C9-4B81-98BD-7D0F12EAB03F}"/>
    <dgm:cxn modelId="{87A989D8-6377-47B2-98A7-4CB30F1A791C}" type="presOf" srcId="{7407D13A-5C90-4547-BEA2-5F79863339A8}" destId="{6F14BF71-22F7-4B69-BD20-D4289364E340}" srcOrd="0" destOrd="0" presId="urn:microsoft.com/office/officeart/2005/8/layout/hierarchy4"/>
    <dgm:cxn modelId="{22278FBB-FF68-4549-93F7-84EDA540F3E4}" type="presOf" srcId="{85CEE8F5-AB45-4EB1-BA7D-8C0EDFC4D78B}" destId="{04E90400-4B98-404F-9256-53C63CF92979}" srcOrd="0" destOrd="0" presId="urn:microsoft.com/office/officeart/2005/8/layout/hierarchy4"/>
    <dgm:cxn modelId="{D7B8B287-AC77-4F58-85C1-9A7C47385166}" type="presParOf" srcId="{D7117927-4466-416B-A7F4-A336B52029C7}" destId="{7D7FA29C-EA42-486A-9AAC-74F7EB60E317}" srcOrd="0" destOrd="0" presId="urn:microsoft.com/office/officeart/2005/8/layout/hierarchy4"/>
    <dgm:cxn modelId="{85D034BD-9C28-45BF-9448-A3426CC14383}" type="presParOf" srcId="{7D7FA29C-EA42-486A-9AAC-74F7EB60E317}" destId="{04E90400-4B98-404F-9256-53C63CF92979}" srcOrd="0" destOrd="0" presId="urn:microsoft.com/office/officeart/2005/8/layout/hierarchy4"/>
    <dgm:cxn modelId="{C0B9F0B6-A5E5-4268-BC54-A59D4A46E0DC}" type="presParOf" srcId="{7D7FA29C-EA42-486A-9AAC-74F7EB60E317}" destId="{85E93A6F-A726-4B86-BE85-A05EB017CED1}" srcOrd="1" destOrd="0" presId="urn:microsoft.com/office/officeart/2005/8/layout/hierarchy4"/>
    <dgm:cxn modelId="{86FC9FE7-0FCA-4602-BC31-D9EC02045A6F}" type="presParOf" srcId="{7D7FA29C-EA42-486A-9AAC-74F7EB60E317}" destId="{4FCF60B7-D7D1-4B66-A3B3-9BA695634C40}" srcOrd="2" destOrd="0" presId="urn:microsoft.com/office/officeart/2005/8/layout/hierarchy4"/>
    <dgm:cxn modelId="{642BD6E9-983E-4E1B-BBA2-EC784F72CD16}" type="presParOf" srcId="{4FCF60B7-D7D1-4B66-A3B3-9BA695634C40}" destId="{CE21BA75-52FB-4F4F-9B44-37E0D4598623}" srcOrd="0" destOrd="0" presId="urn:microsoft.com/office/officeart/2005/8/layout/hierarchy4"/>
    <dgm:cxn modelId="{A2EF85BE-5985-49FA-85D1-696DADFC99A8}" type="presParOf" srcId="{CE21BA75-52FB-4F4F-9B44-37E0D4598623}" destId="{6F14BF71-22F7-4B69-BD20-D4289364E340}" srcOrd="0" destOrd="0" presId="urn:microsoft.com/office/officeart/2005/8/layout/hierarchy4"/>
    <dgm:cxn modelId="{702DA4A4-B173-46A2-99B9-C617F4095EDC}" type="presParOf" srcId="{CE21BA75-52FB-4F4F-9B44-37E0D4598623}" destId="{FFDF382F-4391-4ED0-AF92-45CE7F7E4697}" srcOrd="1" destOrd="0" presId="urn:microsoft.com/office/officeart/2005/8/layout/hierarchy4"/>
    <dgm:cxn modelId="{5C318398-089D-4D26-9A8A-92801AD7631B}" type="presParOf" srcId="{4FCF60B7-D7D1-4B66-A3B3-9BA695634C40}" destId="{A20DFEA0-0C87-47EB-BC27-0B7241ED5D31}" srcOrd="1" destOrd="0" presId="urn:microsoft.com/office/officeart/2005/8/layout/hierarchy4"/>
    <dgm:cxn modelId="{AD4FA203-C8C2-47F4-B215-8A591859E188}" type="presParOf" srcId="{4FCF60B7-D7D1-4B66-A3B3-9BA695634C40}" destId="{CD5B3FD1-4072-430A-A777-F74B5D1ECD84}" srcOrd="2" destOrd="0" presId="urn:microsoft.com/office/officeart/2005/8/layout/hierarchy4"/>
    <dgm:cxn modelId="{3AC8B770-A5E3-4AEB-B150-0025DBE104D2}" type="presParOf" srcId="{CD5B3FD1-4072-430A-A777-F74B5D1ECD84}" destId="{5CE8742D-3C65-4E87-9111-1F72277C0CD9}" srcOrd="0" destOrd="0" presId="urn:microsoft.com/office/officeart/2005/8/layout/hierarchy4"/>
    <dgm:cxn modelId="{25C6674F-BFE2-4636-893B-5E647117D669}" type="presParOf" srcId="{CD5B3FD1-4072-430A-A777-F74B5D1ECD84}" destId="{5A1450A3-20AF-4601-8D03-BDBA5D9370A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265C8-C8C7-493A-A1F9-8C8034970B6A}">
      <dsp:nvSpPr>
        <dsp:cNvPr id="0" name=""/>
        <dsp:cNvSpPr/>
      </dsp:nvSpPr>
      <dsp:spPr>
        <a:xfrm>
          <a:off x="2790716" y="1138414"/>
          <a:ext cx="2706364" cy="2486520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Ochrona własności intelektualnej</a:t>
          </a:r>
          <a:endParaRPr lang="pl-PL" sz="2700" kern="1200" dirty="0"/>
        </a:p>
      </dsp:txBody>
      <dsp:txXfrm>
        <a:off x="2790716" y="1138414"/>
        <a:ext cx="2706364" cy="2486520"/>
      </dsp:txXfrm>
    </dsp:sp>
    <dsp:sp modelId="{1972A799-4B12-42BF-8707-61107A482A39}">
      <dsp:nvSpPr>
        <dsp:cNvPr id="0" name=""/>
        <dsp:cNvSpPr/>
      </dsp:nvSpPr>
      <dsp:spPr>
        <a:xfrm rot="12011793">
          <a:off x="1596304" y="1381717"/>
          <a:ext cx="1155697" cy="633267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EB3A5-A980-42AD-8D0F-026339DDEEB0}">
      <dsp:nvSpPr>
        <dsp:cNvPr id="0" name=""/>
        <dsp:cNvSpPr/>
      </dsp:nvSpPr>
      <dsp:spPr>
        <a:xfrm>
          <a:off x="442370" y="0"/>
          <a:ext cx="2336567" cy="121072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C00000"/>
              </a:solidFill>
            </a:rPr>
            <a:t>Prawa własności przemysłowej</a:t>
          </a:r>
          <a:endParaRPr lang="pl-PL" sz="1800" kern="1200" dirty="0">
            <a:solidFill>
              <a:srgbClr val="C00000"/>
            </a:solidFill>
          </a:endParaRPr>
        </a:p>
      </dsp:txBody>
      <dsp:txXfrm>
        <a:off x="442370" y="0"/>
        <a:ext cx="2336567" cy="1210723"/>
      </dsp:txXfrm>
    </dsp:sp>
    <dsp:sp modelId="{7BF89722-8923-49C0-8A55-89C7A1D870A2}">
      <dsp:nvSpPr>
        <dsp:cNvPr id="0" name=""/>
        <dsp:cNvSpPr/>
      </dsp:nvSpPr>
      <dsp:spPr>
        <a:xfrm rot="8896706">
          <a:off x="1660413" y="2613302"/>
          <a:ext cx="1151168" cy="57771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FA6F-8015-4CBA-867E-17089A7F9BB0}">
      <dsp:nvSpPr>
        <dsp:cNvPr id="0" name=""/>
        <dsp:cNvSpPr/>
      </dsp:nvSpPr>
      <dsp:spPr>
        <a:xfrm>
          <a:off x="442363" y="3394516"/>
          <a:ext cx="2024134" cy="1299212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ochrona tajemnicy przedsiębiorcy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(</a:t>
          </a:r>
          <a:r>
            <a:rPr lang="pl-PL" sz="1800" kern="1200" dirty="0" err="1" smtClean="0">
              <a:solidFill>
                <a:schemeClr val="tx1"/>
              </a:solidFill>
            </a:rPr>
            <a:t>know</a:t>
          </a:r>
          <a:r>
            <a:rPr lang="pl-PL" sz="1800" kern="1200" dirty="0" smtClean="0">
              <a:solidFill>
                <a:schemeClr val="tx1"/>
              </a:solidFill>
            </a:rPr>
            <a:t> </a:t>
          </a:r>
          <a:r>
            <a:rPr lang="pl-PL" sz="1800" kern="1200" dirty="0" err="1" smtClean="0">
              <a:solidFill>
                <a:schemeClr val="tx1"/>
              </a:solidFill>
            </a:rPr>
            <a:t>how</a:t>
          </a:r>
          <a:r>
            <a:rPr lang="pl-PL" sz="1800" kern="1200" dirty="0" smtClean="0">
              <a:solidFill>
                <a:schemeClr val="tx1"/>
              </a:solidFill>
            </a:rPr>
            <a:t>)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42363" y="3394516"/>
        <a:ext cx="2024134" cy="1299212"/>
      </dsp:txXfrm>
    </dsp:sp>
    <dsp:sp modelId="{CACFDD8A-4B7D-426A-99A5-C9BC28DE57A1}">
      <dsp:nvSpPr>
        <dsp:cNvPr id="0" name=""/>
        <dsp:cNvSpPr/>
      </dsp:nvSpPr>
      <dsp:spPr>
        <a:xfrm rot="2047307">
          <a:off x="5487464" y="2556724"/>
          <a:ext cx="1174530" cy="633267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2C3F1-669B-4134-BAA0-9DE2D818BCA9}">
      <dsp:nvSpPr>
        <dsp:cNvPr id="0" name=""/>
        <dsp:cNvSpPr/>
      </dsp:nvSpPr>
      <dsp:spPr>
        <a:xfrm>
          <a:off x="5410947" y="3433946"/>
          <a:ext cx="2812911" cy="116887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- ochrona dóbr osobistych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- prawo do firmy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- prawo do bazy danych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- prawo do nowych odmian roślin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5410947" y="3433946"/>
        <a:ext cx="2812911" cy="1168877"/>
      </dsp:txXfrm>
    </dsp:sp>
    <dsp:sp modelId="{A5325D35-777F-43F6-9B19-2E7DCF500ED9}">
      <dsp:nvSpPr>
        <dsp:cNvPr id="0" name=""/>
        <dsp:cNvSpPr/>
      </dsp:nvSpPr>
      <dsp:spPr>
        <a:xfrm rot="19568348">
          <a:off x="5488037" y="1474287"/>
          <a:ext cx="1171270" cy="633267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12F25-21FB-4996-9FAC-4FFD2D08384C}">
      <dsp:nvSpPr>
        <dsp:cNvPr id="0" name=""/>
        <dsp:cNvSpPr/>
      </dsp:nvSpPr>
      <dsp:spPr>
        <a:xfrm>
          <a:off x="5582894" y="0"/>
          <a:ext cx="2367830" cy="124350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Prawa autorskie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i prawa pokrewne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5582894" y="0"/>
        <a:ext cx="2367830" cy="1243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4E251-9030-4E91-B0DD-01CB17B1B75B}">
      <dsp:nvSpPr>
        <dsp:cNvPr id="0" name=""/>
        <dsp:cNvSpPr/>
      </dsp:nvSpPr>
      <dsp:spPr>
        <a:xfrm>
          <a:off x="4189" y="1996"/>
          <a:ext cx="8488564" cy="1585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Systemy </a:t>
          </a:r>
          <a:br>
            <a:rPr lang="pl-PL" sz="4000" kern="1200" dirty="0" smtClean="0"/>
          </a:br>
          <a:r>
            <a:rPr lang="pl-PL" sz="4000" kern="1200" dirty="0" smtClean="0"/>
            <a:t>ochrony własności przemysłowej</a:t>
          </a:r>
          <a:endParaRPr lang="pl-PL" sz="4000" kern="1200" dirty="0"/>
        </a:p>
      </dsp:txBody>
      <dsp:txXfrm>
        <a:off x="4189" y="1996"/>
        <a:ext cx="8488564" cy="1585926"/>
      </dsp:txXfrm>
    </dsp:sp>
    <dsp:sp modelId="{09CFCD97-3BDC-4540-85A5-0993DA0FCBA7}">
      <dsp:nvSpPr>
        <dsp:cNvPr id="0" name=""/>
        <dsp:cNvSpPr/>
      </dsp:nvSpPr>
      <dsp:spPr>
        <a:xfrm>
          <a:off x="12475" y="1701072"/>
          <a:ext cx="2012428" cy="4921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Krajowe </a:t>
          </a:r>
          <a:r>
            <a:rPr lang="pl-PL" sz="2800" kern="1200" dirty="0" smtClean="0"/>
            <a:t> </a:t>
          </a:r>
          <a:br>
            <a:rPr lang="pl-PL" sz="2800" kern="1200" dirty="0" smtClean="0"/>
          </a:br>
          <a:r>
            <a:rPr lang="pl-PL" sz="2800" kern="1200" dirty="0" smtClean="0"/>
            <a:t/>
          </a:r>
          <a:br>
            <a:rPr lang="pl-PL" sz="2800" kern="1200" dirty="0" smtClean="0"/>
          </a:br>
          <a:r>
            <a:rPr lang="pl-PL" kern="1200" dirty="0" smtClean="0">
              <a:solidFill>
                <a:srgbClr val="C00000"/>
              </a:solidFill>
              <a:latin typeface="+mn-lt"/>
            </a:rPr>
            <a:t>Urząd Patentowy RP </a:t>
          </a:r>
          <a:r>
            <a:rPr lang="pl-PL" kern="1200" dirty="0" smtClean="0">
              <a:latin typeface="+mn-lt"/>
            </a:rPr>
            <a:t/>
          </a:r>
          <a:br>
            <a:rPr lang="pl-PL" kern="1200" dirty="0" smtClean="0">
              <a:latin typeface="+mn-lt"/>
            </a:rPr>
          </a:br>
          <a:r>
            <a:rPr lang="pl-PL" kern="1200" dirty="0" smtClean="0">
              <a:latin typeface="+mn-lt"/>
            </a:rPr>
            <a:t/>
          </a:r>
          <a:br>
            <a:rPr lang="pl-PL" kern="1200" dirty="0" smtClean="0">
              <a:latin typeface="+mn-lt"/>
            </a:rPr>
          </a:br>
          <a:r>
            <a:rPr lang="pl-PL" kern="1200" dirty="0" smtClean="0">
              <a:latin typeface="+mn-lt"/>
            </a:rPr>
            <a:t>i inne urzędy krajowe </a:t>
          </a:r>
          <a:br>
            <a:rPr lang="pl-PL" kern="1200" dirty="0" smtClean="0">
              <a:latin typeface="+mn-lt"/>
            </a:rPr>
          </a:br>
          <a:r>
            <a:rPr lang="pl-PL" kern="1200" dirty="0" smtClean="0">
              <a:latin typeface="+mn-lt"/>
            </a:rPr>
            <a:t/>
          </a:r>
          <a:br>
            <a:rPr lang="pl-PL" kern="1200" dirty="0" smtClean="0">
              <a:latin typeface="+mn-lt"/>
            </a:rPr>
          </a:br>
          <a:r>
            <a:rPr lang="pl-PL" kern="1200" dirty="0" smtClean="0"/>
            <a:t>przedmioty własności przemysłowej chronione w danym państwie </a:t>
          </a:r>
          <a:endParaRPr lang="pl-PL" sz="2800" kern="1200" dirty="0"/>
        </a:p>
      </dsp:txBody>
      <dsp:txXfrm>
        <a:off x="12475" y="1701072"/>
        <a:ext cx="2012428" cy="4921432"/>
      </dsp:txXfrm>
    </dsp:sp>
    <dsp:sp modelId="{27486C7A-4D93-4773-B63C-041173572765}">
      <dsp:nvSpPr>
        <dsp:cNvPr id="0" name=""/>
        <dsp:cNvSpPr/>
      </dsp:nvSpPr>
      <dsp:spPr>
        <a:xfrm>
          <a:off x="2193782" y="1701072"/>
          <a:ext cx="2012428" cy="496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Międzyna</a:t>
          </a:r>
          <a:r>
            <a:rPr lang="pl-PL" sz="2400" b="1" kern="1200" dirty="0" smtClean="0"/>
            <a:t>-</a:t>
          </a:r>
          <a:br>
            <a:rPr lang="pl-PL" sz="2400" b="1" kern="1200" dirty="0" smtClean="0"/>
          </a:br>
          <a:r>
            <a:rPr lang="pl-PL" sz="2400" b="1" kern="1200" dirty="0" smtClean="0"/>
            <a:t>rodowy </a:t>
          </a: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kern="1200" dirty="0" smtClean="0">
              <a:latin typeface="+mn-lt"/>
            </a:rPr>
            <a:t>Biuro Międzynarodowe </a:t>
          </a:r>
          <a:r>
            <a:rPr lang="pl-PL" b="1" kern="1200" dirty="0" smtClean="0">
              <a:latin typeface="+mn-lt"/>
            </a:rPr>
            <a:t>Światowej Organizacji Własności Intelektualnej (WIPO) </a:t>
          </a:r>
          <a:r>
            <a:rPr lang="pl-PL" kern="1200" dirty="0" smtClean="0">
              <a:latin typeface="+mn-lt"/>
            </a:rPr>
            <a:t/>
          </a:r>
          <a:br>
            <a:rPr lang="pl-PL" kern="1200" dirty="0" smtClean="0">
              <a:latin typeface="+mn-lt"/>
            </a:rPr>
          </a:br>
          <a:r>
            <a:rPr lang="pl-PL" kern="1200" dirty="0" smtClean="0">
              <a:latin typeface="+mn-lt"/>
            </a:rPr>
            <a:t>+ urzędy krajowe </a:t>
          </a:r>
          <a:br>
            <a:rPr lang="pl-PL" kern="1200" dirty="0" smtClean="0">
              <a:latin typeface="+mn-lt"/>
            </a:rPr>
          </a:br>
          <a:r>
            <a:rPr lang="pl-PL" kern="1200" dirty="0" smtClean="0">
              <a:latin typeface="+mn-lt"/>
            </a:rPr>
            <a:t/>
          </a:r>
          <a:br>
            <a:rPr lang="pl-PL" kern="1200" dirty="0" smtClean="0">
              <a:latin typeface="+mn-lt"/>
            </a:rPr>
          </a:br>
          <a:r>
            <a:rPr lang="pl-PL" sz="1400" kern="1200" dirty="0" smtClean="0"/>
            <a:t>• wynalazki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• znaki towarowe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• wzory przemysłowe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• oznaczenia geograficzne</a:t>
          </a:r>
          <a:endParaRPr lang="pl-PL" sz="1400" kern="1200" dirty="0"/>
        </a:p>
      </dsp:txBody>
      <dsp:txXfrm>
        <a:off x="2193782" y="1701072"/>
        <a:ext cx="2012428" cy="4966282"/>
      </dsp:txXfrm>
    </dsp:sp>
    <dsp:sp modelId="{D21CF552-6741-44FA-861A-9E2FFC630307}">
      <dsp:nvSpPr>
        <dsp:cNvPr id="0" name=""/>
        <dsp:cNvSpPr/>
      </dsp:nvSpPr>
      <dsp:spPr>
        <a:xfrm>
          <a:off x="4375089" y="1701072"/>
          <a:ext cx="4109378" cy="1585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Regionalne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(w Europie)</a:t>
          </a:r>
          <a:endParaRPr lang="pl-PL" sz="1800" kern="1200" dirty="0"/>
        </a:p>
      </dsp:txBody>
      <dsp:txXfrm>
        <a:off x="4375089" y="1701072"/>
        <a:ext cx="4109378" cy="1585926"/>
      </dsp:txXfrm>
    </dsp:sp>
    <dsp:sp modelId="{1D1983EF-9665-40AF-8CAD-A850D1D5D3D5}">
      <dsp:nvSpPr>
        <dsp:cNvPr id="0" name=""/>
        <dsp:cNvSpPr/>
      </dsp:nvSpPr>
      <dsp:spPr>
        <a:xfrm>
          <a:off x="4392485" y="3358374"/>
          <a:ext cx="2004578" cy="3257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Europejski Urząd</a:t>
          </a:r>
          <a:br>
            <a:rPr lang="pl-PL" sz="2000" b="1" kern="1200" dirty="0" smtClean="0"/>
          </a:br>
          <a:r>
            <a:rPr lang="pl-PL" sz="2000" b="1" kern="1200" dirty="0" smtClean="0"/>
            <a:t>Patentowy</a:t>
          </a:r>
          <a:r>
            <a:rPr lang="pl-PL" sz="1600" b="1" kern="1200" dirty="0" smtClean="0"/>
            <a:t/>
          </a:r>
          <a:br>
            <a:rPr lang="pl-PL" sz="1600" b="1" kern="1200" dirty="0" smtClean="0"/>
          </a:b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600" kern="1200" dirty="0" smtClean="0"/>
            <a:t>• tylko wynalazki</a:t>
          </a:r>
          <a:br>
            <a:rPr lang="pl-PL" sz="1600" kern="1200" dirty="0" smtClean="0"/>
          </a:b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600" kern="1200" dirty="0" smtClean="0"/>
            <a:t>•  38 państw członkowskich (wszystkie UE oraz 11 innych państw europejskich)</a:t>
          </a:r>
          <a:endParaRPr lang="pl-PL" sz="1600" kern="1200" dirty="0"/>
        </a:p>
      </dsp:txBody>
      <dsp:txXfrm>
        <a:off x="4392485" y="3358374"/>
        <a:ext cx="2004578" cy="3257351"/>
      </dsp:txXfrm>
    </dsp:sp>
    <dsp:sp modelId="{5080D57D-C201-45E8-BBE2-CA3531A68FBD}">
      <dsp:nvSpPr>
        <dsp:cNvPr id="0" name=""/>
        <dsp:cNvSpPr/>
      </dsp:nvSpPr>
      <dsp:spPr>
        <a:xfrm>
          <a:off x="6480715" y="3358374"/>
          <a:ext cx="2004578" cy="3267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Urząd Harmonizacji Rynku Wewnętrznego (OHIM)</a:t>
          </a:r>
          <a:br>
            <a:rPr lang="pl-PL" sz="2000" b="1" kern="1200" dirty="0" smtClean="0"/>
          </a:b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600" kern="1200" dirty="0" smtClean="0"/>
            <a:t>•znaki towarowe 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• wzory 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•  jednolity skutek rejestracji na terenie wszystkich państw członkowskich UE</a:t>
          </a:r>
          <a:br>
            <a:rPr lang="pl-PL" sz="1600" kern="1200" dirty="0" smtClean="0"/>
          </a:br>
          <a:endParaRPr lang="pl-PL" sz="1600" kern="1200" dirty="0"/>
        </a:p>
      </dsp:txBody>
      <dsp:txXfrm>
        <a:off x="6480715" y="3358374"/>
        <a:ext cx="2004578" cy="32672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E051-F44C-4496-AFF0-896F69B2DA85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73AE-5C32-4C0A-8127-7D150F9E9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B964-0A54-4DDF-9298-6A9BB058EAB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18AE-DB53-41E8-A70A-2F0D23A01F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124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FFC5312-58D0-4C7C-89ED-ABEA9B196567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2966-6A65-4F24-BFBE-8083E86E5AB8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8BD-3F7A-413A-907F-C48A92B686C4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7CD1-5F4F-4FD8-9C56-FE39870BD4C6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9B4795A-F4BA-47F4-8AD7-0103369C33E6}" type="datetime1">
              <a:rPr lang="pl-PL" smtClean="0">
                <a:solidFill>
                  <a:srgbClr val="EEECE1"/>
                </a:solidFill>
              </a:rPr>
              <a:pPr/>
              <a:t>2012-06-25</a:t>
            </a:fld>
            <a:endParaRPr lang="pl-PL">
              <a:solidFill>
                <a:srgbClr val="EEECE1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>
              <a:solidFill>
                <a:srgbClr val="EEECE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D041-4740-44A0-84B7-DD3FB164BBF2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8435-0421-417C-AE1C-8065A210F2F8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AA6-1D4D-4466-A165-1952C3131E1F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2604-4318-4BF9-97D2-E3143F6F16DE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C01D-6932-4D43-8AA2-7F58C18C6D45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FE50-A8C4-47FD-8A3E-ED018CD870EE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B4472E-123E-4548-A2AF-F7B74FA99D94}" type="datetime1">
              <a:rPr lang="pl-PL" smtClean="0">
                <a:solidFill>
                  <a:srgbClr val="1F497D"/>
                </a:solidFill>
              </a:rPr>
              <a:pPr/>
              <a:t>2012-06-25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1F497D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0F8544-9676-4D8B-9B12-FE20C75FF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3573016"/>
            <a:ext cx="6966520" cy="1894362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Ochrona własności intelektualnej </a:t>
            </a:r>
            <a:br>
              <a:rPr lang="pl-PL" sz="3600" dirty="0" smtClean="0"/>
            </a:br>
            <a:r>
              <a:rPr lang="pl-PL" sz="3600" dirty="0" smtClean="0"/>
              <a:t>w szkolnictwie wyższym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5805264"/>
            <a:ext cx="6516216" cy="641666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r>
              <a:rPr lang="pl-PL" sz="1800" b="1" dirty="0" smtClean="0">
                <a:latin typeface="+mn-lt"/>
                <a:ea typeface="+mn-ea"/>
                <a:cs typeface="+mn-cs"/>
              </a:rPr>
              <a:t>Politechnika Łódzka,  22 czerwca 2012 r.</a:t>
            </a:r>
          </a:p>
          <a:p>
            <a:endParaRPr lang="pl-PL" dirty="0" smtClean="0"/>
          </a:p>
        </p:txBody>
      </p:sp>
      <p:pic>
        <p:nvPicPr>
          <p:cNvPr id="76801" name="Picture 1" descr="X:\DPI\WEWNĘTRZNY\loga_UPRP_do_wykorzystania\logo do programow office\logo_pol_w_pelna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2345199" cy="151216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07704" y="50851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dr  Alicja Adamczak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Prezes Urzędu Patentowego 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200800" cy="4332432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7434436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/>
              <a:t>Statystyka 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488832" cy="4505729"/>
          </a:xfrm>
          <a:prstGeom prst="rect">
            <a:avLst/>
          </a:prstGeom>
          <a:noFill/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7434436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/>
              <a:t>Statystyka 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9129621" cy="4680520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7434436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/>
              <a:t>Statystyka 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04558" cy="4536504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7434436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/>
              <a:t>Statystyka 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Podmiot praw własności intelektualnej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sz="2800" dirty="0" smtClean="0"/>
              <a:t>twórca</a:t>
            </a:r>
          </a:p>
          <a:p>
            <a:r>
              <a:rPr lang="pl-PL" sz="2800" dirty="0" smtClean="0"/>
              <a:t>współtwórcy</a:t>
            </a:r>
          </a:p>
          <a:p>
            <a:endParaRPr lang="pl-PL" sz="2800" dirty="0" smtClean="0"/>
          </a:p>
          <a:p>
            <a:r>
              <a:rPr lang="pl-PL" sz="2800" dirty="0" smtClean="0"/>
              <a:t>uprawnieni w przypadku twórczości pracowniczej</a:t>
            </a:r>
          </a:p>
          <a:p>
            <a:endParaRPr lang="pl-PL" dirty="0"/>
          </a:p>
        </p:txBody>
      </p:sp>
      <p:pic>
        <p:nvPicPr>
          <p:cNvPr id="4" name="Picture 2" descr="C:\Documents and Settings\awisniewski\Ustawienia lokalne\Temporary Internet Files\Content.IE5\OLWRGJ8V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12776"/>
            <a:ext cx="16144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Podmiot praw autorskich – współautorstwo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pl-PL" dirty="0" smtClean="0"/>
              <a:t>Współautor – osoba, której wkład w powstanie utworu jest możliwy do oznaczenia i ma charakter indywidualny </a:t>
            </a:r>
            <a:br>
              <a:rPr lang="pl-PL" dirty="0" smtClean="0"/>
            </a:br>
            <a:r>
              <a:rPr lang="pl-PL" dirty="0" smtClean="0"/>
              <a:t>i twórczy.</a:t>
            </a:r>
          </a:p>
          <a:p>
            <a:pPr>
              <a:lnSpc>
                <a:spcPct val="110000"/>
              </a:lnSpc>
            </a:pPr>
            <a:r>
              <a:rPr lang="pl-PL" dirty="0" smtClean="0"/>
              <a:t>Współautorstwo zachodzi, gdy wkłady poszczególnych współpracujących ze sobą autorów tworzą jedno dzieło.</a:t>
            </a:r>
          </a:p>
          <a:p>
            <a:pPr>
              <a:lnSpc>
                <a:spcPct val="110000"/>
              </a:lnSpc>
            </a:pPr>
            <a:r>
              <a:rPr lang="pl-PL" dirty="0" smtClean="0"/>
              <a:t>Każdy ze współautorów posiada samodzielne autorskie prawa osobiste.</a:t>
            </a:r>
          </a:p>
          <a:p>
            <a:pPr>
              <a:lnSpc>
                <a:spcPct val="110000"/>
              </a:lnSpc>
            </a:pPr>
            <a:r>
              <a:rPr lang="pl-PL" dirty="0" smtClean="0"/>
              <a:t>Współautorom przysługują wspólne prawa majątkowe.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Podmiot praw autorskich</a:t>
            </a:r>
            <a:br>
              <a:rPr lang="pl-PL" dirty="0" smtClean="0"/>
            </a:br>
            <a:r>
              <a:rPr lang="pl-PL" dirty="0" smtClean="0"/>
              <a:t> – twórczość pracownicza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dirty="0" smtClean="0"/>
              <a:t>Pracodawca, którego pracownik stworzył utwór w wyniku wykonywania obowiązków ze stosunku pracy, nabywa 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z chwilą przyjęcia utworu</a:t>
            </a:r>
            <a:r>
              <a:rPr lang="pl-PL" dirty="0" smtClean="0"/>
              <a:t> autorskie prawa majątkowe </a:t>
            </a:r>
            <a:br>
              <a:rPr lang="pl-PL" dirty="0" smtClean="0"/>
            </a:br>
            <a:r>
              <a:rPr lang="pl-PL" dirty="0" smtClean="0"/>
              <a:t>w granicach wynikających z celu umowy o pracę i zgodnego zamiaru stron.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pl-PL" dirty="0" smtClean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dirty="0" smtClean="0"/>
              <a:t>Autor i pracodawca mogą w umowie o pracę inaczej określić zasady przysługiwania im autorskich praw majątkowych.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Podmiot praw autorskich</a:t>
            </a:r>
            <a:br>
              <a:rPr lang="pl-PL" dirty="0" smtClean="0"/>
            </a:br>
            <a:r>
              <a:rPr lang="pl-PL" dirty="0" smtClean="0"/>
              <a:t> – naukowa twórczość pracownicza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 smtClean="0">
                <a:solidFill>
                  <a:srgbClr val="FF0000"/>
                </a:solidFill>
              </a:rPr>
              <a:t>Instytucji naukowej </a:t>
            </a:r>
            <a:r>
              <a:rPr lang="pl-PL" dirty="0" smtClean="0"/>
              <a:t>przysługuje </a:t>
            </a:r>
            <a:r>
              <a:rPr lang="pl-PL" b="1" dirty="0" smtClean="0"/>
              <a:t>pierwszeństwo opublikowania </a:t>
            </a:r>
            <a:br>
              <a:rPr lang="pl-PL" b="1" dirty="0" smtClean="0"/>
            </a:br>
            <a:r>
              <a:rPr lang="pl-PL" dirty="0" smtClean="0">
                <a:solidFill>
                  <a:srgbClr val="FF0000"/>
                </a:solidFill>
              </a:rPr>
              <a:t>utworu naukowego</a:t>
            </a:r>
            <a:r>
              <a:rPr lang="pl-PL" dirty="0" smtClean="0"/>
              <a:t> pracownika, który stworzył ten utwór w wyniku wykonywania obowiązków ze stosunku pracy.</a:t>
            </a:r>
          </a:p>
          <a:p>
            <a:pPr marL="0" indent="0">
              <a:lnSpc>
                <a:spcPct val="110000"/>
              </a:lnSpc>
              <a:buNone/>
            </a:pPr>
            <a:endParaRPr lang="pl-PL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pl-PL" dirty="0" smtClean="0"/>
              <a:t>Prawo pierwszeństwa opublikowania wygasa, jeżeli w ciągu 6 </a:t>
            </a:r>
            <a:r>
              <a:rPr lang="pl-PL" dirty="0" err="1" smtClean="0"/>
              <a:t>m-cy</a:t>
            </a:r>
            <a:r>
              <a:rPr lang="pl-PL" dirty="0" smtClean="0"/>
              <a:t> od dostarczenia utworu nie zawarto z twórcą umowy o wydanie utworu albo jeżeli w okresie 2 lat od daty jego przyjęcia utwór nie został opublikowany.</a:t>
            </a:r>
          </a:p>
          <a:p>
            <a:pPr marL="0" indent="0">
              <a:lnSpc>
                <a:spcPct val="110000"/>
              </a:lnSpc>
              <a:buNone/>
            </a:pPr>
            <a:endParaRPr lang="pl-PL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pl-PL" dirty="0" smtClean="0"/>
              <a:t>Instytucja naukowa może, bez odrębnego wynagrodzenia, korzystać </a:t>
            </a:r>
            <a:br>
              <a:rPr lang="pl-PL" dirty="0" smtClean="0"/>
            </a:br>
            <a:r>
              <a:rPr lang="pl-PL" dirty="0" smtClean="0"/>
              <a:t>z materiału naukowego zawartego w takim utworze oraz udostępniać ten utwór osobom trzecim, jeżeli to wynika z uzgodnionego przeznaczenia utworu lub zostało postanowione w umowie.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Podmiot praw autorskich programu komputerowego – twórczość pracownicza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937760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Prawa majątkowe do programu komputerowego stworzonego przez pracownika w wyniku wykonywania obowiązków ze stosunku pracy przysługują pracodawcy, </a:t>
            </a:r>
            <a:br>
              <a:rPr lang="pl-PL" dirty="0" smtClean="0"/>
            </a:br>
            <a:r>
              <a:rPr lang="pl-PL" dirty="0" smtClean="0"/>
              <a:t>o ile umowa nie stanowi inaczej.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Podmiot praw autorskich</a:t>
            </a:r>
            <a:br>
              <a:rPr lang="pl-PL" dirty="0" smtClean="0"/>
            </a:br>
            <a:r>
              <a:rPr lang="pl-PL" dirty="0" smtClean="0"/>
              <a:t> - pierwszeństwo publikacji prac dyplomowych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 smtClean="0"/>
              <a:t>Uczelni przysługuje pierwszeństwo opublikowania pracy dyplomowej studenta. </a:t>
            </a:r>
          </a:p>
          <a:p>
            <a:pPr marL="0" indent="0">
              <a:lnSpc>
                <a:spcPct val="110000"/>
              </a:lnSpc>
              <a:buNone/>
            </a:pPr>
            <a:endParaRPr lang="pl-PL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pl-PL" dirty="0" smtClean="0"/>
              <a:t>Jeżeli uczelnia nie opublikowała pracy dyplomowej w ciągu 6 miesięcy od jej obrony, student, który ją przygotował, może ją opublikować, chyba że praca dyplomowa jest częścią utworu zbiorowego.</a:t>
            </a:r>
          </a:p>
          <a:p>
            <a:endParaRPr lang="pl-PL" dirty="0"/>
          </a:p>
        </p:txBody>
      </p:sp>
      <p:pic>
        <p:nvPicPr>
          <p:cNvPr id="5" name="Picture 2" descr="C:\Documents and Settings\awisniewski\Ustawienia lokalne\Temporary Internet Files\Content.IE5\EPK3U5M5\MC900071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06" y="5013176"/>
            <a:ext cx="2193944" cy="13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Własność intelektualna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959C-CBA9-44F0-98B5-6A0E3BECADC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Współtwórczość przedmiotów własności przemysłowej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Współtwórca – wyłącznie osoba, której udział </a:t>
            </a:r>
            <a:br>
              <a:rPr lang="pl-PL" dirty="0" smtClean="0"/>
            </a:br>
            <a:r>
              <a:rPr lang="pl-PL" dirty="0" smtClean="0"/>
              <a:t>w dokonaniu wynalazku lub innego przedmiotu własności przemysłowej miał charakter twórczy.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Współtwórcom przysługują wspólnie uprawnienia twórcy.</a:t>
            </a:r>
            <a:endParaRPr lang="pl-PL" dirty="0"/>
          </a:p>
        </p:txBody>
      </p:sp>
      <p:pic>
        <p:nvPicPr>
          <p:cNvPr id="2050" name="Picture 2" descr="C:\Documents and Settings\awisniewski\Ustawienia lokalne\Temporary Internet Files\Content.IE5\8LY5CNC5\MP9004330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2408312" cy="193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Twórczość pracownicza - prawa własności przemysłowej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sz="2000" dirty="0" smtClean="0"/>
              <a:t>	</a:t>
            </a:r>
            <a:r>
              <a:rPr lang="pl-PL" dirty="0" smtClean="0"/>
              <a:t>Prawo do uzyskania praw własności przemysłowej przysługuje przedsiębiorcy, jeżeli wynalazek, wzór użytkowy lub wzór przemysłowy został dokonany </a:t>
            </a:r>
            <a:br>
              <a:rPr lang="pl-PL" dirty="0" smtClean="0"/>
            </a:br>
            <a:r>
              <a:rPr lang="pl-PL" dirty="0" smtClean="0"/>
              <a:t>w wyniku wykonywania przez twórcę obowiązków ze stosunku pracy albo z realizacji innej umowy.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Twórca i przedsiębiorca mogą ustalić inną zasadę </a:t>
            </a:r>
            <a:br>
              <a:rPr lang="pl-PL" dirty="0" smtClean="0"/>
            </a:br>
            <a:r>
              <a:rPr lang="pl-PL" dirty="0" smtClean="0"/>
              <a:t>np. powstanie wspólnego prawa.</a:t>
            </a:r>
          </a:p>
          <a:p>
            <a:endParaRPr lang="pl-PL" dirty="0"/>
          </a:p>
        </p:txBody>
      </p:sp>
      <p:pic>
        <p:nvPicPr>
          <p:cNvPr id="4100" name="Picture 4" descr="C:\Documents and Settings\awisniewski\Ustawienia lokalne\Temporary Internet Files\Content.IE5\CRCPKF0L\MC9002854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1088"/>
            <a:ext cx="1611173" cy="183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Dokonanie wynalazku </a:t>
            </a:r>
            <a:br>
              <a:rPr lang="pl-PL" dirty="0" smtClean="0"/>
            </a:br>
            <a:r>
              <a:rPr lang="pl-PL" dirty="0" smtClean="0"/>
              <a:t>przy pomocy przedsiębiorcy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 razie dokonania wynalazku, wzoru użytkowego albo wzoru przemysłowego przez twórcę przy pomocy przedsiębiorcy, przedsiębiorca ten może korzystać z niego we własnym zakresie.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A0F8544-9676-4D8B-9B12-FE20C75FF6D3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5123" name="Picture 3" descr="C:\Documents and Settings\awisniewski\Ustawienia lokalne\Temporary Internet Files\Content.IE5\8LY5CNC5\MC9004375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869160"/>
            <a:ext cx="181292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686800" cy="171420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Własność intelektualna w jednostkach naukowych (uczelniach) w nowych przepisach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Transfer technologii i zarządzanie własnością intelektualną</a:t>
            </a:r>
          </a:p>
          <a:p>
            <a:endParaRPr lang="pl-PL" dirty="0" smtClean="0"/>
          </a:p>
          <a:p>
            <a:r>
              <a:rPr lang="pl-PL" dirty="0" smtClean="0"/>
              <a:t>Ocena jednostek naukowych i nauczycieli akademickich</a:t>
            </a:r>
          </a:p>
          <a:p>
            <a:endParaRPr lang="pl-PL" dirty="0" smtClean="0"/>
          </a:p>
          <a:p>
            <a:r>
              <a:rPr lang="pl-PL" dirty="0" smtClean="0"/>
              <a:t>Zagadnienia ochrony własności intelektualnej w procesie kształcenia w uczelni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Transfer technologii i zarządzanie własnością intelektualną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r>
              <a:rPr lang="pl-PL" dirty="0" smtClean="0"/>
              <a:t>„uczelnia może na podstawie umowy utworzyć </a:t>
            </a:r>
            <a:r>
              <a:rPr lang="pl-PL" b="1" dirty="0" smtClean="0"/>
              <a:t>centrum naukowe</a:t>
            </a:r>
            <a:r>
              <a:rPr lang="pl-PL" dirty="0" smtClean="0"/>
              <a:t>” z innymi placówkami naukowymi, w tym także zagranicznymi; umowa o utworzeniu centrum określa m.in.: własność „praw autorskich i praw pokrewnych oraz praw własności przemysłowej, a także podział środków uzyskanych w wyniku komercjalizacji badań” </a:t>
            </a:r>
            <a:br>
              <a:rPr lang="pl-PL" dirty="0" smtClean="0"/>
            </a:br>
            <a:r>
              <a:rPr lang="pl-PL" dirty="0" smtClean="0"/>
              <a:t>(art. 31 ust. 1 i 3 </a:t>
            </a:r>
            <a:r>
              <a:rPr lang="pl-PL" dirty="0" err="1" smtClean="0"/>
              <a:t>pkt</a:t>
            </a:r>
            <a:r>
              <a:rPr lang="pl-PL" dirty="0" smtClean="0"/>
              <a:t> 1 ustawy PSW)</a:t>
            </a:r>
          </a:p>
          <a:p>
            <a:r>
              <a:rPr lang="pl-PL" dirty="0" smtClean="0"/>
              <a:t>„Uczelnia … tworzy spółkę z ograniczoną odpowiedzialnością lub spółkę akcyjną, zwaną </a:t>
            </a:r>
            <a:r>
              <a:rPr lang="pl-PL" b="1" i="1" dirty="0" smtClean="0"/>
              <a:t>spółką celową</a:t>
            </a:r>
            <a:r>
              <a:rPr lang="pl-PL" dirty="0" smtClean="0"/>
              <a:t>” (art. 86a ustawy PSW)</a:t>
            </a:r>
          </a:p>
        </p:txBody>
      </p:sp>
    </p:spTree>
    <p:extLst>
      <p:ext uri="{BB962C8B-B14F-4D97-AF65-F5344CB8AC3E}">
        <p14:creationId xmlns:p14="http://schemas.microsoft.com/office/powerpoint/2010/main" xmlns="" val="23888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Spółka celowa </a:t>
            </a:r>
            <a:br>
              <a:rPr lang="pl-PL" dirty="0" smtClean="0"/>
            </a:br>
            <a:r>
              <a:rPr lang="pl-PL" dirty="0" smtClean="0"/>
              <a:t>(art. 86a-86b ustawy PSW )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Spółka z ograniczoną odpowiedzialnością lub spółka akcyjna</a:t>
            </a:r>
          </a:p>
          <a:p>
            <a:r>
              <a:rPr lang="pl-PL" dirty="0" smtClean="0"/>
              <a:t>Tworzy ją rektor za zgodą senatu lub innego organu kolegialnego uczelni</a:t>
            </a:r>
          </a:p>
          <a:p>
            <a:r>
              <a:rPr lang="pl-PL" dirty="0" smtClean="0"/>
              <a:t>Cel: komercjalizacja wyników badań naukowych i prac rozwojowych</a:t>
            </a:r>
          </a:p>
          <a:p>
            <a:r>
              <a:rPr lang="pl-PL" dirty="0" smtClean="0"/>
              <a:t>Do zadań spółki należy w szczególności:</a:t>
            </a:r>
          </a:p>
          <a:p>
            <a:pPr lvl="1"/>
            <a:r>
              <a:rPr lang="pl-PL" dirty="0" smtClean="0"/>
              <a:t>obejmowanie udziałów w  spółkach kapitałowych, które powstają w celu wdrożenia wyników badań naukowych lub prac rozwojowych prowadzonych w uczelni</a:t>
            </a:r>
          </a:p>
          <a:p>
            <a:pPr lvl="1"/>
            <a:r>
              <a:rPr lang="pl-PL" dirty="0" smtClean="0"/>
              <a:t>na podstawie odrębnej umowy – zarządzanie prawami własności przemysłowej w zakresie jej komercjalizacji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45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Spółka celowa </a:t>
            </a:r>
            <a:br>
              <a:rPr lang="pl-PL" dirty="0" smtClean="0"/>
            </a:br>
            <a:r>
              <a:rPr lang="pl-PL" dirty="0" smtClean="0"/>
              <a:t>(art. 86a-86b ustawy PSW)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Uczelnia przekazuje spółce w formie aportu wyniki badań naukowych i prac rozwojowych, w szczególności prawa własności przemysłowej</a:t>
            </a:r>
          </a:p>
          <a:p>
            <a:endParaRPr lang="pl-PL" dirty="0" smtClean="0"/>
          </a:p>
          <a:p>
            <a:r>
              <a:rPr lang="pl-PL" dirty="0" smtClean="0"/>
              <a:t>Spółkę celową może utworzyć kilka uczelni publicznych albo kilka uczelni niepublicznych</a:t>
            </a:r>
          </a:p>
          <a:p>
            <a:endParaRPr lang="pl-PL" dirty="0" smtClean="0"/>
          </a:p>
          <a:p>
            <a:r>
              <a:rPr lang="pl-PL" dirty="0" smtClean="0"/>
              <a:t>Dywidenda wypłacana przez spółkę ma być przeznaczona na działalność statutową uczelni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36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Uczelniany Regulamin zarządzania </a:t>
            </a:r>
            <a:br>
              <a:rPr lang="pl-PL" dirty="0" smtClean="0"/>
            </a:br>
            <a:r>
              <a:rPr lang="pl-PL" dirty="0" smtClean="0"/>
              <a:t>(art. 86c ustawy PSW)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Przyjmowany uchwałą senatu (w przypadku uczelni niepublicznych przez organ wskazany w statucie)</a:t>
            </a:r>
          </a:p>
          <a:p>
            <a:endParaRPr lang="pl-PL" dirty="0" smtClean="0"/>
          </a:p>
          <a:p>
            <a:r>
              <a:rPr lang="pl-PL" dirty="0" smtClean="0"/>
              <a:t>Dotyczy: </a:t>
            </a:r>
          </a:p>
          <a:p>
            <a:pPr lvl="1"/>
            <a:r>
              <a:rPr lang="pl-PL" dirty="0" smtClean="0"/>
              <a:t>zarządzania prawami własności intelektualnej (prawami autorskimi i prawami pokrewnymi oraz prawami własności przemysłowej)</a:t>
            </a:r>
          </a:p>
          <a:p>
            <a:pPr lvl="1"/>
            <a:r>
              <a:rPr lang="pl-PL" dirty="0" smtClean="0"/>
              <a:t>zasad komercjalizacji wyników badań naukowych i prac rozwojowych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584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Uczelniany Regulamin zarządzania </a:t>
            </a:r>
            <a:br>
              <a:rPr lang="pl-PL" dirty="0" smtClean="0"/>
            </a:br>
            <a:r>
              <a:rPr lang="pl-PL" dirty="0" smtClean="0"/>
              <a:t>(art. 86c ustawy PSW)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r>
              <a:rPr lang="pl-PL" dirty="0" smtClean="0"/>
              <a:t>Określa:</a:t>
            </a:r>
          </a:p>
          <a:p>
            <a:pPr lvl="1"/>
            <a:r>
              <a:rPr lang="pl-PL" dirty="0" smtClean="0"/>
              <a:t>Prawa i obowiązki uczelni, pracowników oraz studentów </a:t>
            </a:r>
            <a:br>
              <a:rPr lang="pl-PL" dirty="0" smtClean="0"/>
            </a:br>
            <a:r>
              <a:rPr lang="pl-PL" dirty="0" smtClean="0"/>
              <a:t>i doktorantów w zakresie ochrony i korzystania z praw autorskich i praw pokrewnych oraz praw własności przemysłowej;</a:t>
            </a:r>
          </a:p>
          <a:p>
            <a:pPr lvl="1"/>
            <a:r>
              <a:rPr lang="pl-PL" dirty="0" smtClean="0"/>
              <a:t>Zasady wynagradzania twórców;</a:t>
            </a:r>
          </a:p>
          <a:p>
            <a:pPr lvl="1"/>
            <a:r>
              <a:rPr lang="pl-PL" dirty="0" smtClean="0"/>
              <a:t>Zasady i procedury komercjalizacji wyników badań naukowych i prac rozwojowych;</a:t>
            </a:r>
          </a:p>
          <a:p>
            <a:pPr lvl="1"/>
            <a:r>
              <a:rPr lang="pl-PL" dirty="0" smtClean="0"/>
              <a:t>Zasady korzystania z majątku uczelni wykorzystywanego do komercjalizacji wyników badań naukowych i prac rozwojowych oraz świadczenia usług naukowo-badawczych;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81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Rzecznik patentowy</a:t>
            </a:r>
            <a:br>
              <a:rPr lang="pl-PL" dirty="0" smtClean="0"/>
            </a:br>
            <a:r>
              <a:rPr lang="pl-PL" dirty="0" smtClean="0"/>
              <a:t> (art. 4 ust. 4 ustawy o rzecznikach patentowych)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pl-PL" dirty="0" smtClean="0"/>
              <a:t>Zatrudniony w uczelni </a:t>
            </a:r>
            <a:r>
              <a:rPr lang="pl-PL" b="1" dirty="0" smtClean="0"/>
              <a:t>rzecznik patentowy</a:t>
            </a:r>
            <a:r>
              <a:rPr lang="pl-PL" dirty="0" smtClean="0"/>
              <a:t> ma zajmować samodzielne stanowisko podległe bezpośrednio kierownikowi jednostki organizacyjnej. Jeżeli jednostka organizacyjna zatrudnia dwóch lub więcej rzeczników patentowych, jednemu z nich należy powierzyć koordynację świadczonej przez nich pracy w tej jednostce.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r>
              <a:rPr lang="pl-PL" dirty="0" smtClean="0"/>
              <a:t>Obecnie: 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915816" y="4581128"/>
          <a:ext cx="4536504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395536" y="0"/>
          <a:ext cx="849694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959C-CBA9-44F0-98B5-6A0E3BECADC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Prawa własności przemysłowej </a:t>
            </a:r>
            <a:br>
              <a:rPr lang="pl-PL" dirty="0" smtClean="0"/>
            </a:br>
            <a:r>
              <a:rPr lang="pl-PL" dirty="0" smtClean="0"/>
              <a:t>w wyniku </a:t>
            </a:r>
            <a:r>
              <a:rPr lang="pl-PL" dirty="0" err="1" smtClean="0"/>
              <a:t>B+R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Uprawnienie do uzyskania praw własności przemysłowej dotyczące wynalazku, wzoru użytkowego lub wzoru przemysłowego dokonanego w ramach prac lub zadań finansowanych przez Ministra Nauki i Szkolnictwa Wyższego (zgodnie z ustawą o zasadach finansowania nauki) przysługuje podmiotowi, któremu przyznano środki finansowe na naukę. </a:t>
            </a:r>
          </a:p>
          <a:p>
            <a:r>
              <a:rPr lang="pl-PL" dirty="0" smtClean="0"/>
              <a:t>Umowa między Ministrem a tym podmiotem albo decyzja o przyznaniu środków finansowych może inaczej określić kwestię tych uprawnień.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Ocena jednostek naukowych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Kompleksowa ocena jakości działalności naukowej lub badawczo-rozwojowej jednostek naukowych przeprowadzana jest, nie rzadziej niż co 4 lata, przez powołany przez Ministra Nauki i Szkolnictwa Wyższego Komitet Ewaluacji Jednostek Naukowych.</a:t>
            </a:r>
          </a:p>
          <a:p>
            <a:endParaRPr lang="pl-PL" dirty="0" smtClean="0"/>
          </a:p>
          <a:p>
            <a:r>
              <a:rPr lang="pl-PL" dirty="0" smtClean="0"/>
              <a:t> projekt z dn. 27.10.2011 rozporządzenia </a:t>
            </a:r>
            <a:r>
              <a:rPr lang="pl-PL" dirty="0" err="1" smtClean="0"/>
              <a:t>MNiSW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sprawie kryteriów i trybu przyznawania kategorii naukowej jednostkom naukowym 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Parametry dot. ochrony własności przemysłowej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pl-PL" sz="2800" dirty="0" smtClean="0">
                <a:solidFill>
                  <a:srgbClr val="00B0F0"/>
                </a:solidFill>
              </a:rPr>
              <a:t>Patent na wynalazek </a:t>
            </a:r>
            <a:r>
              <a:rPr lang="pl-PL" sz="2800" dirty="0" smtClean="0"/>
              <a:t>udzielony</a:t>
            </a:r>
            <a:r>
              <a:rPr lang="pl-PL" sz="2800" dirty="0" smtClean="0">
                <a:solidFill>
                  <a:srgbClr val="00B0F0"/>
                </a:solidFill>
              </a:rPr>
              <a:t> </a:t>
            </a:r>
            <a:r>
              <a:rPr lang="pl-PL" sz="2800" dirty="0" smtClean="0"/>
              <a:t>przez Urząd Patentowy RP lub udzielony za granicą na rzecz ocenianej jednostki naukowej, której pracownikiem jest twórca patentu - 25 </a:t>
            </a:r>
            <a:r>
              <a:rPr lang="pl-PL" sz="2800" dirty="0" err="1" smtClean="0"/>
              <a:t>pkt</a:t>
            </a:r>
            <a:r>
              <a:rPr lang="pl-PL" sz="2800" dirty="0" smtClean="0"/>
              <a:t> oraz w przypadku wdrożenia wynalazku do stosowania dodatkowe 25 </a:t>
            </a:r>
            <a:r>
              <a:rPr lang="pl-PL" sz="2800" dirty="0" err="1" smtClean="0"/>
              <a:t>pkt</a:t>
            </a:r>
            <a:r>
              <a:rPr lang="pl-PL" sz="2800" dirty="0" smtClean="0"/>
              <a:t>, przy czym punktowane jest tylko jedno wdrożenie wynalazku. 	</a:t>
            </a:r>
          </a:p>
          <a:p>
            <a:pPr marL="514350" indent="-514350"/>
            <a:r>
              <a:rPr lang="pl-PL" sz="2800" dirty="0" smtClean="0"/>
              <a:t>Patent na wynalazek udzielony za granicą lub udzielony przez UP na rzecz podmiotu innego niż oceniana jednostka naukowa, której pracownikiem jest twórca patentu - 15 </a:t>
            </a:r>
            <a:r>
              <a:rPr lang="pl-PL" sz="2800" dirty="0" err="1" smtClean="0"/>
              <a:t>pkt</a:t>
            </a:r>
            <a:r>
              <a:rPr lang="pl-PL" sz="2800" dirty="0" smtClean="0"/>
              <a:t> 	</a:t>
            </a:r>
          </a:p>
          <a:p>
            <a:pPr marL="514350" indent="-514350"/>
            <a:r>
              <a:rPr lang="pl-PL" sz="2800" dirty="0" smtClean="0">
                <a:solidFill>
                  <a:srgbClr val="00B0F0"/>
                </a:solidFill>
              </a:rPr>
              <a:t>Prawo ochronne na wzór użytkowy lub prawo z rejestracji wzoru przemysłowego </a:t>
            </a:r>
            <a:r>
              <a:rPr lang="pl-PL" sz="2800" dirty="0" smtClean="0"/>
              <a:t>udzielone przez UP lub udzielone za granicą - 10 </a:t>
            </a:r>
            <a:r>
              <a:rPr lang="pl-PL" sz="2800" dirty="0" err="1" smtClean="0"/>
              <a:t>pkt</a:t>
            </a:r>
            <a:r>
              <a:rPr lang="pl-PL" sz="2800" dirty="0" smtClean="0"/>
              <a:t> oraz w przypadku zastosowania wzoru dodatkowe 10 </a:t>
            </a:r>
            <a:r>
              <a:rPr lang="pl-PL" sz="2800" dirty="0" err="1" smtClean="0"/>
              <a:t>pkt</a:t>
            </a:r>
            <a:r>
              <a:rPr lang="pl-PL" sz="2800" dirty="0" smtClean="0"/>
              <a:t>, przy czym punktowane jest tylko jedno wdrożenie wynalazku. 	</a:t>
            </a:r>
          </a:p>
          <a:p>
            <a:pPr marL="514350" indent="-514350"/>
            <a:r>
              <a:rPr lang="pl-PL" sz="2800" dirty="0" smtClean="0"/>
              <a:t>Przysługujące prawo autorskie do </a:t>
            </a:r>
            <a:r>
              <a:rPr lang="pl-PL" sz="2800" dirty="0" smtClean="0">
                <a:solidFill>
                  <a:srgbClr val="00B0F0"/>
                </a:solidFill>
              </a:rPr>
              <a:t>utworu z zakresu architektury, urbanistyki lub wzornictwa przemysłowego </a:t>
            </a:r>
            <a:r>
              <a:rPr lang="pl-PL" sz="2800" dirty="0" smtClean="0"/>
              <a:t>- przy czym punktowane jest tylko jedno skorzystanie z prawa autorskiego - 10 </a:t>
            </a:r>
            <a:r>
              <a:rPr lang="pl-PL" sz="2800" dirty="0" err="1" smtClean="0"/>
              <a:t>pkt</a:t>
            </a:r>
            <a:r>
              <a:rPr lang="pl-PL" sz="2800" dirty="0" smtClean="0"/>
              <a:t> </a:t>
            </a:r>
            <a:r>
              <a:rPr lang="pl-PL" dirty="0" smtClean="0"/>
              <a:t>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Ocena nauczycieli akademickich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„wszyscy nauczyciele akademiccy podlegają okresowej ocenie, w szczególności w zakresie … przestrzegania prawa autorskiego i praw pokrewnych, a także prawa własności przemysłowej” (art. 132 ust. 1 ustawy PSW)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612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820472" cy="990600"/>
          </a:xfrm>
        </p:spPr>
        <p:txBody>
          <a:bodyPr>
            <a:noAutofit/>
          </a:bodyPr>
          <a:lstStyle/>
          <a:p>
            <a:r>
              <a:rPr lang="pl-PL" sz="2900" dirty="0" smtClean="0"/>
              <a:t>Zagadnienia ochrony własności intelektualnej w procesie kształcenia w uczelni</a:t>
            </a:r>
            <a:endParaRPr lang="pl-PL" sz="29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Dotychczas standardy kształcenia dla poszczególnych kierunków studiów </a:t>
            </a:r>
            <a:br>
              <a:rPr lang="pl-PL" dirty="0" smtClean="0"/>
            </a:br>
            <a:r>
              <a:rPr lang="pl-PL" dirty="0" smtClean="0"/>
              <a:t>- obecnie </a:t>
            </a:r>
            <a:r>
              <a:rPr lang="pl-PL" dirty="0" smtClean="0">
                <a:solidFill>
                  <a:srgbClr val="00B0F0"/>
                </a:solidFill>
              </a:rPr>
              <a:t>Krajowe Ramy Kwalifikacji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00B0F0"/>
                </a:solidFill>
              </a:rPr>
              <a:t>Studia podyplomowe </a:t>
            </a:r>
            <a:r>
              <a:rPr lang="pl-PL" dirty="0" smtClean="0"/>
              <a:t>dla przyszłych wykładowców zagadnień ochrony własności intelektualnej Uniwersytet Warszawski i Uniwersytet Marii Curie Skłodowskiej</a:t>
            </a:r>
          </a:p>
          <a:p>
            <a:endParaRPr lang="pl-PL" dirty="0" smtClean="0"/>
          </a:p>
          <a:p>
            <a:r>
              <a:rPr lang="pl-PL" dirty="0" smtClean="0"/>
              <a:t>Ranking  szkół wyższych dziennika „Rzeczpospolita” </a:t>
            </a:r>
            <a:br>
              <a:rPr lang="pl-PL" dirty="0" smtClean="0"/>
            </a:br>
            <a:r>
              <a:rPr lang="pl-PL" dirty="0" smtClean="0"/>
              <a:t>i fundacji „Perspektywy”</a:t>
            </a:r>
          </a:p>
          <a:p>
            <a:pPr>
              <a:buNone/>
            </a:pPr>
            <a:r>
              <a:rPr lang="pl-PL" dirty="0" smtClean="0"/>
              <a:t>	- parametr INNOWACYJNOŚĆ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pl-PL" dirty="0" smtClean="0"/>
              <a:t>Programy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b="1" dirty="0" smtClean="0"/>
              <a:t>„Patent Plus”</a:t>
            </a:r>
          </a:p>
          <a:p>
            <a:endParaRPr lang="pl-PL" b="1" dirty="0" smtClean="0"/>
          </a:p>
          <a:p>
            <a:r>
              <a:rPr lang="pl-PL" b="1" dirty="0" smtClean="0"/>
              <a:t>„Kreator innowacyjności”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		w 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Narodowym Centrum Badań i Rozwoju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2283989" cy="17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Dziękuję za uwagę</a:t>
            </a:r>
            <a:endParaRPr lang="pl-PL" sz="6000" dirty="0"/>
          </a:p>
        </p:txBody>
      </p:sp>
      <p:pic>
        <p:nvPicPr>
          <p:cNvPr id="6" name="Picture 2" descr="C:\Users\pdukaczewska\AppData\Local\Microsoft\Windows\Temporary Internet Files\Content.IE5\CZ0H90V0\MCj028693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2697">
            <a:off x="5973935" y="1227341"/>
            <a:ext cx="2231337" cy="22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X:\DPI\WEWNĘTRZNY\loga_UPRP_do_wykorzystania\logo do programow office\logo_pol_w_pelna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692696"/>
            <a:ext cx="2592288" cy="1671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26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>
            <a:spLocks/>
          </p:cNvSpPr>
          <p:nvPr/>
        </p:nvSpPr>
        <p:spPr bwMode="auto">
          <a:xfrm>
            <a:off x="179512" y="332656"/>
            <a:ext cx="874846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Własność przemysłowa 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3200" dirty="0">
              <a:solidFill>
                <a:srgbClr val="192DC1"/>
              </a:solidFill>
              <a:latin typeface="Lucida Sans Unicode" pitchFamily="34" charset="0"/>
            </a:endParaRP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700" dirty="0">
              <a:solidFill>
                <a:schemeClr val="tx2"/>
              </a:solidFill>
              <a:latin typeface="Lucida Sans Unicode" pitchFamily="34" charset="0"/>
            </a:endParaRP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7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graphicFrame>
        <p:nvGraphicFramePr>
          <p:cNvPr id="19" name="Group 53"/>
          <p:cNvGraphicFramePr>
            <a:graphicFrameLocks noGrp="1"/>
          </p:cNvGraphicFramePr>
          <p:nvPr/>
        </p:nvGraphicFramePr>
        <p:xfrm>
          <a:off x="683568" y="1340768"/>
          <a:ext cx="7776864" cy="43597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92288"/>
                <a:gridCol w="2592288"/>
                <a:gridCol w="2592288"/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3825" algn="l"/>
                          <a:tab pos="774700" algn="ctr"/>
                        </a:tabLst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	PRZEDMIOT WŁASNOŚCI PRZEMYSŁOWEJ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PRAWO WYŁĄCZNE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OKRES OCHRONY </a:t>
                      </a:r>
                      <a:b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(w latach)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wynalazek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patent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*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wzór użytkowy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prawo ochronne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topografie układów scalonych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prawo z rejestracji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wzór przemysłowy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prawo z rejestracji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znak towarowy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prawo ochronne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b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(możliwość przedłużania)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oznaczenie geograficzne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prawo z rejestracji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bezterminowo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959C-CBA9-44F0-98B5-6A0E3BECADC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57332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*produkty lecznicze oraz produkty ochrony roślin - </a:t>
            </a:r>
            <a:r>
              <a:rPr lang="pl-PL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dodatkowe prawo ochronne (SPC) –</a:t>
            </a:r>
          </a:p>
          <a:p>
            <a:pPr algn="r"/>
            <a:r>
              <a:rPr lang="pl-PL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maksymalnie do 5 lat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268760"/>
          </a:xfrm>
        </p:spPr>
        <p:txBody>
          <a:bodyPr>
            <a:noAutofit/>
          </a:bodyPr>
          <a:lstStyle/>
          <a:p>
            <a:r>
              <a:rPr lang="pl-PL" dirty="0" smtClean="0"/>
              <a:t>Ochrona własności przemysłowej.</a:t>
            </a:r>
            <a:br>
              <a:rPr lang="pl-PL" dirty="0" smtClean="0"/>
            </a:br>
            <a:r>
              <a:rPr lang="pl-PL" dirty="0" smtClean="0"/>
              <a:t>Najważniejsze korzyści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19256" cy="49685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pl-PL" sz="2000" dirty="0" smtClean="0"/>
          </a:p>
          <a:p>
            <a:pPr>
              <a:lnSpc>
                <a:spcPct val="90000"/>
              </a:lnSpc>
            </a:pPr>
            <a:r>
              <a:rPr lang="pl-PL" sz="2600" dirty="0" smtClean="0"/>
              <a:t>wzmacnia pozycję na rynku i przewagę konkurencyjną oraz stanowi zachętę do innowacyjności i kreatywności</a:t>
            </a:r>
          </a:p>
          <a:p>
            <a:pPr>
              <a:lnSpc>
                <a:spcPct val="90000"/>
              </a:lnSpc>
            </a:pPr>
            <a:endParaRPr lang="pl-PL" sz="2600" dirty="0" smtClean="0"/>
          </a:p>
          <a:p>
            <a:pPr>
              <a:lnSpc>
                <a:spcPct val="90000"/>
              </a:lnSpc>
            </a:pPr>
            <a:r>
              <a:rPr lang="pl-PL" sz="2600" dirty="0" smtClean="0"/>
              <a:t>stanowi istotny składnik majątku, w tym zwiększa dochody </a:t>
            </a:r>
            <a:br>
              <a:rPr lang="pl-PL" sz="2600" dirty="0" smtClean="0"/>
            </a:br>
            <a:r>
              <a:rPr lang="pl-PL" sz="2600" dirty="0" smtClean="0"/>
              <a:t>i umożliwia zwrot nakładów inwestycyjnych</a:t>
            </a:r>
          </a:p>
          <a:p>
            <a:pPr>
              <a:lnSpc>
                <a:spcPct val="90000"/>
              </a:lnSpc>
            </a:pPr>
            <a:endParaRPr lang="pl-PL" sz="2600" dirty="0" smtClean="0"/>
          </a:p>
          <a:p>
            <a:pPr>
              <a:lnSpc>
                <a:spcPct val="90000"/>
              </a:lnSpc>
            </a:pPr>
            <a:r>
              <a:rPr lang="pl-PL" sz="2600" dirty="0" smtClean="0"/>
              <a:t>ułatwia komercjalizację i transfer technologii </a:t>
            </a:r>
            <a:br>
              <a:rPr lang="pl-PL" sz="2600" dirty="0" smtClean="0"/>
            </a:br>
            <a:r>
              <a:rPr lang="pl-PL" sz="2600" dirty="0" smtClean="0"/>
              <a:t>(umowy o przeniesieniu praw; umowy licencyjne)</a:t>
            </a:r>
          </a:p>
          <a:p>
            <a:pPr>
              <a:lnSpc>
                <a:spcPct val="90000"/>
              </a:lnSpc>
            </a:pPr>
            <a:endParaRPr lang="pl-PL" sz="2600" dirty="0" smtClean="0"/>
          </a:p>
          <a:p>
            <a:pPr>
              <a:lnSpc>
                <a:spcPct val="90000"/>
              </a:lnSpc>
            </a:pPr>
            <a:r>
              <a:rPr lang="pl-PL" sz="2600" dirty="0" smtClean="0"/>
              <a:t>podnosi prestiż, kształtuje atrakcyjny wizerunek</a:t>
            </a:r>
          </a:p>
          <a:p>
            <a:pPr>
              <a:lnSpc>
                <a:spcPct val="90000"/>
              </a:lnSpc>
              <a:buNone/>
            </a:pPr>
            <a:endParaRPr lang="pl-PL" sz="2600" dirty="0" smtClean="0"/>
          </a:p>
          <a:p>
            <a:pPr>
              <a:lnSpc>
                <a:spcPct val="90000"/>
              </a:lnSpc>
            </a:pPr>
            <a:r>
              <a:rPr lang="pl-PL" sz="2600" dirty="0" smtClean="0"/>
              <a:t>zwiększa pewność obrotu, zmniejszając ryzyko naruszeń oraz ułatwia dochodzenie roszczeń wobec nieuczciwych konkurentów </a:t>
            </a:r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959C-CBA9-44F0-98B5-6A0E3BECADC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Znaczenie własności intelektualnej </a:t>
            </a:r>
            <a:br>
              <a:rPr lang="pl-PL" dirty="0" smtClean="0"/>
            </a:br>
            <a:r>
              <a:rPr lang="pl-PL" dirty="0" smtClean="0"/>
              <a:t>w innowacyjnej gospodarce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„Własność intelektualna stała się równie ważna, jak własność materialna. Czasy, gdy (nie aż tak dawno) uczeni z Berkeley, odkrywcy technologii nuklearnego rezonansu magnetycznego, zadowolili się uznaniem, pozostawiając całe profity General Electric Corporation – należą do przeszłości.”</a:t>
            </a:r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en-US" sz="1400" dirty="0" smtClean="0"/>
              <a:t>H. </a:t>
            </a:r>
            <a:r>
              <a:rPr lang="en-US" sz="1400" dirty="0" err="1" smtClean="0"/>
              <a:t>Etzkowitz</a:t>
            </a:r>
            <a:r>
              <a:rPr lang="en-US" sz="1400" dirty="0" smtClean="0"/>
              <a:t>, A. Webster, Science as Intellectual Property.</a:t>
            </a:r>
          </a:p>
          <a:p>
            <a:endParaRPr lang="pl-PL" dirty="0"/>
          </a:p>
        </p:txBody>
      </p:sp>
      <p:pic>
        <p:nvPicPr>
          <p:cNvPr id="6" name="Picture 2" descr="C:\Documents and Settings\awisniewski\Ustawienia lokalne\Temporary Internet Files\Content.IE5\6F232PAZ\MP9003987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4794">
            <a:off x="1732964" y="3905812"/>
            <a:ext cx="16684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1642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Znaczenie ochrony własności intelektualnej w edukacji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433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497069" cy="4421187"/>
          </a:xfrm>
        </p:spPr>
        <p:txBody>
          <a:bodyPr>
            <a:normAutofit/>
          </a:bodyPr>
          <a:lstStyle/>
          <a:p>
            <a:pPr eaLnBrk="1" hangingPunct="1"/>
            <a:r>
              <a:rPr lang="pl-PL" sz="2600" dirty="0" smtClean="0"/>
              <a:t>świadomość konieczności </a:t>
            </a:r>
            <a:br>
              <a:rPr lang="pl-PL" sz="2600" dirty="0" smtClean="0"/>
            </a:br>
            <a:r>
              <a:rPr lang="pl-PL" sz="2600" dirty="0" smtClean="0"/>
              <a:t>ochrony rezultatów twórczości </a:t>
            </a:r>
            <a:br>
              <a:rPr lang="pl-PL" sz="2600" dirty="0" smtClean="0"/>
            </a:br>
            <a:r>
              <a:rPr lang="pl-PL" sz="2600" dirty="0" smtClean="0"/>
              <a:t>oraz możliwości uzyskiwania korzyści </a:t>
            </a:r>
          </a:p>
          <a:p>
            <a:pPr eaLnBrk="1" hangingPunct="1"/>
            <a:r>
              <a:rPr lang="pl-PL" sz="2600" dirty="0" smtClean="0"/>
              <a:t>bezpieczne i legalne korzystanie </a:t>
            </a:r>
            <a:br>
              <a:rPr lang="pl-PL" sz="2600" dirty="0" smtClean="0"/>
            </a:br>
            <a:r>
              <a:rPr lang="pl-PL" sz="2600" dirty="0" smtClean="0"/>
              <a:t>z cudzych praw własności intelektualnej </a:t>
            </a:r>
          </a:p>
          <a:p>
            <a:r>
              <a:rPr lang="pl-PL" sz="2600" dirty="0" smtClean="0"/>
              <a:t>efektywne wykorzystywanie </a:t>
            </a:r>
            <a:br>
              <a:rPr lang="pl-PL" sz="2600" dirty="0" smtClean="0"/>
            </a:br>
            <a:r>
              <a:rPr lang="pl-PL" sz="2600" dirty="0" smtClean="0"/>
              <a:t>informacji patentowej</a:t>
            </a:r>
          </a:p>
          <a:p>
            <a:pPr eaLnBrk="1" hangingPunct="1"/>
            <a:r>
              <a:rPr lang="pl-PL" sz="2600" dirty="0" smtClean="0"/>
              <a:t>zarządzanie własnością intelektualną, </a:t>
            </a:r>
            <a:br>
              <a:rPr lang="pl-PL" sz="2600" dirty="0" smtClean="0"/>
            </a:br>
            <a:r>
              <a:rPr lang="pl-PL" sz="2600" dirty="0" smtClean="0"/>
              <a:t>w tym kształtowania</a:t>
            </a:r>
            <a:br>
              <a:rPr lang="pl-PL" sz="2600" dirty="0" smtClean="0"/>
            </a:br>
            <a:r>
              <a:rPr lang="pl-PL" sz="2600" dirty="0" smtClean="0"/>
              <a:t> strategii rozwoju</a:t>
            </a:r>
          </a:p>
          <a:p>
            <a:pPr eaLnBrk="1" hangingPunct="1"/>
            <a:endParaRPr lang="pl-PL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21180" r="8656" b="36611"/>
          <a:stretch>
            <a:fillRect/>
          </a:stretch>
        </p:blipFill>
        <p:spPr bwMode="auto">
          <a:xfrm rot="944843">
            <a:off x="6414955" y="504842"/>
            <a:ext cx="2555710" cy="16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 rot="18857842">
            <a:off x="4735651" y="3861698"/>
            <a:ext cx="5206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Ochrona własności intelektualnej </a:t>
            </a:r>
          </a:p>
          <a:p>
            <a:pPr algn="ctr"/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sprzyja innowacyjności </a:t>
            </a:r>
            <a:b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 kreatywności</a:t>
            </a:r>
          </a:p>
          <a:p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959C-CBA9-44F0-98B5-6A0E3BECADC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7434436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/>
              <a:t>Statystyka 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591050" cy="2943225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459105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7434436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/>
              <a:t>Statystyka 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8544-9676-4D8B-9B12-FE20C75FF6D3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591050" cy="276225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59105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827</TotalTime>
  <Words>871</Words>
  <Application>Microsoft Office PowerPoint</Application>
  <PresentationFormat>Pokaz na ekranie (4:3)</PresentationFormat>
  <Paragraphs>229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Początek</vt:lpstr>
      <vt:lpstr>Ochrona własności intelektualnej  w szkolnictwie wyższym </vt:lpstr>
      <vt:lpstr>Własność intelektualna </vt:lpstr>
      <vt:lpstr>Slajd 3</vt:lpstr>
      <vt:lpstr>Slajd 4</vt:lpstr>
      <vt:lpstr>Ochrona własności przemysłowej. Najważniejsze korzyści</vt:lpstr>
      <vt:lpstr>Znaczenie własności intelektualnej  w innowacyjnej gospodarce</vt:lpstr>
      <vt:lpstr> Znaczenie ochrony własności intelektualnej w edukacji </vt:lpstr>
      <vt:lpstr>Statystyka  </vt:lpstr>
      <vt:lpstr>Statystyka  </vt:lpstr>
      <vt:lpstr>Statystyka  </vt:lpstr>
      <vt:lpstr>Statystyka  </vt:lpstr>
      <vt:lpstr>Statystyka  </vt:lpstr>
      <vt:lpstr>Statystyka  </vt:lpstr>
      <vt:lpstr>Podmiot praw własności intelektualnej</vt:lpstr>
      <vt:lpstr>Podmiot praw autorskich – współautorstwo </vt:lpstr>
      <vt:lpstr>Podmiot praw autorskich  – twórczość pracownicza</vt:lpstr>
      <vt:lpstr>Podmiot praw autorskich  – naukowa twórczość pracownicza</vt:lpstr>
      <vt:lpstr>Podmiot praw autorskich programu komputerowego – twórczość pracownicza </vt:lpstr>
      <vt:lpstr>Podmiot praw autorskich  - pierwszeństwo publikacji prac dyplomowych</vt:lpstr>
      <vt:lpstr>Współtwórczość przedmiotów własności przemysłowej</vt:lpstr>
      <vt:lpstr>Twórczość pracownicza - prawa własności przemysłowej </vt:lpstr>
      <vt:lpstr>Dokonanie wynalazku  przy pomocy przedsiębiorcy</vt:lpstr>
      <vt:lpstr>Własność intelektualna w jednostkach naukowych (uczelniach) w nowych przepisach </vt:lpstr>
      <vt:lpstr>Transfer technologii i zarządzanie własnością intelektualną</vt:lpstr>
      <vt:lpstr>Spółka celowa  (art. 86a-86b ustawy PSW )</vt:lpstr>
      <vt:lpstr>Spółka celowa  (art. 86a-86b ustawy PSW)</vt:lpstr>
      <vt:lpstr>Uczelniany Regulamin zarządzania  (art. 86c ustawy PSW)</vt:lpstr>
      <vt:lpstr>Uczelniany Regulamin zarządzania  (art. 86c ustawy PSW)</vt:lpstr>
      <vt:lpstr>Rzecznik patentowy  (art. 4 ust. 4 ustawy o rzecznikach patentowych)</vt:lpstr>
      <vt:lpstr>Prawa własności przemysłowej  w wyniku B+R</vt:lpstr>
      <vt:lpstr>Ocena jednostek naukowych </vt:lpstr>
      <vt:lpstr>Parametry dot. ochrony własności przemysłowej</vt:lpstr>
      <vt:lpstr>Ocena nauczycieli akademickich </vt:lpstr>
      <vt:lpstr>Zagadnienia ochrony własności intelektualnej w procesie kształcenia w uczelni</vt:lpstr>
      <vt:lpstr>Programy  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Innowacyjność,  ochrona własności intelektualnej </dc:title>
  <dc:creator>Włodzimierz Kućko (admin)</dc:creator>
  <cp:lastModifiedBy>Politechnika Łódzka</cp:lastModifiedBy>
  <cp:revision>95</cp:revision>
  <dcterms:created xsi:type="dcterms:W3CDTF">2011-10-12T07:34:57Z</dcterms:created>
  <dcterms:modified xsi:type="dcterms:W3CDTF">2012-06-25T07:55:50Z</dcterms:modified>
</cp:coreProperties>
</file>